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59" r:id="rId3"/>
    <p:sldId id="283" r:id="rId4"/>
    <p:sldId id="272" r:id="rId5"/>
    <p:sldId id="284" r:id="rId6"/>
    <p:sldId id="285" r:id="rId7"/>
    <p:sldId id="286" r:id="rId8"/>
    <p:sldId id="287" r:id="rId9"/>
    <p:sldId id="288" r:id="rId10"/>
    <p:sldId id="289" r:id="rId11"/>
    <p:sldId id="294" r:id="rId12"/>
    <p:sldId id="293" r:id="rId13"/>
    <p:sldId id="292" r:id="rId14"/>
  </p:sldIdLst>
  <p:sldSz cx="12192000" cy="16256000"/>
  <p:notesSz cx="67945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D9EA"/>
    <a:srgbClr val="FFFFCC"/>
    <a:srgbClr val="FFCCFF"/>
    <a:srgbClr val="B2E1EC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60"/>
  </p:normalViewPr>
  <p:slideViewPr>
    <p:cSldViewPr snapToGrid="0">
      <p:cViewPr varScale="1">
        <p:scale>
          <a:sx n="48" d="100"/>
          <a:sy n="48" d="100"/>
        </p:scale>
        <p:origin x="292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4217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3498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8727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727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782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2769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6426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0236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270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0520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606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2660416"/>
            <a:ext cx="9144000" cy="565949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81983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1918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4052714"/>
            <a:ext cx="10515600" cy="676204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10878728"/>
            <a:ext cx="10515600" cy="355599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8752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68172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865483"/>
            <a:ext cx="10515600" cy="314207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3984979"/>
            <a:ext cx="5183188" cy="19529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5937956"/>
            <a:ext cx="5183188" cy="87338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9337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0043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52311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9" y="1083733"/>
            <a:ext cx="3932237" cy="379306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2340564"/>
            <a:ext cx="6172200" cy="115522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9" y="4876800"/>
            <a:ext cx="3932237" cy="90348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11020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9" y="1083733"/>
            <a:ext cx="3932237" cy="379306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2340564"/>
            <a:ext cx="6172200" cy="115522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9" y="4876800"/>
            <a:ext cx="3932237" cy="90348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6536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03007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865481"/>
            <a:ext cx="2628900" cy="13776209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865481"/>
            <a:ext cx="7734300" cy="13776209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68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94734" y="256498"/>
            <a:ext cx="1800000" cy="16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443" dirty="0" smtClean="0"/>
              <a:t>【</a:t>
            </a:r>
            <a:r>
              <a:rPr kumimoji="1" lang="ja-JP" altLang="en-US" sz="443" dirty="0" smtClean="0"/>
              <a:t>機密性○情報</a:t>
            </a:r>
            <a:r>
              <a:rPr kumimoji="1" lang="en-US" altLang="ja-JP" sz="443" dirty="0" smtClean="0"/>
              <a:t>】</a:t>
            </a:r>
            <a:r>
              <a:rPr kumimoji="1" lang="ja-JP" altLang="en-US" sz="443" dirty="0" smtClean="0"/>
              <a:t>○○限り</a:t>
            </a:r>
            <a:endParaRPr kumimoji="1" lang="ja-JP" altLang="en-US" sz="443" dirty="0"/>
          </a:p>
        </p:txBody>
      </p:sp>
    </p:spTree>
    <p:extLst>
      <p:ext uri="{BB962C8B-B14F-4D97-AF65-F5344CB8AC3E}">
        <p14:creationId xmlns:p14="http://schemas.microsoft.com/office/powerpoint/2010/main" val="3399347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865483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15066905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98F9F-A04F-42AC-B7B1-45FA924E376A}" type="datetimeFigureOut">
              <a:rPr kumimoji="1" lang="ja-JP" altLang="en-US" smtClean="0"/>
              <a:t>2022/5/9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15066905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15066905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769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図 36"/>
          <p:cNvPicPr>
            <a:picLocks noChangeAspect="1"/>
          </p:cNvPicPr>
          <p:nvPr/>
        </p:nvPicPr>
        <p:blipFill rotWithShape="1">
          <a:blip r:embed="rId2"/>
          <a:srcRect l="6089" t="2066"/>
          <a:stretch/>
        </p:blipFill>
        <p:spPr>
          <a:xfrm>
            <a:off x="434609" y="12515344"/>
            <a:ext cx="1297201" cy="1407796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3"/>
          <a:srcRect l="3104" t="1901" r="6323" b="5389"/>
          <a:stretch/>
        </p:blipFill>
        <p:spPr>
          <a:xfrm>
            <a:off x="486383" y="6446900"/>
            <a:ext cx="1193655" cy="1289973"/>
          </a:xfrm>
          <a:prstGeom prst="rect">
            <a:avLst/>
          </a:prstGeom>
        </p:spPr>
      </p:pic>
      <p:sp>
        <p:nvSpPr>
          <p:cNvPr id="11" name="雲形吹き出し 10"/>
          <p:cNvSpPr/>
          <p:nvPr/>
        </p:nvSpPr>
        <p:spPr>
          <a:xfrm>
            <a:off x="2210937" y="11994591"/>
            <a:ext cx="9711934" cy="2324938"/>
          </a:xfrm>
          <a:prstGeom prst="cloudCallout">
            <a:avLst>
              <a:gd name="adj1" fmla="val -54570"/>
              <a:gd name="adj2" fmla="val 19387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吹き出し 6"/>
          <p:cNvSpPr/>
          <p:nvPr/>
        </p:nvSpPr>
        <p:spPr>
          <a:xfrm>
            <a:off x="2008396" y="6725345"/>
            <a:ext cx="9943227" cy="1045154"/>
          </a:xfrm>
          <a:prstGeom prst="wedgeRectCallout">
            <a:avLst>
              <a:gd name="adj1" fmla="val -52807"/>
              <a:gd name="adj2" fmla="val 8239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四角形吹き出し 3"/>
          <p:cNvSpPr/>
          <p:nvPr/>
        </p:nvSpPr>
        <p:spPr>
          <a:xfrm>
            <a:off x="2008396" y="3840511"/>
            <a:ext cx="9943228" cy="2456007"/>
          </a:xfrm>
          <a:prstGeom prst="wedgeRectCallout">
            <a:avLst>
              <a:gd name="adj1" fmla="val -54839"/>
              <a:gd name="adj2" fmla="val 135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角丸四角形 2"/>
          <p:cNvSpPr/>
          <p:nvPr/>
        </p:nvSpPr>
        <p:spPr>
          <a:xfrm>
            <a:off x="313252" y="1067698"/>
            <a:ext cx="11556459" cy="1610828"/>
          </a:xfrm>
          <a:prstGeom prst="roundRect">
            <a:avLst/>
          </a:prstGeom>
          <a:solidFill>
            <a:srgbClr val="99D9EA"/>
          </a:solidFill>
          <a:ln>
            <a:solidFill>
              <a:srgbClr val="99D9E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登 場 人 物</a:t>
            </a:r>
            <a:endParaRPr kumimoji="1" lang="ja-JP" altLang="en-US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86383" y="249398"/>
            <a:ext cx="11089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断り方を学ぼう！</a:t>
            </a:r>
            <a:r>
              <a:rPr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①</a:t>
            </a:r>
            <a:r>
              <a:rPr lang="ja-JP" altLang="en-US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キャッチセールス</a:t>
            </a:r>
            <a:endParaRPr kumimoji="1" lang="ja-JP" altLang="en-US" sz="28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017651" y="4120840"/>
            <a:ext cx="992791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少しお時間いいですか？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美容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に関する簡単なアンケート調査にご協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力いただきたいのですが。今なら、アンケートにご協力いただいた方だけ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の特別なキャンペーンがあります。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017650" y="7031992"/>
            <a:ext cx="9933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え！？特別なキャンペーン！？簡単なアンケートなら協力します。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50715" y="38132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ことわ　 かた　　 まな　　　　　　　　　　　 き ゃ  っ　ち　せ　－ る　</a:t>
            </a:r>
            <a:r>
              <a:rPr kumimoji="1" lang="ja-JP" altLang="en-US" sz="16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87110" y="1466197"/>
            <a:ext cx="1586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とう</a:t>
            </a:r>
            <a:r>
              <a:rPr kumimoji="1" lang="ja-JP" altLang="en-US" sz="14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じょうじんぶつ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58238" y="3128736"/>
            <a:ext cx="11321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雪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さんが、駅前を歩いていると女性に声をかけられました。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658238" y="8433657"/>
            <a:ext cx="11321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雪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さんが、アンケートを書き終えると、女性からエステと化粧品を勧められました。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8" name="四角形吹き出し 57"/>
          <p:cNvSpPr/>
          <p:nvPr/>
        </p:nvSpPr>
        <p:spPr>
          <a:xfrm>
            <a:off x="2017650" y="9164419"/>
            <a:ext cx="9927915" cy="2519269"/>
          </a:xfrm>
          <a:prstGeom prst="wedgeRectCallout">
            <a:avLst>
              <a:gd name="adj1" fmla="val -53024"/>
              <a:gd name="adj2" fmla="val 2095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2017650" y="9467801"/>
            <a:ext cx="990522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お肌トラブルがあるみたいですね。今からエステを受けたり、化粧品を変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えないと、</a:t>
            </a:r>
            <a:r>
              <a:rPr kumimoji="1"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年後もっとひどくなりますよ。通常、エステ５回分と化粧品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のセットで</a:t>
            </a:r>
            <a:r>
              <a:rPr kumimoji="1"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30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万円しますが、特別に</a:t>
            </a:r>
            <a:r>
              <a:rPr kumimoji="1"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20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万円で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ご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購入いただけます。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3338765" y="12616262"/>
            <a:ext cx="800389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20</a:t>
            </a:r>
            <a:r>
              <a:rPr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万円もするエステと化粧品なんていらないよ～！</a:t>
            </a:r>
            <a:endParaRPr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r>
              <a:rPr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でも、何と言って断ればいいんだろう・・・？</a:t>
            </a:r>
            <a:endParaRPr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58238" y="7707580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雪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8181539" y="1476938"/>
            <a:ext cx="3666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女性（アンケート調査員）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075517" y="1493153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雪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658238" y="13935725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雪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65746" y="5550706"/>
            <a:ext cx="3666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女性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765746" y="10947057"/>
            <a:ext cx="3666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女性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58238" y="14631212"/>
            <a:ext cx="1126463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いらない商品を勧められたときに、何と言って断ればいいでしょうか？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考えてみましょう！！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801842" y="14393522"/>
            <a:ext cx="10213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　　　　　　　 しょうひん   すす　　　　　　　　　　　　　　　　　なん　　 い        ことわ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17082" y="15119231"/>
            <a:ext cx="10213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017650" y="3892354"/>
            <a:ext cx="103707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すこ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じ　かん　　　　　　　　　　　　　　び　よう　　 かん        かん たん     あ ん け　－ と　 ちょうさ       　きょう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017650" y="4638363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りょく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　　　　　　　　いま　　　　　　あ　ん　け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と　　　　 きょうりょく                    かた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043981" y="5375171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とく  べつ　　 き ゃ　ん  ぺ 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ん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613250" y="2884895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ゆき               えき まえ　　ある　　　　　　　　　　 じょ せい    こえ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58238" y="8194581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ゆき　　　　　　　　あ　ん　け － と　　　 か       お                じょ せい        え　す　て　　 け しょうひん    すす  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2033587" y="6794534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 とく べつ　　　き ゃ ん　ぺ　－ ん　　　　　　かん たん    あ　ん　け － と　　　　　きょうりょく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043981" y="9246058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はだ と ら ぶ  る　　　　　　　　　　　　　　　　　　　　　　 いま        え　す　て　　　う　　　　　　　　　け　しょうひん　　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2070314" y="9980750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ねん ご                                             つうじょう　  え す て　　　　かいぶん　　け しょうひん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2070314" y="10706023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せ っ と             まんえん　　　　　　　　　　 とく べつ　　　　　　まんえん　　　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こうにゅう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3338765" y="12388197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まんえん　　　　　　　え す て      けしょうひん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126074" y="13123137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      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なん   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い　　　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こと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4064033" y="1268274"/>
            <a:ext cx="1586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ゆき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8166403" y="1285963"/>
            <a:ext cx="27649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じょせい　 あ ん けー と ちょうさいん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 rotWithShape="1">
          <a:blip r:embed="rId4"/>
          <a:srcRect l="3003" r="6949"/>
          <a:stretch/>
        </p:blipFill>
        <p:spPr>
          <a:xfrm>
            <a:off x="533532" y="3970078"/>
            <a:ext cx="1032212" cy="1593831"/>
          </a:xfrm>
          <a:prstGeom prst="rect">
            <a:avLst/>
          </a:prstGeom>
        </p:spPr>
      </p:pic>
      <p:pic>
        <p:nvPicPr>
          <p:cNvPr id="42" name="図 41"/>
          <p:cNvPicPr>
            <a:picLocks noChangeAspect="1"/>
          </p:cNvPicPr>
          <p:nvPr/>
        </p:nvPicPr>
        <p:blipFill rotWithShape="1">
          <a:blip r:embed="rId4"/>
          <a:srcRect l="3003" r="6949"/>
          <a:stretch/>
        </p:blipFill>
        <p:spPr>
          <a:xfrm>
            <a:off x="533532" y="9363346"/>
            <a:ext cx="1032212" cy="1593831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7379" y="1072925"/>
            <a:ext cx="1074204" cy="1596631"/>
          </a:xfrm>
          <a:prstGeom prst="rect">
            <a:avLst/>
          </a:prstGeom>
        </p:spPr>
      </p:pic>
      <p:pic>
        <p:nvPicPr>
          <p:cNvPr id="46" name="図 45"/>
          <p:cNvPicPr>
            <a:picLocks noChangeAspect="1"/>
          </p:cNvPicPr>
          <p:nvPr/>
        </p:nvPicPr>
        <p:blipFill rotWithShape="1">
          <a:blip r:embed="rId6"/>
          <a:srcRect l="3164" t="1971" r="3323" b="10776"/>
          <a:stretch/>
        </p:blipFill>
        <p:spPr>
          <a:xfrm>
            <a:off x="2555496" y="1064686"/>
            <a:ext cx="1520021" cy="160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273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図 48"/>
          <p:cNvPicPr>
            <a:picLocks noChangeAspect="1"/>
          </p:cNvPicPr>
          <p:nvPr/>
        </p:nvPicPr>
        <p:blipFill rotWithShape="1">
          <a:blip r:embed="rId2"/>
          <a:srcRect l="6089" t="2066"/>
          <a:stretch/>
        </p:blipFill>
        <p:spPr>
          <a:xfrm>
            <a:off x="318220" y="9489062"/>
            <a:ext cx="1297201" cy="1407796"/>
          </a:xfrm>
          <a:prstGeom prst="rect">
            <a:avLst/>
          </a:prstGeom>
        </p:spPr>
      </p:pic>
      <p:pic>
        <p:nvPicPr>
          <p:cNvPr id="51" name="図 50"/>
          <p:cNvPicPr>
            <a:picLocks noChangeAspect="1"/>
          </p:cNvPicPr>
          <p:nvPr/>
        </p:nvPicPr>
        <p:blipFill rotWithShape="1">
          <a:blip r:embed="rId3"/>
          <a:srcRect l="3104" t="1901" r="6323" b="5389"/>
          <a:stretch/>
        </p:blipFill>
        <p:spPr>
          <a:xfrm>
            <a:off x="405659" y="5504468"/>
            <a:ext cx="1193655" cy="1289973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/>
        </p:nvPicPr>
        <p:blipFill rotWithShape="1">
          <a:blip r:embed="rId4"/>
          <a:srcRect l="3003" r="6949"/>
          <a:stretch/>
        </p:blipFill>
        <p:spPr>
          <a:xfrm>
            <a:off x="450715" y="3508040"/>
            <a:ext cx="1032212" cy="1593831"/>
          </a:xfrm>
          <a:prstGeom prst="rect">
            <a:avLst/>
          </a:prstGeom>
        </p:spPr>
      </p:pic>
      <p:pic>
        <p:nvPicPr>
          <p:cNvPr id="50" name="図 49"/>
          <p:cNvPicPr>
            <a:picLocks noChangeAspect="1"/>
          </p:cNvPicPr>
          <p:nvPr/>
        </p:nvPicPr>
        <p:blipFill rotWithShape="1">
          <a:blip r:embed="rId3"/>
          <a:srcRect l="3104" t="1901" r="6323" b="5389"/>
          <a:stretch/>
        </p:blipFill>
        <p:spPr>
          <a:xfrm>
            <a:off x="405660" y="1792106"/>
            <a:ext cx="1193655" cy="1289973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486383" y="249398"/>
            <a:ext cx="11089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断り方を学ぼう！</a:t>
            </a:r>
            <a:r>
              <a:rPr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①</a:t>
            </a:r>
            <a:r>
              <a:rPr lang="ja-JP" altLang="en-US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キャッチセールス</a:t>
            </a:r>
            <a:endParaRPr kumimoji="1" lang="ja-JP" altLang="en-US" sz="28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50715" y="38132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ことわ　 かた　　 まな　　　　　　　　　　　 き ゃ  っ　ち　せ　－ る　</a:t>
            </a:r>
            <a:r>
              <a:rPr kumimoji="1" lang="ja-JP" altLang="en-US" sz="16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50715" y="1162237"/>
            <a:ext cx="11321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32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●間違った断り方</a:t>
            </a:r>
            <a:endParaRPr kumimoji="1" lang="ja-JP" altLang="en-US" sz="32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四角形吹き出し 17"/>
          <p:cNvSpPr/>
          <p:nvPr/>
        </p:nvSpPr>
        <p:spPr>
          <a:xfrm>
            <a:off x="1785800" y="2136631"/>
            <a:ext cx="9986637" cy="1040926"/>
          </a:xfrm>
          <a:prstGeom prst="wedgeRectCallout">
            <a:avLst>
              <a:gd name="adj1" fmla="val -51850"/>
              <a:gd name="adj2" fmla="val 8239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794132" y="2423823"/>
            <a:ext cx="997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エステと化粧品は、いいです。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四角形吹き出し 19"/>
          <p:cNvSpPr/>
          <p:nvPr/>
        </p:nvSpPr>
        <p:spPr>
          <a:xfrm>
            <a:off x="1813591" y="7102180"/>
            <a:ext cx="9978304" cy="2404713"/>
          </a:xfrm>
          <a:prstGeom prst="wedgeRectCallout">
            <a:avLst>
              <a:gd name="adj1" fmla="val -53414"/>
              <a:gd name="adj2" fmla="val 12043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四角形吹き出し 21"/>
          <p:cNvSpPr/>
          <p:nvPr/>
        </p:nvSpPr>
        <p:spPr>
          <a:xfrm>
            <a:off x="1782560" y="5732623"/>
            <a:ext cx="9986637" cy="1046749"/>
          </a:xfrm>
          <a:prstGeom prst="wedgeRectCallout">
            <a:avLst>
              <a:gd name="adj1" fmla="val -52397"/>
              <a:gd name="adj2" fmla="val 19973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794132" y="5986846"/>
            <a:ext cx="997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でも、お金がないので・・・。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264596" y="11512230"/>
            <a:ext cx="1054027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雪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さんは、断り切れず、</a:t>
            </a:r>
            <a:r>
              <a:rPr kumimoji="1"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20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万円のエステと化粧品のセットを買ってしまいまし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た。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813591" y="7350705"/>
            <a:ext cx="997830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お金がなくても、クレジットカードで分割したり、ローンを組んだりも</a:t>
            </a:r>
            <a:r>
              <a:rPr kumimoji="1" lang="ja-JP" altLang="en-US" sz="28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できま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すよ。そうすると、１か月に１万円くらい払えば買うこともできます。ご飯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や買物を少し我慢すれば、買えますよね。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四角形吹き出し 12"/>
          <p:cNvSpPr/>
          <p:nvPr/>
        </p:nvSpPr>
        <p:spPr>
          <a:xfrm>
            <a:off x="1794132" y="3582848"/>
            <a:ext cx="9978304" cy="1792392"/>
          </a:xfrm>
          <a:prstGeom prst="wedgeRectCallout">
            <a:avLst>
              <a:gd name="adj1" fmla="val -53024"/>
              <a:gd name="adj2" fmla="val 2095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794132" y="3909673"/>
            <a:ext cx="997830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そうなんです！とってもいいエステと化粧品なんです！続ければ効果も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あります。今な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ら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たった</a:t>
            </a:r>
            <a:r>
              <a:rPr kumimoji="1"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20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万円なので、絶対に買うべきです。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四角形吹き出し 15"/>
          <p:cNvSpPr/>
          <p:nvPr/>
        </p:nvSpPr>
        <p:spPr>
          <a:xfrm>
            <a:off x="1818230" y="9873367"/>
            <a:ext cx="9986637" cy="1046749"/>
          </a:xfrm>
          <a:prstGeom prst="wedgeRectCallout">
            <a:avLst>
              <a:gd name="adj1" fmla="val -52260"/>
              <a:gd name="adj2" fmla="val 17366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829802" y="10127590"/>
            <a:ext cx="997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分かりました・・・買います・・・。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39170" y="5071241"/>
            <a:ext cx="3666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女性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643028" y="8961135"/>
            <a:ext cx="3666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女性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817124" y="13113313"/>
            <a:ext cx="1098774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「いいです」「結構です」「大丈夫です」というの</a:t>
            </a:r>
            <a:r>
              <a:rPr kumimoji="1" lang="ja-JP" altLang="en-US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</a:t>
            </a:r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、「断り」「承諾」のどちらとも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取れる表現になります。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そのため、こちらは断っているつもりでも、「曖昧な承諾」として、商品を買うよ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う更に強く迫ってくる可能性があります。</a:t>
            </a:r>
            <a:endParaRPr kumimoji="1" lang="ja-JP" altLang="en-US" sz="28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820363" y="12874044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 けっこう                だいじょうぶ　　　　　　　　　　　　　　　　　　　　こと</a:t>
            </a:r>
            <a:r>
              <a:rPr kumimoji="1" lang="ja-JP" altLang="en-US" sz="1600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 しょうだく　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820363" y="13602194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と　　　　　</a:t>
            </a:r>
            <a:r>
              <a:rPr kumimoji="1" lang="ja-JP" altLang="en-US" sz="16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ひょうげん　　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820363" y="14334538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　　　　　　　　　　　　　　　　　　 こと</a:t>
            </a:r>
            <a:r>
              <a:rPr kumimoji="1" lang="ja-JP" altLang="en-US" sz="1600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　　　　　 　あい まい    しょうだく　　　　　　 　　　しょうひん　　 か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820363" y="15058504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　</a:t>
            </a:r>
            <a:r>
              <a:rPr kumimoji="1" lang="ja-JP" altLang="en-US" sz="16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さら 　　つよ　　せま　　　　　　　　か　のう せい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958605" y="875313"/>
            <a:ext cx="10305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　</a:t>
            </a:r>
            <a:r>
              <a:rPr kumimoji="1" lang="ja-JP" altLang="en-US" dirty="0" err="1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ち</a:t>
            </a:r>
            <a:r>
              <a:rPr kumimoji="1" lang="ja-JP" altLang="en-US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　　　　ことわ　 かた</a:t>
            </a:r>
            <a:r>
              <a:rPr kumimoji="1" lang="ja-JP" altLang="en-US" sz="2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endParaRPr kumimoji="1" lang="ja-JP" altLang="en-US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1813591" y="2186616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え す て　　　けしょうひん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1839951" y="3660892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                                            え す て　　　けしょうひん                        つづ　　　　　　　こう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873943" y="4403366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          いま　　　　　　　　　　　　　まんえん　　　　　　　　　ぜったい　　　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829802" y="5763504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　　　　　　 かね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1873943" y="7122539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かね　　　　　　　　　　　　く　れ　じ っ と　か　－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ど　　　ぶんかつ               ろ　－ ん　　　く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1873943" y="7864475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　　　　　　　　　　　　　　　　　　　　げつ　　　　　まん えん          は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ら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 か                                      は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ん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1873942" y="8589349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 かいもの    すこ　　　が　まん　　　　　　　　 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1252613" y="11275507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ゆき　　　　　　　　ことわ　　き　　　　　　　　　　 まんえん      え す て      けしょうひん　　　せ っ と      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1873943" y="9909959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                    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4" name="図 43"/>
          <p:cNvPicPr>
            <a:picLocks noChangeAspect="1"/>
          </p:cNvPicPr>
          <p:nvPr/>
        </p:nvPicPr>
        <p:blipFill rotWithShape="1">
          <a:blip r:embed="rId4"/>
          <a:srcRect l="3003" r="6949"/>
          <a:stretch/>
        </p:blipFill>
        <p:spPr>
          <a:xfrm>
            <a:off x="450715" y="7372565"/>
            <a:ext cx="1032212" cy="1593831"/>
          </a:xfrm>
          <a:prstGeom prst="rect">
            <a:avLst/>
          </a:prstGeom>
        </p:spPr>
      </p:pic>
      <p:sp>
        <p:nvSpPr>
          <p:cNvPr id="46" name="テキスト ボックス 45"/>
          <p:cNvSpPr txBox="1"/>
          <p:nvPr/>
        </p:nvSpPr>
        <p:spPr>
          <a:xfrm>
            <a:off x="639170" y="6786150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雪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643026" y="3053912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雪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639169" y="10890095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雪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3497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図 47"/>
          <p:cNvPicPr>
            <a:picLocks noChangeAspect="1"/>
          </p:cNvPicPr>
          <p:nvPr/>
        </p:nvPicPr>
        <p:blipFill rotWithShape="1">
          <a:blip r:embed="rId2"/>
          <a:srcRect l="3104" t="1901" r="6323" b="5389"/>
          <a:stretch/>
        </p:blipFill>
        <p:spPr>
          <a:xfrm>
            <a:off x="347916" y="6241837"/>
            <a:ext cx="1193655" cy="1289973"/>
          </a:xfrm>
          <a:prstGeom prst="rect">
            <a:avLst/>
          </a:prstGeom>
        </p:spPr>
      </p:pic>
      <p:pic>
        <p:nvPicPr>
          <p:cNvPr id="47" name="図 46"/>
          <p:cNvPicPr>
            <a:picLocks noChangeAspect="1"/>
          </p:cNvPicPr>
          <p:nvPr/>
        </p:nvPicPr>
        <p:blipFill rotWithShape="1">
          <a:blip r:embed="rId2"/>
          <a:srcRect l="3104" t="1901" r="6323" b="5389"/>
          <a:stretch/>
        </p:blipFill>
        <p:spPr>
          <a:xfrm>
            <a:off x="347916" y="1860707"/>
            <a:ext cx="1193655" cy="1289973"/>
          </a:xfrm>
          <a:prstGeom prst="rect">
            <a:avLst/>
          </a:prstGeom>
        </p:spPr>
      </p:pic>
      <p:pic>
        <p:nvPicPr>
          <p:cNvPr id="44" name="図 43"/>
          <p:cNvPicPr>
            <a:picLocks noChangeAspect="1"/>
          </p:cNvPicPr>
          <p:nvPr/>
        </p:nvPicPr>
        <p:blipFill rotWithShape="1">
          <a:blip r:embed="rId3"/>
          <a:srcRect l="3003" r="6949"/>
          <a:stretch/>
        </p:blipFill>
        <p:spPr>
          <a:xfrm>
            <a:off x="450715" y="7823567"/>
            <a:ext cx="1032212" cy="1593831"/>
          </a:xfrm>
          <a:prstGeom prst="rect">
            <a:avLst/>
          </a:prstGeom>
        </p:spPr>
      </p:pic>
      <p:pic>
        <p:nvPicPr>
          <p:cNvPr id="41" name="図 40"/>
          <p:cNvPicPr>
            <a:picLocks noChangeAspect="1"/>
          </p:cNvPicPr>
          <p:nvPr/>
        </p:nvPicPr>
        <p:blipFill rotWithShape="1">
          <a:blip r:embed="rId3"/>
          <a:srcRect l="3003" r="6949"/>
          <a:stretch/>
        </p:blipFill>
        <p:spPr>
          <a:xfrm>
            <a:off x="430496" y="3687599"/>
            <a:ext cx="1032212" cy="1593831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486383" y="249398"/>
            <a:ext cx="11089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断り方を学ぼう！</a:t>
            </a:r>
            <a:r>
              <a:rPr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①</a:t>
            </a:r>
            <a:r>
              <a:rPr lang="ja-JP" altLang="en-US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キャッチセールス</a:t>
            </a:r>
            <a:endParaRPr kumimoji="1" lang="ja-JP" altLang="en-US" sz="28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50715" y="38132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ことわ　 かた　　 まな　　　　　　　　　　　 き ゃ  っ　ち　せ　－ る　</a:t>
            </a:r>
            <a:r>
              <a:rPr kumimoji="1" lang="ja-JP" altLang="en-US" sz="16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50715" y="1162237"/>
            <a:ext cx="11321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 smtClean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●正しい断り方</a:t>
            </a:r>
            <a:endParaRPr kumimoji="1" lang="ja-JP" altLang="en-US" sz="3200" b="1" dirty="0">
              <a:solidFill>
                <a:srgbClr val="0070C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四角形吹き出し 17"/>
          <p:cNvSpPr/>
          <p:nvPr/>
        </p:nvSpPr>
        <p:spPr>
          <a:xfrm>
            <a:off x="1785800" y="2136631"/>
            <a:ext cx="9986637" cy="1132318"/>
          </a:xfrm>
          <a:prstGeom prst="wedgeRectCallout">
            <a:avLst>
              <a:gd name="adj1" fmla="val -52260"/>
              <a:gd name="adj2" fmla="val 11855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782560" y="2423823"/>
            <a:ext cx="9989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エステも化粧品も必要ないので、いりません！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四角形吹き出し 19"/>
          <p:cNvSpPr/>
          <p:nvPr/>
        </p:nvSpPr>
        <p:spPr>
          <a:xfrm>
            <a:off x="1794132" y="3696903"/>
            <a:ext cx="9978304" cy="2396335"/>
          </a:xfrm>
          <a:prstGeom prst="wedgeRectCallout">
            <a:avLst>
              <a:gd name="adj1" fmla="val -53024"/>
              <a:gd name="adj2" fmla="val 2095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790889" y="3954972"/>
            <a:ext cx="99815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今は、必要なくても、年齢とともにお肌はどんどんボロボロになっていき</a:t>
            </a:r>
            <a:r>
              <a:rPr kumimoji="1" lang="ja-JP" altLang="en-US" sz="28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ま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すよ。</a:t>
            </a:r>
            <a:r>
              <a:rPr kumimoji="1"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20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万円で買えるのは今日だけです。お得なので絶対に買った方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がいいですよ！今日、買わないと後悔します！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四角形吹き出し 21"/>
          <p:cNvSpPr/>
          <p:nvPr/>
        </p:nvSpPr>
        <p:spPr>
          <a:xfrm>
            <a:off x="1782560" y="6510834"/>
            <a:ext cx="9986637" cy="1046749"/>
          </a:xfrm>
          <a:prstGeom prst="wedgeRectCallout">
            <a:avLst>
              <a:gd name="adj1" fmla="val -52260"/>
              <a:gd name="adj2" fmla="val 8239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790889" y="6765057"/>
            <a:ext cx="9981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いらないので、絶対に買いません！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四角形吹き出し 23"/>
          <p:cNvSpPr/>
          <p:nvPr/>
        </p:nvSpPr>
        <p:spPr>
          <a:xfrm>
            <a:off x="1782560" y="8054532"/>
            <a:ext cx="9978304" cy="1108926"/>
          </a:xfrm>
          <a:prstGeom prst="wedgeRectCallout">
            <a:avLst>
              <a:gd name="adj1" fmla="val -53414"/>
              <a:gd name="adj2" fmla="val 19639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790889" y="8373912"/>
            <a:ext cx="997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分かりました・・・。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248661" y="9951950"/>
            <a:ext cx="10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雪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さんは、きっぱりと断ったので、エステも化粧品も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買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わずに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済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みました。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36599" y="5293314"/>
            <a:ext cx="3666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女性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639464" y="9382956"/>
            <a:ext cx="3666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女性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77693" y="11012854"/>
            <a:ext cx="110915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いらない商品を勧められたときは、「いりません」「買いません」ときっぱり断る</a:t>
            </a:r>
            <a:r>
              <a:rPr kumimoji="1" lang="ja-JP" altLang="en-US" sz="2800" b="1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とが</a:t>
            </a:r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大切です。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強く勧められても、いらないときは、何度もきっぱりと断りましょう！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また、「いいな、欲しいな」と思っても、その場ですぐに買わないことも大切です。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買う前に家族や周りの人に相談してから、買うかどうか決めましょう。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断り切れず、商品を買ってしまったときは、すぐに消費生活センター等に相談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しましょう！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833730" y="10770286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しょうひん　 すす                                                              か　　　　　　　　　　　　　　　　　　　　　ことわ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746037" y="11506571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たいせ</a:t>
            </a:r>
            <a:r>
              <a:rPr kumimoji="1" lang="ja-JP" altLang="en-US" sz="16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716603" y="12250483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つよ　 すす　　　　　　　　　　　　　　　　　　　　　　　　　　　　　  なん </a:t>
            </a:r>
            <a:r>
              <a:rPr kumimoji="1" lang="ja-JP" altLang="en-US" sz="1600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ど                       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こと</a:t>
            </a:r>
            <a:r>
              <a:rPr kumimoji="1" lang="ja-JP" altLang="en-US" sz="1600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716603" y="12968673"/>
            <a:ext cx="10772402" cy="33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　 ほ                    おも　　　　　　　　　　　　　 ば                   か　　　　　　　　　　　　　　たいせつ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677693" y="13714538"/>
            <a:ext cx="107724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か　　　ま</a:t>
            </a:r>
            <a:r>
              <a:rPr kumimoji="1" lang="ja-JP" altLang="en-US" sz="16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か ぞく　　　まわ　　　　</a:t>
            </a:r>
            <a:r>
              <a:rPr kumimoji="1" lang="ja-JP" altLang="en-US" sz="16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ひと　　 そう だん　　　　　　　　　　　か　　　　　　　　　　　 き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677693" y="14434308"/>
            <a:ext cx="10840746" cy="33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ことわ　　き　　　　　　　しょうひん　　 か                                                    しょう ひ せい かつせ　ん　た　</a:t>
            </a:r>
            <a:r>
              <a:rPr kumimoji="1" lang="ja-JP" altLang="en-US" sz="1600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とう　　　そうだん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900240" y="874677"/>
            <a:ext cx="10305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ただ　　　　ことわ　 かた</a:t>
            </a:r>
            <a:r>
              <a:rPr kumimoji="1" lang="ja-JP" altLang="en-US" sz="2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endParaRPr kumimoji="1" lang="ja-JP" altLang="en-US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813591" y="2186193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え す て　　　けしょうひん　　　ひつ よう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790889" y="3745525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いま　　　　  ひつよう                   ねんれい                  はだ　　　　　　　　　　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ぼ ろ ぼ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ろ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1782560" y="4442477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　　　　　　　　まんえん　　　か　　　　　　　　　　きょう　　　　　　　　　　　　　　 とく              ぜったい      か　　　　 ほ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1815578" y="5297439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　　　　　　　　　　　　　　 きょう       か                   こうかい       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1813591" y="6547668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 ぜったい     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1248661" y="9715963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ゆき　　　　　　　　　　　　　　　　　こと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え す て　　　 けしょうひん      か　　　　　　　　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す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550303" y="3122256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雪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547689" y="7513805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雪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1790888" y="8150659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1813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図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234" y="12761943"/>
            <a:ext cx="1241019" cy="1577242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83" y="5117128"/>
            <a:ext cx="1215259" cy="1457801"/>
          </a:xfrm>
          <a:prstGeom prst="rect">
            <a:avLst/>
          </a:prstGeom>
        </p:spPr>
      </p:pic>
      <p:sp>
        <p:nvSpPr>
          <p:cNvPr id="25" name="四角形吹き出し 24"/>
          <p:cNvSpPr/>
          <p:nvPr/>
        </p:nvSpPr>
        <p:spPr>
          <a:xfrm>
            <a:off x="2024611" y="5249062"/>
            <a:ext cx="9920955" cy="1048310"/>
          </a:xfrm>
          <a:prstGeom prst="wedgeRectCallout">
            <a:avLst>
              <a:gd name="adj1" fmla="val -52807"/>
              <a:gd name="adj2" fmla="val 8239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雲形吹き出し 10"/>
          <p:cNvSpPr/>
          <p:nvPr/>
        </p:nvSpPr>
        <p:spPr>
          <a:xfrm>
            <a:off x="1964986" y="12490315"/>
            <a:ext cx="9957885" cy="2175154"/>
          </a:xfrm>
          <a:prstGeom prst="cloudCallout">
            <a:avLst>
              <a:gd name="adj1" fmla="val -53973"/>
              <a:gd name="adj2" fmla="val 19610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四角形吹き出し 49"/>
          <p:cNvSpPr/>
          <p:nvPr/>
        </p:nvSpPr>
        <p:spPr>
          <a:xfrm>
            <a:off x="2024610" y="10570759"/>
            <a:ext cx="9927013" cy="1647163"/>
          </a:xfrm>
          <a:prstGeom prst="wedgeRectCallout">
            <a:avLst>
              <a:gd name="adj1" fmla="val -53025"/>
              <a:gd name="adj2" fmla="val 4454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吹き出し 6"/>
          <p:cNvSpPr/>
          <p:nvPr/>
        </p:nvSpPr>
        <p:spPr>
          <a:xfrm>
            <a:off x="2024610" y="8572477"/>
            <a:ext cx="9927013" cy="1676873"/>
          </a:xfrm>
          <a:prstGeom prst="wedgeRectCallout">
            <a:avLst>
              <a:gd name="adj1" fmla="val -52807"/>
              <a:gd name="adj2" fmla="val 8239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四角形吹き出し 3"/>
          <p:cNvSpPr/>
          <p:nvPr/>
        </p:nvSpPr>
        <p:spPr>
          <a:xfrm>
            <a:off x="2024610" y="6645260"/>
            <a:ext cx="9927013" cy="1670362"/>
          </a:xfrm>
          <a:prstGeom prst="wedgeRectCallout">
            <a:avLst>
              <a:gd name="adj1" fmla="val -53024"/>
              <a:gd name="adj2" fmla="val 2095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角丸四角形 2"/>
          <p:cNvSpPr/>
          <p:nvPr/>
        </p:nvSpPr>
        <p:spPr>
          <a:xfrm>
            <a:off x="291826" y="1040856"/>
            <a:ext cx="11556459" cy="1610828"/>
          </a:xfrm>
          <a:prstGeom prst="roundRect">
            <a:avLst/>
          </a:prstGeom>
          <a:solidFill>
            <a:srgbClr val="99D9EA"/>
          </a:solidFill>
          <a:ln>
            <a:solidFill>
              <a:srgbClr val="99D9E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登 場 人 物</a:t>
            </a:r>
            <a:endParaRPr kumimoji="1" lang="ja-JP" altLang="en-US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86383" y="249398"/>
            <a:ext cx="11089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断り方を学ぼう！</a:t>
            </a:r>
            <a:r>
              <a:rPr lang="ja-JP" altLang="en-US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②　</a:t>
            </a:r>
            <a:r>
              <a:rPr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訪問販売</a:t>
            </a:r>
            <a:endParaRPr kumimoji="1" lang="ja-JP" altLang="en-US" sz="28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845805" y="1476938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信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子さん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8181539" y="1476938"/>
            <a:ext cx="3666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事業者（布団の販売員）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024611" y="6883472"/>
            <a:ext cx="992095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まあ、そう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言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わずに。最近、ぐっすり眠れていますか？眠れていないのな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ら、布団が古いのかもしれません。布団はいつ頃買いましたか？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024610" y="8860784"/>
            <a:ext cx="992701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確かに、最近なかなか眠れないのよね・・・。布団を買ったのは、８年前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くらいかしら。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50715" y="38132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ことわ　 かた　　 まな　　　　　　　　　　　 ほうもん はんばい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87110" y="1466197"/>
            <a:ext cx="1586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とう</a:t>
            </a:r>
            <a:r>
              <a:rPr kumimoji="1" lang="ja-JP" altLang="en-US" sz="14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じょうじんぶつ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66928" y="2952128"/>
            <a:ext cx="11321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信子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さんが、自宅に一人でいると布団販売業者が訪ねてきました。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024610" y="10783922"/>
            <a:ext cx="991079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８年も経っていたら、布団も古くなっているし眠れませんよ。この機会に</a:t>
            </a:r>
            <a:endParaRPr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r>
              <a:rPr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布団を買ってはどうですか？今なら４セットで</a:t>
            </a:r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100</a:t>
            </a:r>
            <a:r>
              <a:rPr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万円です。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3847599" y="1270841"/>
            <a:ext cx="1586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のぶこ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8181538" y="1264384"/>
            <a:ext cx="36667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じぎょうしゃ　　ふとん　</a:t>
            </a:r>
            <a:r>
              <a:rPr kumimoji="1" lang="ja-JP" altLang="en-US" sz="14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はん</a:t>
            </a:r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ばいいん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3190671" y="13005362"/>
            <a:ext cx="800389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100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万</a:t>
            </a:r>
            <a:r>
              <a:rPr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円もする布団なんていらないよ～！でも、何と</a:t>
            </a:r>
            <a:endParaRPr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r>
              <a:rPr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言って断ればいいんだろう・・・？</a:t>
            </a:r>
            <a:endParaRPr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四角形吹き出し 25"/>
          <p:cNvSpPr/>
          <p:nvPr/>
        </p:nvSpPr>
        <p:spPr>
          <a:xfrm>
            <a:off x="2024611" y="3854283"/>
            <a:ext cx="9943228" cy="976998"/>
          </a:xfrm>
          <a:prstGeom prst="wedgeRectCallout">
            <a:avLst>
              <a:gd name="adj1" fmla="val -53024"/>
              <a:gd name="adj2" fmla="val 2095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024611" y="4117574"/>
            <a:ext cx="10034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布団の販売に来ました。布団いかがですか？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024610" y="5592923"/>
            <a:ext cx="9895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布団は既に持っているのよね～。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58236" y="4800194"/>
            <a:ext cx="1150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事業者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658236" y="8243707"/>
            <a:ext cx="1150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事業者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699046" y="12043685"/>
            <a:ext cx="1150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事業者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5" name="図 3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9" r="27894" b="59569"/>
          <a:stretch/>
        </p:blipFill>
        <p:spPr>
          <a:xfrm>
            <a:off x="6860954" y="964360"/>
            <a:ext cx="1170095" cy="1714166"/>
          </a:xfrm>
          <a:prstGeom prst="rect">
            <a:avLst/>
          </a:prstGeom>
        </p:spPr>
      </p:pic>
      <p:pic>
        <p:nvPicPr>
          <p:cNvPr id="38" name="図 3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9" r="27894" b="59569"/>
          <a:stretch/>
        </p:blipFill>
        <p:spPr>
          <a:xfrm>
            <a:off x="644137" y="10596902"/>
            <a:ext cx="989215" cy="1449180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9" r="27894" b="59569"/>
          <a:stretch/>
        </p:blipFill>
        <p:spPr>
          <a:xfrm>
            <a:off x="644140" y="3387968"/>
            <a:ext cx="989215" cy="1449180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9" r="27894" b="59569"/>
          <a:stretch/>
        </p:blipFill>
        <p:spPr>
          <a:xfrm>
            <a:off x="644139" y="6803181"/>
            <a:ext cx="989215" cy="1449180"/>
          </a:xfrm>
          <a:prstGeom prst="rect">
            <a:avLst/>
          </a:prstGeom>
        </p:spPr>
      </p:pic>
      <p:sp>
        <p:nvSpPr>
          <p:cNvPr id="39" name="テキスト ボックス 38"/>
          <p:cNvSpPr txBox="1"/>
          <p:nvPr/>
        </p:nvSpPr>
        <p:spPr>
          <a:xfrm>
            <a:off x="658236" y="6512096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信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子さん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44137" y="10148759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信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子さん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58236" y="14327597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信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子さん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58238" y="14923037"/>
            <a:ext cx="1126463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いらない商品を勧められたときに、何と言って断ればいいでしょうか？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考えてみましょう！！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801842" y="14665469"/>
            <a:ext cx="10213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　　　　　　　 しょうひん   すす　　　　　　　　　　　　　　　　　なん　　 い        ことわ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617082" y="15430934"/>
            <a:ext cx="10213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486383" y="2713704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のぶこ                  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じ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たく　　　　ひとり　　　　　　　　　　 ふとん  はんばいぎょうしゃ     たず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2024610" y="3879150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ふとん　　　 はんばい     き　　　　　　　　　　ふと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ん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2047433" y="5359781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ふとん    　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す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     も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047433" y="6661170"/>
            <a:ext cx="10235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　　　　　　　　 い                 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さ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いきん　　　　　　　　　ねむ　　　　　　　　　　　　　　　　ねむ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047433" y="7382288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ふとん　　　 ふる                                          ふとん               ごろ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047433" y="8665173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たし            さい きん　　　　　　　　　ねむ　　　　　　　　　　　　　　　　　　　　ふとん　　　 か                         ねん まえ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2023353" y="10572298"/>
            <a:ext cx="103863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　ねん　　　た　　　　　　　　　　　　　ふとん　　　ふる　　　　　　　　　　　　　 ねむ                                 きかい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2024610" y="11309052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ふ　とん　　　か　　　　　　　　　　　　　　　　　　　 いま             せ　っ と                まんえん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3208853" y="12766300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　　　 まんえん              ふとん　　　　　　　　　　　　　　　　　　　　　　　　　　　　　なん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3190671" y="13503054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い      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こと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7" name="図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16" y="8695731"/>
            <a:ext cx="1215259" cy="1457801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0281" y="1036990"/>
            <a:ext cx="1320905" cy="160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513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図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15" y="5249084"/>
            <a:ext cx="1215259" cy="1457801"/>
          </a:xfrm>
          <a:prstGeom prst="rect">
            <a:avLst/>
          </a:prstGeom>
        </p:spPr>
      </p:pic>
      <p:pic>
        <p:nvPicPr>
          <p:cNvPr id="49" name="図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15" y="1710020"/>
            <a:ext cx="1215259" cy="1457801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480" y="10228378"/>
            <a:ext cx="1241019" cy="1577242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486383" y="249398"/>
            <a:ext cx="11089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断り方を学ぼう！</a:t>
            </a:r>
            <a:r>
              <a:rPr lang="ja-JP" altLang="en-US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②　</a:t>
            </a:r>
            <a:r>
              <a:rPr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訪問</a:t>
            </a:r>
            <a:r>
              <a:rPr lang="ja-JP" altLang="en-US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販売</a:t>
            </a:r>
            <a:endParaRPr kumimoji="1" lang="ja-JP" altLang="en-US" sz="28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50715" y="38132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ことわ　 かた　　 まな　　　　　　　　　　　 ほうもん はんばい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50715" y="1162237"/>
            <a:ext cx="11321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●間違った断り方</a:t>
            </a:r>
            <a:endParaRPr kumimoji="1" lang="ja-JP" altLang="en-US" sz="32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四角形吹き出し 17"/>
          <p:cNvSpPr/>
          <p:nvPr/>
        </p:nvSpPr>
        <p:spPr>
          <a:xfrm>
            <a:off x="1785800" y="2039356"/>
            <a:ext cx="9986637" cy="971351"/>
          </a:xfrm>
          <a:prstGeom prst="wedgeRectCallout">
            <a:avLst>
              <a:gd name="adj1" fmla="val -52807"/>
              <a:gd name="adj2" fmla="val 8239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794132" y="2326548"/>
            <a:ext cx="997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結構です。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四角形吹き出し 19"/>
          <p:cNvSpPr/>
          <p:nvPr/>
        </p:nvSpPr>
        <p:spPr>
          <a:xfrm>
            <a:off x="1826821" y="3402973"/>
            <a:ext cx="9978304" cy="1659716"/>
          </a:xfrm>
          <a:prstGeom prst="wedgeRectCallout">
            <a:avLst>
              <a:gd name="adj1" fmla="val -53024"/>
              <a:gd name="adj2" fmla="val 2095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四角形吹き出し 21"/>
          <p:cNvSpPr/>
          <p:nvPr/>
        </p:nvSpPr>
        <p:spPr>
          <a:xfrm>
            <a:off x="1782560" y="5517992"/>
            <a:ext cx="10022307" cy="1072002"/>
          </a:xfrm>
          <a:prstGeom prst="wedgeRectCallout">
            <a:avLst>
              <a:gd name="adj1" fmla="val -52807"/>
              <a:gd name="adj2" fmla="val 8239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794132" y="5870116"/>
            <a:ext cx="997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でも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夫婦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２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人暮らしなので、４セットは多いし・・・。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826821" y="3670109"/>
            <a:ext cx="992095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そうなんです！少しお高いかもしれませんが、結構な布団なんです。ぐっ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すり眠れますよ。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四角形吹き出し 14"/>
          <p:cNvSpPr/>
          <p:nvPr/>
        </p:nvSpPr>
        <p:spPr>
          <a:xfrm>
            <a:off x="1804126" y="7083597"/>
            <a:ext cx="9978304" cy="3208266"/>
          </a:xfrm>
          <a:prstGeom prst="wedgeRectCallout">
            <a:avLst>
              <a:gd name="adj1" fmla="val -53024"/>
              <a:gd name="adj2" fmla="val 2095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843034" y="7363371"/>
            <a:ext cx="992095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客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さんを招待したときや、お子さんやお孫さんが来たときに、布団は絶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対に必要ですよ。お客さんたちには、良い布団で寝てもらいたいですよ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ね。良い布団があれば、お子さんやお孫さんも今よりもっと遊びに来て、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泊まっていってくれるはずです。　　　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264596" y="12290430"/>
            <a:ext cx="10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信子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さんは、断り切れず、</a:t>
            </a:r>
            <a:r>
              <a:rPr kumimoji="1"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100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万円の布団を買ってしまいました。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四角形吹き出し 23"/>
          <p:cNvSpPr/>
          <p:nvPr/>
        </p:nvSpPr>
        <p:spPr>
          <a:xfrm>
            <a:off x="1818230" y="10690477"/>
            <a:ext cx="9986637" cy="1046749"/>
          </a:xfrm>
          <a:prstGeom prst="wedgeRectCallout">
            <a:avLst>
              <a:gd name="adj1" fmla="val -52807"/>
              <a:gd name="adj2" fmla="val 8239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829802" y="10944700"/>
            <a:ext cx="997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分かりました・・・買います・・・。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817124" y="13268953"/>
            <a:ext cx="1098774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「いいです」「結構です」「大丈夫です」というの</a:t>
            </a:r>
            <a:r>
              <a:rPr kumimoji="1" lang="ja-JP" altLang="en-US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</a:t>
            </a:r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、「断り」「承諾」のどちらとも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取れる表現になります。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そのため、こちらは断っているつもりでも、「曖昧な承諾」として、商品を買うよ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う更に強く迫ってくる可能性があります。</a:t>
            </a:r>
            <a:endParaRPr kumimoji="1" lang="ja-JP" altLang="en-US" sz="28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9" r="27894" b="59569"/>
          <a:stretch/>
        </p:blipFill>
        <p:spPr>
          <a:xfrm>
            <a:off x="486383" y="3466918"/>
            <a:ext cx="989215" cy="1449180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9" r="27894" b="59569"/>
          <a:stretch/>
        </p:blipFill>
        <p:spPr>
          <a:xfrm>
            <a:off x="486383" y="7778722"/>
            <a:ext cx="989215" cy="1449180"/>
          </a:xfrm>
          <a:prstGeom prst="rect">
            <a:avLst/>
          </a:prstGeom>
        </p:spPr>
      </p:pic>
      <p:sp>
        <p:nvSpPr>
          <p:cNvPr id="29" name="テキスト ボックス 28"/>
          <p:cNvSpPr txBox="1"/>
          <p:nvPr/>
        </p:nvSpPr>
        <p:spPr>
          <a:xfrm>
            <a:off x="521523" y="4915429"/>
            <a:ext cx="1150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事業者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21523" y="9209238"/>
            <a:ext cx="1150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事業者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820363" y="13029684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 けっこう                だいじょうぶ　　　　　　　　　　　　　　　　　　　　こと</a:t>
            </a:r>
            <a:r>
              <a:rPr kumimoji="1" lang="ja-JP" altLang="en-US" sz="1600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 しょうだく　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820363" y="13797590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と　　　　　</a:t>
            </a:r>
            <a:r>
              <a:rPr kumimoji="1" lang="ja-JP" altLang="en-US" sz="16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ひょうげん　　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820363" y="14510056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　　　　　　　　　　　　　　　　　　 こと</a:t>
            </a:r>
            <a:r>
              <a:rPr kumimoji="1" lang="ja-JP" altLang="en-US" sz="1600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　　　　　 　あい まい    しょうだく　　　　　　 　　　しょうひん　　 か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820363" y="15234022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　</a:t>
            </a:r>
            <a:r>
              <a:rPr kumimoji="1" lang="ja-JP" altLang="en-US" sz="16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さら  　　つよ 　せま　　　　　　　　か　のう せい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958605" y="875313"/>
            <a:ext cx="10305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　</a:t>
            </a:r>
            <a:r>
              <a:rPr kumimoji="1" lang="ja-JP" altLang="en-US" dirty="0" err="1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ち</a:t>
            </a:r>
            <a:r>
              <a:rPr kumimoji="1" lang="ja-JP" altLang="en-US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　　　　ことわ　 かた</a:t>
            </a:r>
            <a:r>
              <a:rPr kumimoji="1" lang="ja-JP" altLang="en-US" sz="2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endParaRPr kumimoji="1" lang="ja-JP" altLang="en-US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1794131" y="2085985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けっこう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873943" y="3450074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                   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すこ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 たか                                          けっこう　　　　ふとん　　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826821" y="4167747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ねむ　　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1782560" y="5625672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ふうふ　　ふたり　 ぐ                               せ っ と      おお　　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1794130" y="7122586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きゃく            しょうたい　　　　　　　　　　　　　　こ                   まご　　　　　　 き                      ふとん　　　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ぜっ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1620089" y="7864237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たい　　 ひつ よう                   きゃく　　　　　　　　　　　　　　　よ　　　　ふとん　　　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ね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1818230" y="8619500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よ　　　　ふとん　　　　　　　　　　　　　　 こ                  まご             いま　　　　　　　　  あそ          き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1782559" y="9340934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1774251" y="10741664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                    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1264596" y="12070212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のぶ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こ              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こと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き　　　　　　　　　　　　 まんえん      ふとん　　　 か　　　　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560686" y="3112070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信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子さん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486383" y="6692332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信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子さん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447473" y="11806117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信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子さん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4781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図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59" y="7028004"/>
            <a:ext cx="1215259" cy="1457801"/>
          </a:xfrm>
          <a:prstGeom prst="rect">
            <a:avLst/>
          </a:prstGeom>
        </p:spPr>
      </p:pic>
      <p:pic>
        <p:nvPicPr>
          <p:cNvPr id="47" name="図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60" y="1747012"/>
            <a:ext cx="1215259" cy="1457801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486383" y="249398"/>
            <a:ext cx="11089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断り方を学ぼう！</a:t>
            </a:r>
            <a:r>
              <a:rPr lang="ja-JP" altLang="en-US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②　</a:t>
            </a:r>
            <a:r>
              <a:rPr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訪問販売</a:t>
            </a:r>
            <a:endParaRPr kumimoji="1" lang="ja-JP" altLang="en-US" sz="28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50715" y="38132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ことわ　 かた　　 まな　　　　　　　　　　　 ほうもん はんばい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50715" y="1162237"/>
            <a:ext cx="11321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 smtClean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●正しい断り方</a:t>
            </a:r>
            <a:endParaRPr kumimoji="1" lang="ja-JP" altLang="en-US" sz="3200" b="1" dirty="0">
              <a:solidFill>
                <a:srgbClr val="0070C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四角形吹き出し 17"/>
          <p:cNvSpPr/>
          <p:nvPr/>
        </p:nvSpPr>
        <p:spPr>
          <a:xfrm>
            <a:off x="1785800" y="1980991"/>
            <a:ext cx="9986637" cy="996728"/>
          </a:xfrm>
          <a:prstGeom prst="wedgeRectCallout">
            <a:avLst>
              <a:gd name="adj1" fmla="val -52807"/>
              <a:gd name="adj2" fmla="val 8239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782560" y="2268183"/>
            <a:ext cx="9989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布団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は持っているので、いりません！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四角形吹き出し 19"/>
          <p:cNvSpPr/>
          <p:nvPr/>
        </p:nvSpPr>
        <p:spPr>
          <a:xfrm>
            <a:off x="1794132" y="3338483"/>
            <a:ext cx="9978304" cy="3867285"/>
          </a:xfrm>
          <a:prstGeom prst="wedgeRectCallout">
            <a:avLst>
              <a:gd name="adj1" fmla="val -53024"/>
              <a:gd name="adj2" fmla="val 2095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790890" y="3604782"/>
            <a:ext cx="998154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この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布団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で寝ればぐっすり眠れますよ！それに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お客さんを招待したときや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お子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さんやお孫さんが来たときに、布団は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絶対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に必要ですよ。お客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たちには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、良い布団で寝てもらいたいです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よね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。良い布団があれば、</a:t>
            </a:r>
            <a:r>
              <a:rPr kumimoji="1" lang="ja-JP" altLang="en-US" sz="28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子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さんやお孫さんも今よりもっと遊びに来て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、泊まって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いってくれるはず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す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。 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四角形吹き出し 21"/>
          <p:cNvSpPr/>
          <p:nvPr/>
        </p:nvSpPr>
        <p:spPr>
          <a:xfrm>
            <a:off x="1782560" y="7503064"/>
            <a:ext cx="9986637" cy="1046749"/>
          </a:xfrm>
          <a:prstGeom prst="wedgeRectCallout">
            <a:avLst>
              <a:gd name="adj1" fmla="val -54171"/>
              <a:gd name="adj2" fmla="val 8239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790889" y="7757287"/>
            <a:ext cx="9981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いらないので、絶対に買いません！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四角形吹き出し 23"/>
          <p:cNvSpPr/>
          <p:nvPr/>
        </p:nvSpPr>
        <p:spPr>
          <a:xfrm>
            <a:off x="1782560" y="8910578"/>
            <a:ext cx="9978304" cy="1000232"/>
          </a:xfrm>
          <a:prstGeom prst="wedgeRectCallout">
            <a:avLst>
              <a:gd name="adj1" fmla="val -53609"/>
              <a:gd name="adj2" fmla="val 17656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790889" y="9171592"/>
            <a:ext cx="9978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分かりました・・・。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77693" y="11285224"/>
            <a:ext cx="110915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いらない商品を勧められたときは、「いりません」「買いません」ときっぱり断る</a:t>
            </a:r>
            <a:r>
              <a:rPr kumimoji="1" lang="ja-JP" altLang="en-US" sz="2800" b="1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とが</a:t>
            </a:r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大切です。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強く勧められても、いらないときは、何度もきっぱりと断りましょう！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また、「いいな、欲しいな」と思っても、その場ですぐに買わないことも大切です。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買う前に家族や周りの人に相談してから、買うかどうか決めましょう。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断り切れず、商品を買ってしまったときは、すぐに消費生活センター等に相談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しましょう！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306742" y="10535302"/>
            <a:ext cx="10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信子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さんは、きっぱりと断ったので、布団を買わずに済みました。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9" r="27894" b="59569"/>
          <a:stretch/>
        </p:blipFill>
        <p:spPr>
          <a:xfrm>
            <a:off x="450715" y="4213609"/>
            <a:ext cx="989215" cy="1449180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9" r="27894" b="59569"/>
          <a:stretch/>
        </p:blipFill>
        <p:spPr>
          <a:xfrm>
            <a:off x="486383" y="8680462"/>
            <a:ext cx="989215" cy="1449180"/>
          </a:xfrm>
          <a:prstGeom prst="rect">
            <a:avLst/>
          </a:prstGeom>
        </p:spPr>
      </p:pic>
      <p:sp>
        <p:nvSpPr>
          <p:cNvPr id="28" name="テキスト ボックス 27"/>
          <p:cNvSpPr txBox="1"/>
          <p:nvPr/>
        </p:nvSpPr>
        <p:spPr>
          <a:xfrm>
            <a:off x="833730" y="11062534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しょうひん　 すす                                                              か　　　　　　　　　　　　　　　　　　　　　ことわ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746037" y="11798819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たいせ</a:t>
            </a:r>
            <a:r>
              <a:rPr kumimoji="1" lang="ja-JP" altLang="en-US" sz="16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16603" y="12522853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つよ　 すす　　　　　　　　　　　　　　　　　　　　　　　　　　　　　  なん </a:t>
            </a:r>
            <a:r>
              <a:rPr kumimoji="1" lang="ja-JP" altLang="en-US" sz="1600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ど                       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こと</a:t>
            </a:r>
            <a:r>
              <a:rPr kumimoji="1" lang="ja-JP" altLang="en-US" sz="1600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716603" y="13241043"/>
            <a:ext cx="10772402" cy="33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　 ほ                    おも　　　　　　　　　　　　　 ば                   か　　　　　　　　　　　　　　たいせつ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77693" y="14006786"/>
            <a:ext cx="107724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か　　　ま</a:t>
            </a:r>
            <a:r>
              <a:rPr kumimoji="1" lang="ja-JP" altLang="en-US" sz="16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か ぞく　　　まわ　　　　</a:t>
            </a:r>
            <a:r>
              <a:rPr kumimoji="1" lang="ja-JP" altLang="en-US" sz="16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ひと　　 そう だん　　　　　　　　　　　か　　　　　　　　　　　 き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677693" y="14726556"/>
            <a:ext cx="10840746" cy="33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ことわ　　き　　　　　　　しょうひん　　 か                                                    しょう ひ せい かつせ　ん　た　</a:t>
            </a:r>
            <a:r>
              <a:rPr kumimoji="1" lang="ja-JP" altLang="en-US" sz="1600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とう　　　そうだん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900240" y="874677"/>
            <a:ext cx="10305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ただ　　　　ことわ　 かた</a:t>
            </a:r>
            <a:r>
              <a:rPr kumimoji="1" lang="ja-JP" altLang="en-US" sz="2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endParaRPr kumimoji="1" lang="ja-JP" altLang="en-US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1790889" y="2008122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ふとん      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も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790889" y="3381832"/>
            <a:ext cx="104011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 ふとん　　　　ね　　　　　　　　　　　　 ねむ　　　　　　　　　　　　　　　　　　　きゃく　　　　　　しょうたい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790889" y="4108975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　こ　　　　　　　　　　まご　　　　　　 き                      ふとん　　　ぜったい　　　 ひつよう                </a:t>
            </a:r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きゃく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1782560" y="4847031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　　　　　　　　　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よ　　　　ふとん　　　 ね　　　　　　　　　　　　　　　　　　　　　　　　よ　　　　ふとん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1873943" y="5564786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こ　　　　　　　　　 まご　　　　　　 いま                  あそ  　　　 き         </a:t>
            </a:r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1782559" y="7511216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　                  　　　ぜったい　　　</a:t>
            </a:r>
            <a:r>
              <a:rPr kumimoji="1" lang="ja-JP" altLang="en-US" sz="16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1091850" y="10293151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  のぶこ                                  こと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 ふとん       か　　　　　　　　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す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89619" y="3171749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信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子さん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489619" y="8425119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信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子さん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486383" y="5654794"/>
            <a:ext cx="1150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事業者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566700" y="10090732"/>
            <a:ext cx="1150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事業者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1790889" y="8936390"/>
            <a:ext cx="1031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2167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2"/>
          <a:srcRect l="4494" r="3134" b="1322"/>
          <a:stretch/>
        </p:blipFill>
        <p:spPr>
          <a:xfrm>
            <a:off x="605994" y="12223037"/>
            <a:ext cx="1037477" cy="1494874"/>
          </a:xfrm>
          <a:prstGeom prst="rect">
            <a:avLst/>
          </a:prstGeom>
        </p:spPr>
      </p:pic>
      <p:sp>
        <p:nvSpPr>
          <p:cNvPr id="3" name="角丸四角形 2"/>
          <p:cNvSpPr/>
          <p:nvPr/>
        </p:nvSpPr>
        <p:spPr>
          <a:xfrm>
            <a:off x="313252" y="1067698"/>
            <a:ext cx="11556459" cy="1610828"/>
          </a:xfrm>
          <a:prstGeom prst="roundRect">
            <a:avLst/>
          </a:prstGeom>
          <a:solidFill>
            <a:srgbClr val="99D9EA"/>
          </a:solidFill>
          <a:ln>
            <a:solidFill>
              <a:srgbClr val="99D9E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登 場 人 物</a:t>
            </a:r>
            <a:endParaRPr kumimoji="1" lang="ja-JP" altLang="en-US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86383" y="249398"/>
            <a:ext cx="11089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断り方を学ぼう！</a:t>
            </a:r>
            <a:r>
              <a:rPr lang="ja-JP" altLang="en-US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③　</a:t>
            </a:r>
            <a:r>
              <a:rPr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電話勧誘</a:t>
            </a:r>
            <a:r>
              <a:rPr lang="ja-JP" altLang="en-US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販売</a:t>
            </a:r>
            <a:r>
              <a:rPr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と送り付け</a:t>
            </a:r>
            <a:endParaRPr kumimoji="1" lang="ja-JP" altLang="en-US" sz="28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8181539" y="1476938"/>
            <a:ext cx="3666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事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業者（健康食品の販売員）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50715" y="38132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ことわ　 かた　　 まな　　　　　　　　　　　でん　わ  かんゆう はんばい　　おく　　 つ      　　　　　　　　　　　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87110" y="1466197"/>
            <a:ext cx="1586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とう</a:t>
            </a:r>
            <a:r>
              <a:rPr kumimoji="1" lang="ja-JP" altLang="en-US" sz="14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じょうじんぶつ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雲形吹き出し 24"/>
          <p:cNvSpPr/>
          <p:nvPr/>
        </p:nvSpPr>
        <p:spPr>
          <a:xfrm>
            <a:off x="2024610" y="11809059"/>
            <a:ext cx="9898261" cy="2241462"/>
          </a:xfrm>
          <a:prstGeom prst="cloudCallout">
            <a:avLst>
              <a:gd name="adj1" fmla="val -53582"/>
              <a:gd name="adj2" fmla="val 17570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四角形吹き出し 25"/>
          <p:cNvSpPr/>
          <p:nvPr/>
        </p:nvSpPr>
        <p:spPr>
          <a:xfrm>
            <a:off x="2024610" y="10570759"/>
            <a:ext cx="9927013" cy="996655"/>
          </a:xfrm>
          <a:prstGeom prst="wedgeRectCallout">
            <a:avLst>
              <a:gd name="adj1" fmla="val -53025"/>
              <a:gd name="adj2" fmla="val 4454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四角形吹き出し 26"/>
          <p:cNvSpPr/>
          <p:nvPr/>
        </p:nvSpPr>
        <p:spPr>
          <a:xfrm>
            <a:off x="2024610" y="8943228"/>
            <a:ext cx="9927013" cy="1010104"/>
          </a:xfrm>
          <a:prstGeom prst="wedgeRectCallout">
            <a:avLst>
              <a:gd name="adj1" fmla="val -52807"/>
              <a:gd name="adj2" fmla="val 8239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四角形吹き出し 27"/>
          <p:cNvSpPr/>
          <p:nvPr/>
        </p:nvSpPr>
        <p:spPr>
          <a:xfrm>
            <a:off x="2024610" y="6839810"/>
            <a:ext cx="9927013" cy="1670362"/>
          </a:xfrm>
          <a:prstGeom prst="wedgeRectCallout">
            <a:avLst>
              <a:gd name="adj1" fmla="val -53024"/>
              <a:gd name="adj2" fmla="val 2095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024610" y="7039112"/>
            <a:ext cx="992095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このお茶は、脂肪燃焼効果があるので、飲み続ければ内臓脂肪が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減って痩せるので、健康になれますよ。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024610" y="9172064"/>
            <a:ext cx="9927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へえ～！いくらするんですか？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466928" y="3068858"/>
            <a:ext cx="11321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武士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さんが、自宅に一人でいると健康食品販売業者から電話がありました。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2023353" y="10783922"/>
            <a:ext cx="9912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１か月分５万円になります。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658238" y="14378297"/>
            <a:ext cx="1126463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いらない商品を勧められたときに、何と言って断ればいいでしょうか？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考えてみましょう！！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3190671" y="12363335"/>
            <a:ext cx="800389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５万円もするお茶なんていらないよ～！でも、何と言って</a:t>
            </a:r>
            <a:endParaRPr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r>
              <a:rPr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断ればいいんだろう・・・？</a:t>
            </a:r>
            <a:endParaRPr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四角形吹き出し 34"/>
          <p:cNvSpPr/>
          <p:nvPr/>
        </p:nvSpPr>
        <p:spPr>
          <a:xfrm>
            <a:off x="2024611" y="5495970"/>
            <a:ext cx="9920955" cy="1025203"/>
          </a:xfrm>
          <a:prstGeom prst="wedgeRectCallout">
            <a:avLst>
              <a:gd name="adj1" fmla="val -52807"/>
              <a:gd name="adj2" fmla="val 8239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四角形吹き出し 39"/>
          <p:cNvSpPr/>
          <p:nvPr/>
        </p:nvSpPr>
        <p:spPr>
          <a:xfrm>
            <a:off x="2024611" y="3957190"/>
            <a:ext cx="9943228" cy="1078049"/>
          </a:xfrm>
          <a:prstGeom prst="wedgeRectCallout">
            <a:avLst>
              <a:gd name="adj1" fmla="val -53024"/>
              <a:gd name="adj2" fmla="val 2095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2024610" y="4303682"/>
            <a:ext cx="100344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健康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になれるお茶を販売しているのですが、いかがですか？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2024610" y="5729108"/>
            <a:ext cx="9895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そのお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茶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はどういう効果があるんですか？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617082" y="13681189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武士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657917" y="4958018"/>
            <a:ext cx="1150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事業者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31982" y="8278432"/>
            <a:ext cx="1150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事業者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31982" y="11783070"/>
            <a:ext cx="1150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事業者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3"/>
          <a:srcRect l="5946" t="-1" r="4003" b="1217"/>
          <a:stretch/>
        </p:blipFill>
        <p:spPr>
          <a:xfrm>
            <a:off x="2997779" y="1069216"/>
            <a:ext cx="1138991" cy="1612253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4"/>
          <a:srcRect l="2863" r="7148" b="7284"/>
          <a:stretch/>
        </p:blipFill>
        <p:spPr>
          <a:xfrm>
            <a:off x="631982" y="5247037"/>
            <a:ext cx="992502" cy="1438800"/>
          </a:xfrm>
          <a:prstGeom prst="rect">
            <a:avLst/>
          </a:prstGeom>
        </p:spPr>
      </p:pic>
      <p:pic>
        <p:nvPicPr>
          <p:cNvPr id="55" name="図 54"/>
          <p:cNvPicPr>
            <a:picLocks noChangeAspect="1"/>
          </p:cNvPicPr>
          <p:nvPr/>
        </p:nvPicPr>
        <p:blipFill rotWithShape="1">
          <a:blip r:embed="rId4"/>
          <a:srcRect l="2863" r="7148" b="7284"/>
          <a:stretch/>
        </p:blipFill>
        <p:spPr>
          <a:xfrm>
            <a:off x="617082" y="8670150"/>
            <a:ext cx="992502" cy="14388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238" y="3644458"/>
            <a:ext cx="934325" cy="1335853"/>
          </a:xfrm>
          <a:prstGeom prst="rect">
            <a:avLst/>
          </a:prstGeom>
        </p:spPr>
      </p:pic>
      <p:pic>
        <p:nvPicPr>
          <p:cNvPr id="38" name="図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56" y="6984123"/>
            <a:ext cx="934325" cy="1335853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917" y="10486862"/>
            <a:ext cx="934325" cy="1335853"/>
          </a:xfrm>
          <a:prstGeom prst="rect">
            <a:avLst/>
          </a:prstGeom>
        </p:spPr>
      </p:pic>
      <p:sp>
        <p:nvSpPr>
          <p:cNvPr id="43" name="テキスト ボックス 42"/>
          <p:cNvSpPr txBox="1"/>
          <p:nvPr/>
        </p:nvSpPr>
        <p:spPr>
          <a:xfrm>
            <a:off x="4197629" y="1435419"/>
            <a:ext cx="3666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武士さん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578578" y="6655144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武士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578577" y="10118011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武士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0632" y="1079223"/>
            <a:ext cx="1115804" cy="1586819"/>
          </a:xfrm>
          <a:prstGeom prst="rect">
            <a:avLst/>
          </a:prstGeom>
        </p:spPr>
      </p:pic>
      <p:sp>
        <p:nvSpPr>
          <p:cNvPr id="47" name="テキスト ボックス 46"/>
          <p:cNvSpPr txBox="1"/>
          <p:nvPr/>
        </p:nvSpPr>
        <p:spPr>
          <a:xfrm>
            <a:off x="4212300" y="1239823"/>
            <a:ext cx="1586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たけし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8163771" y="1263887"/>
            <a:ext cx="32029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じぎょうしゃ </a:t>
            </a:r>
            <a:r>
              <a:rPr kumimoji="1" lang="ja-JP" altLang="en-US" sz="14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けん</a:t>
            </a:r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こうしょくひん はんばいいん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486384" y="2843992"/>
            <a:ext cx="103059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たけし　　　　　　　　　  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じ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たく　　     ひとり　　　　　　　　　けんこうしょくひん はんばいぎょうしゃ　　　　 でんわ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2085741" y="4050942"/>
            <a:ext cx="10213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けんこう　　　　　　　　　　　 ちゃ　　はんばい　　　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2023353" y="5496820"/>
            <a:ext cx="10213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 ちゃ　　　　　　　　　　こう　か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2023353" y="6795450"/>
            <a:ext cx="9944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ちゃ　　　　　 しぼう  ねんしょう こうか                           の　　　 つづ　　　　　　　ないぞう　しぼう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2011320" y="7524164"/>
            <a:ext cx="10213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へ　　　　　や　　　　　　　　　　　　けんこう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2023352" y="10584784"/>
            <a:ext cx="10213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　　　 げつぶん      まんえん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3451100" y="12135081"/>
            <a:ext cx="10213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まんえん　　　　　　　　　ちゃ　　　　　　　　　　　　　　　　　　　　　　　　　　　　 なん    い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3190671" y="12849356"/>
            <a:ext cx="10213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ことわ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801842" y="14120729"/>
            <a:ext cx="10213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　　　　　　　 しょうひん   すす　　　　　　　　　　　　　　　　　なん　　 い        ことわ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617082" y="14886194"/>
            <a:ext cx="10213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8417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テキスト ボックス 16"/>
          <p:cNvSpPr txBox="1"/>
          <p:nvPr/>
        </p:nvSpPr>
        <p:spPr>
          <a:xfrm>
            <a:off x="450715" y="1162237"/>
            <a:ext cx="11321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●間違った断り方</a:t>
            </a:r>
            <a:endParaRPr kumimoji="1" lang="ja-JP" altLang="en-US" sz="32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四角形吹き出し 17"/>
          <p:cNvSpPr/>
          <p:nvPr/>
        </p:nvSpPr>
        <p:spPr>
          <a:xfrm>
            <a:off x="1984443" y="2136631"/>
            <a:ext cx="9787994" cy="1132318"/>
          </a:xfrm>
          <a:prstGeom prst="wedgeRectCallout">
            <a:avLst>
              <a:gd name="adj1" fmla="val -52807"/>
              <a:gd name="adj2" fmla="val 8239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984442" y="2423823"/>
            <a:ext cx="9787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大丈夫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です。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四角形吹き出し 21"/>
          <p:cNvSpPr/>
          <p:nvPr/>
        </p:nvSpPr>
        <p:spPr>
          <a:xfrm>
            <a:off x="1984442" y="6516079"/>
            <a:ext cx="9835237" cy="1621756"/>
          </a:xfrm>
          <a:prstGeom prst="wedgeRectCallout">
            <a:avLst>
              <a:gd name="adj1" fmla="val -52807"/>
              <a:gd name="adj2" fmla="val 8239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164572" y="8704965"/>
            <a:ext cx="1064677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武士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さんは、お茶はいりませんでしたが、振込用紙が入っていたので、お金を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払ってしまいました。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86383" y="249398"/>
            <a:ext cx="11089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断り方を学ぼう！</a:t>
            </a:r>
            <a:r>
              <a:rPr lang="ja-JP" altLang="en-US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③　</a:t>
            </a:r>
            <a:r>
              <a:rPr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電話勧誘</a:t>
            </a:r>
            <a:r>
              <a:rPr lang="ja-JP" altLang="en-US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販売</a:t>
            </a:r>
            <a:r>
              <a:rPr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と送り付け</a:t>
            </a:r>
            <a:endParaRPr kumimoji="1" lang="ja-JP" altLang="en-US" sz="28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50715" y="38132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ことわ　 かた　　 まな　　　　　　　　　　　でん　わ  かんゆう はんばい　　おく　　 つ      　　　　　　　　　　　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122423" y="5659507"/>
            <a:ext cx="10646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数日後、武士さんの自宅に振込用紙とお茶が届きました。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四角形吹き出し 25"/>
          <p:cNvSpPr/>
          <p:nvPr/>
        </p:nvSpPr>
        <p:spPr>
          <a:xfrm>
            <a:off x="1984442" y="3724156"/>
            <a:ext cx="9787994" cy="1022846"/>
          </a:xfrm>
          <a:prstGeom prst="wedgeRectCallout">
            <a:avLst>
              <a:gd name="adj1" fmla="val -53024"/>
              <a:gd name="adj2" fmla="val 2095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984442" y="3946214"/>
            <a:ext cx="982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分かりました。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1984442" y="6759220"/>
            <a:ext cx="983523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断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ったはずなのに、お茶が届いた！事業者の電話番号も分からないし、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振込用紙が入っているから、お金を払わないといけないのかな・・・。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781453" y="10650710"/>
            <a:ext cx="1098774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「いいです」「結構です」「大丈夫です」というの</a:t>
            </a:r>
            <a:r>
              <a:rPr kumimoji="1" lang="ja-JP" altLang="en-US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</a:t>
            </a:r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、「断り」「承諾」のどちらとも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取れる表現になります。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そのため、こちらは断っているつもりでも、</a:t>
            </a:r>
            <a:r>
              <a:rPr kumimoji="1" lang="ja-JP" altLang="en-US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曖昧な承諾」として、商品を送って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just"/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くる可能性があります。</a:t>
            </a:r>
            <a:endParaRPr kumimoji="1" lang="ja-JP" altLang="en-US" sz="28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644551" y="3267955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武士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44551" y="7779419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武士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712472" y="4956823"/>
            <a:ext cx="1150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事業者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328" y="6364438"/>
            <a:ext cx="1132946" cy="1442383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 rotWithShape="1">
          <a:blip r:embed="rId3"/>
          <a:srcRect l="2863" r="7148" b="7284"/>
          <a:stretch/>
        </p:blipFill>
        <p:spPr>
          <a:xfrm>
            <a:off x="644551" y="1829108"/>
            <a:ext cx="992502" cy="1438800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639" y="3620970"/>
            <a:ext cx="934325" cy="1335853"/>
          </a:xfrm>
          <a:prstGeom prst="rect">
            <a:avLst/>
          </a:prstGeom>
        </p:spPr>
      </p:pic>
      <p:sp>
        <p:nvSpPr>
          <p:cNvPr id="31" name="テキスト ボックス 30"/>
          <p:cNvSpPr txBox="1"/>
          <p:nvPr/>
        </p:nvSpPr>
        <p:spPr>
          <a:xfrm>
            <a:off x="1164572" y="5396815"/>
            <a:ext cx="103059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すうじつ　ご　　　たけし　　　　　　　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じ　 たく     ふりこみ よう  し         ちゃ      とど　　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958605" y="875313"/>
            <a:ext cx="10305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　</a:t>
            </a:r>
            <a:r>
              <a:rPr kumimoji="1" lang="ja-JP" altLang="en-US" dirty="0" err="1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ち</a:t>
            </a:r>
            <a:r>
              <a:rPr kumimoji="1" lang="ja-JP" altLang="en-US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　　　　ことわ　 かた</a:t>
            </a:r>
            <a:r>
              <a:rPr kumimoji="1" lang="ja-JP" altLang="en-US" sz="2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endParaRPr kumimoji="1" lang="ja-JP" altLang="en-US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1984442" y="6519657"/>
            <a:ext cx="103059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こと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　　　ちゃ　　  と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ど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 じ ぎょう しゃ　　でん わ  ばん ごう     わ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1984442" y="7254812"/>
            <a:ext cx="103185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ふり こみ よう  し　　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はい　　　　　　　　　　　　　　　　かね　 はら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1164572" y="8481455"/>
            <a:ext cx="103059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たけ し　　　　　　　　　　　ちゃ　　　　　　　　　　　　　　　　　　　　　　　 ふりこみ　よう し　　　 はい　　　　　　　　　　　　　　　　かね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1200243" y="9239375"/>
            <a:ext cx="103059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はら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781453" y="10422689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 けっこう                だいじょうぶ　　　　　　　　　　　　　　　　　　　　こと</a:t>
            </a:r>
            <a:r>
              <a:rPr kumimoji="1" lang="ja-JP" altLang="en-US" sz="1600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しょうだく　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781453" y="11170276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と　　　　　</a:t>
            </a:r>
            <a:r>
              <a:rPr kumimoji="1" lang="ja-JP" altLang="en-US" sz="16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ひょうげん　　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781453" y="11883183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　　　　　　　　　　　　　　　　　　 こと</a:t>
            </a:r>
            <a:r>
              <a:rPr kumimoji="1" lang="ja-JP" altLang="en-US" sz="1600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　　　　　　あい まい      しょうだく　　　　　　　　　しょうひん　　おく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781453" y="12627027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　　　 か　のう せい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1984440" y="2183824"/>
            <a:ext cx="103059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だいじょうぶ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2076602" y="3728741"/>
            <a:ext cx="103059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1819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テキスト ボックス 16"/>
          <p:cNvSpPr txBox="1"/>
          <p:nvPr/>
        </p:nvSpPr>
        <p:spPr>
          <a:xfrm>
            <a:off x="450715" y="1162237"/>
            <a:ext cx="11321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 smtClean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●正しい断り方</a:t>
            </a:r>
            <a:endParaRPr kumimoji="1" lang="ja-JP" altLang="en-US" sz="3200" b="1" dirty="0">
              <a:solidFill>
                <a:srgbClr val="0070C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四角形吹き出し 17"/>
          <p:cNvSpPr/>
          <p:nvPr/>
        </p:nvSpPr>
        <p:spPr>
          <a:xfrm>
            <a:off x="1964987" y="2136631"/>
            <a:ext cx="9807450" cy="1132318"/>
          </a:xfrm>
          <a:prstGeom prst="wedgeRectCallout">
            <a:avLst>
              <a:gd name="adj1" fmla="val -52807"/>
              <a:gd name="adj2" fmla="val 8239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964986" y="2423823"/>
            <a:ext cx="9807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お茶は、必要ないので、いりません！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四角形吹き出し 19"/>
          <p:cNvSpPr/>
          <p:nvPr/>
        </p:nvSpPr>
        <p:spPr>
          <a:xfrm>
            <a:off x="1964986" y="3746443"/>
            <a:ext cx="9807450" cy="2346795"/>
          </a:xfrm>
          <a:prstGeom prst="wedgeRectCallout">
            <a:avLst>
              <a:gd name="adj1" fmla="val -54809"/>
              <a:gd name="adj2" fmla="val -9511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964985" y="3954972"/>
            <a:ext cx="980745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今は、必要なくても、年齢とともに内臓脂肪も気になってきます。飲み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続ければ痩せて健康になれるので、絶対に買った方がいいですよ！こ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の電話でしか売っていないので、今日、買わないと後悔します！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四角形吹き出し 21"/>
          <p:cNvSpPr/>
          <p:nvPr/>
        </p:nvSpPr>
        <p:spPr>
          <a:xfrm>
            <a:off x="1964986" y="6510834"/>
            <a:ext cx="9804211" cy="1046749"/>
          </a:xfrm>
          <a:prstGeom prst="wedgeRectCallout">
            <a:avLst>
              <a:gd name="adj1" fmla="val -52807"/>
              <a:gd name="adj2" fmla="val 8239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964985" y="6765057"/>
            <a:ext cx="98074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いらないので、絶対に買いません！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四角形吹き出し 23"/>
          <p:cNvSpPr/>
          <p:nvPr/>
        </p:nvSpPr>
        <p:spPr>
          <a:xfrm>
            <a:off x="1964986" y="8054532"/>
            <a:ext cx="9795878" cy="1108926"/>
          </a:xfrm>
          <a:prstGeom prst="wedgeRectCallout">
            <a:avLst>
              <a:gd name="adj1" fmla="val -53024"/>
              <a:gd name="adj2" fmla="val 2095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964985" y="8373912"/>
            <a:ext cx="9804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分かりました・・・。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86383" y="249398"/>
            <a:ext cx="11089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断り方を学ぼう！</a:t>
            </a:r>
            <a:r>
              <a:rPr lang="ja-JP" altLang="en-US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③　</a:t>
            </a:r>
            <a:r>
              <a:rPr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電話勧誘</a:t>
            </a:r>
            <a:r>
              <a:rPr lang="ja-JP" altLang="en-US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販売</a:t>
            </a:r>
            <a:r>
              <a:rPr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と送り付け</a:t>
            </a:r>
            <a:endParaRPr kumimoji="1" lang="ja-JP" altLang="en-US" sz="28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50715" y="19082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ことわ　 かた　　 まな　　　　　　　　　　　でん　わ  かんゆう はんばい　　おく　　 つ      　　　　　　　　　　　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77693" y="10798849"/>
            <a:ext cx="110915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いらない商品を勧められたときは、「いりません」「買いません」ときっぱり断る</a:t>
            </a:r>
            <a:r>
              <a:rPr kumimoji="1" lang="ja-JP" altLang="en-US" sz="2800" b="1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とが</a:t>
            </a:r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大切です。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強く勧められても、いらないときは、何度もきっぱりと断りましょう！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また、「いいな、欲しいな」と思っても、その場ですぐに買わないことも大切です。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買う前に家族や周りの人に相談してから、買うかどうか決めましょう。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断ったのに商品が届いたときは、振込用紙が入っていてもお金を払わず、すぐ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0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800" b="1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に消費生活センター等に相談しましょう！</a:t>
            </a:r>
            <a:endParaRPr kumimoji="1" lang="en-US" altLang="ja-JP" sz="2800" b="1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228921" y="9966040"/>
            <a:ext cx="10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武士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さんは、きっぱりと断ったので、お茶を買わずに</a:t>
            </a:r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済</a:t>
            </a:r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みました。</a:t>
            </a:r>
            <a:endParaRPr kumimoji="1"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450715" y="3383880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武士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50715" y="7544689"/>
            <a:ext cx="31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武士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29799" y="5347940"/>
            <a:ext cx="1150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事業者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529799" y="9318524"/>
            <a:ext cx="1150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事業者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 rotWithShape="1">
          <a:blip r:embed="rId2"/>
          <a:srcRect l="2863" r="7148" b="7284"/>
          <a:stretch/>
        </p:blipFill>
        <p:spPr>
          <a:xfrm>
            <a:off x="529799" y="1962229"/>
            <a:ext cx="992502" cy="1438800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 rotWithShape="1">
          <a:blip r:embed="rId2"/>
          <a:srcRect l="2863" r="7148" b="7284"/>
          <a:stretch/>
        </p:blipFill>
        <p:spPr>
          <a:xfrm>
            <a:off x="481305" y="6123038"/>
            <a:ext cx="992502" cy="1438800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87" y="4006610"/>
            <a:ext cx="934325" cy="1335853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86" y="7996352"/>
            <a:ext cx="934325" cy="1335853"/>
          </a:xfrm>
          <a:prstGeom prst="rect">
            <a:avLst/>
          </a:prstGeom>
        </p:spPr>
      </p:pic>
      <p:sp>
        <p:nvSpPr>
          <p:cNvPr id="33" name="テキスト ボックス 32"/>
          <p:cNvSpPr txBox="1"/>
          <p:nvPr/>
        </p:nvSpPr>
        <p:spPr>
          <a:xfrm>
            <a:off x="900240" y="874677"/>
            <a:ext cx="10305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ただ　　　　ことわ　 かた</a:t>
            </a:r>
            <a:r>
              <a:rPr kumimoji="1" lang="ja-JP" altLang="en-US" sz="2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endParaRPr kumimoji="1" lang="ja-JP" altLang="en-US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1984443" y="3738729"/>
            <a:ext cx="9784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いま　　　　ひつ よう　　　　　　　　　　ねんれい　　　　　　　 ないぞう  し ぼう      き　　　　　　　　　　　　　　　　　 の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984442" y="2217185"/>
            <a:ext cx="103707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ちゃ　　　　 ひつ よう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964984" y="4476267"/>
            <a:ext cx="9784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つづ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 や          けん こう　　　　　　　　　　　　　　　ぜったい　　　か　　　　　ほう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2049221" y="5211549"/>
            <a:ext cx="9784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でんわ　　　　　　　  う                                   きょう       か　　　　　　　　　こうかい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2049221" y="6554375"/>
            <a:ext cx="9784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ぜったい　　　か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14455" y="9742870"/>
            <a:ext cx="9784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たけ し                                  こと</a:t>
            </a:r>
            <a:r>
              <a:rPr kumimoji="1" lang="ja-JP" altLang="en-US" sz="16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ちゃ　　  か　　　　　　　　す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833730" y="10556704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しょうひん　 すす                                                              か　　　　　　　　　　　　　　　　　　　　　ことわ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746037" y="11292989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たいせ</a:t>
            </a:r>
            <a:r>
              <a:rPr kumimoji="1" lang="ja-JP" altLang="en-US" sz="16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716603" y="12017023"/>
            <a:ext cx="1091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つよ　 すす　　　　　　　　　　　　　　　　　　　　　　　　　　　　　  なん </a:t>
            </a:r>
            <a:r>
              <a:rPr kumimoji="1" lang="ja-JP" altLang="en-US" sz="1600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ど                       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こと</a:t>
            </a:r>
            <a:r>
              <a:rPr kumimoji="1" lang="ja-JP" altLang="en-US" sz="1600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716603" y="12735213"/>
            <a:ext cx="10772402" cy="33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　 ほ                    おも　　　　　　　　　　　　　 ば                   か　　　　　　　　　　　　　　たいせつ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677693" y="13500956"/>
            <a:ext cx="107724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か　　　ま</a:t>
            </a:r>
            <a:r>
              <a:rPr kumimoji="1" lang="ja-JP" altLang="en-US" sz="16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か ぞく　　　まわ　　　　</a:t>
            </a:r>
            <a:r>
              <a:rPr kumimoji="1" lang="ja-JP" altLang="en-US" sz="16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ひと　　 そう だん　　　　　　　　　　　か　　　　　　　　　　　 き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677693" y="14220726"/>
            <a:ext cx="10840746" cy="33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こと</a:t>
            </a:r>
            <a:r>
              <a:rPr kumimoji="1" lang="ja-JP" altLang="en-US" sz="1600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しょうひん　　 と</a:t>
            </a:r>
            <a:r>
              <a:rPr kumimoji="1" lang="ja-JP" altLang="en-US" sz="1600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ど</a:t>
            </a:r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ふりこみ 　ようし 　　　はい　　　　　　　　　　　　　かね　　はら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677693" y="14951439"/>
            <a:ext cx="10772402" cy="33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しょう ひ せいかつ せ　ん　た　－ とう      そうだん</a:t>
            </a:r>
            <a:endParaRPr kumimoji="1"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1984442" y="8142567"/>
            <a:ext cx="9784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わ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2353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9639" y="11141173"/>
            <a:ext cx="2896327" cy="1917198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774192" y="6259104"/>
            <a:ext cx="5361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3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〇こんなふうに断りましょう</a:t>
            </a:r>
            <a:endParaRPr kumimoji="1" lang="en-US" altLang="ja-JP" sz="32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74192" y="9543258"/>
            <a:ext cx="1117951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2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もし、買ってしまっても一人で悩まずに、　　　　　　　　　　　　　　　　　　　</a:t>
            </a:r>
            <a:endParaRPr kumimoji="1" lang="en-US" altLang="ja-JP" sz="2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914400"/>
            <a:endParaRPr kumimoji="1" lang="en-US" altLang="ja-JP" sz="2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914400"/>
            <a:endParaRPr kumimoji="1" lang="en-US" altLang="ja-JP" sz="2800" dirty="0" smtClean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914400"/>
            <a:endParaRPr kumimoji="1" lang="en-US" altLang="ja-JP" sz="2800" dirty="0" smtClean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914400"/>
            <a:endParaRPr kumimoji="1" lang="en-US" altLang="ja-JP" sz="2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914400"/>
            <a:r>
              <a:rPr kumimoji="1" lang="ja-JP" altLang="en-US" sz="2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又は                                  に相談してください。</a:t>
            </a:r>
            <a:endParaRPr kumimoji="1" lang="en-US" altLang="ja-JP" sz="2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774192" y="6890746"/>
            <a:ext cx="10646664" cy="14051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kumimoji="1" lang="ja-JP" altLang="en-US">
              <a:solidFill>
                <a:prstClr val="white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526514" y="5976457"/>
            <a:ext cx="2075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ことわ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551707" y="9253784"/>
            <a:ext cx="4865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か                         ひとり　　 なやま　         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355859" y="11397380"/>
            <a:ext cx="235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     そうだん　　         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799131" y="11431665"/>
            <a:ext cx="980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また　　         </a:t>
            </a:r>
          </a:p>
        </p:txBody>
      </p:sp>
      <p:sp>
        <p:nvSpPr>
          <p:cNvPr id="26" name="正方形/長方形 25"/>
          <p:cNvSpPr/>
          <p:nvPr/>
        </p:nvSpPr>
        <p:spPr>
          <a:xfrm>
            <a:off x="1727660" y="11356740"/>
            <a:ext cx="3673117" cy="12660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kumimoji="1" lang="ja-JP" altLang="en-US">
              <a:solidFill>
                <a:prstClr val="white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6326224" y="9100766"/>
            <a:ext cx="5094633" cy="12799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kumimoji="1" lang="ja-JP" altLang="en-US">
              <a:solidFill>
                <a:prstClr val="white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9035735" y="13138724"/>
            <a:ext cx="20333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kumimoji="1" lang="ja-JP" altLang="en-US" sz="9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「消費者庁 消費者ホットライン</a:t>
            </a:r>
            <a:r>
              <a:rPr kumimoji="1" lang="ja-JP" altLang="en-US" sz="9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１８８</a:t>
            </a:r>
            <a:endParaRPr kumimoji="1" lang="en-US" altLang="ja-JP" sz="900" dirty="0" smtClean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914400"/>
            <a:r>
              <a:rPr kumimoji="1" lang="ja-JP" altLang="en-US" sz="9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イメージキャラクター </a:t>
            </a:r>
            <a:r>
              <a:rPr kumimoji="1" lang="ja-JP" altLang="en-US" sz="9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イヤヤン」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74191" y="1664286"/>
            <a:ext cx="10913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3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〇いらない商品を勧められたとき、あなたなら何と言って断りますか？</a:t>
            </a:r>
            <a:endParaRPr kumimoji="1" lang="en-US" altLang="ja-JP" sz="32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774192" y="2290746"/>
            <a:ext cx="10646664" cy="12680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kumimoji="1" lang="ja-JP" altLang="en-US">
              <a:solidFill>
                <a:prstClr val="white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005788" y="1335636"/>
            <a:ext cx="9251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しょうひん　　すす　　　　　　　　　　　　　　　　　　　　　　　　 なん     い        ことわ</a:t>
            </a: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713" y="3669494"/>
            <a:ext cx="1656143" cy="187920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618" y="3683492"/>
            <a:ext cx="1719444" cy="187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134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9639" y="11141173"/>
            <a:ext cx="2896327" cy="1917198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774192" y="6259104"/>
            <a:ext cx="5361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3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〇こんなふうに断りましょう</a:t>
            </a:r>
            <a:endParaRPr kumimoji="1" lang="en-US" altLang="ja-JP" sz="32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74192" y="9543258"/>
            <a:ext cx="1117951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2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もし、買ってしまっても一人で悩まずに、　　　　　　　　　　　　　　　　　　　</a:t>
            </a:r>
            <a:endParaRPr kumimoji="1" lang="en-US" altLang="ja-JP" sz="2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914400"/>
            <a:endParaRPr kumimoji="1" lang="en-US" altLang="ja-JP" sz="2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914400"/>
            <a:endParaRPr kumimoji="1" lang="en-US" altLang="ja-JP" sz="2800" dirty="0" smtClean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914400"/>
            <a:endParaRPr kumimoji="1" lang="en-US" altLang="ja-JP" sz="2800" dirty="0" smtClean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914400"/>
            <a:endParaRPr kumimoji="1" lang="en-US" altLang="ja-JP" sz="2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914400"/>
            <a:r>
              <a:rPr kumimoji="1" lang="ja-JP" altLang="en-US" sz="2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又は                                  に相談してください。</a:t>
            </a:r>
            <a:endParaRPr kumimoji="1" lang="en-US" altLang="ja-JP" sz="2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774192" y="6890746"/>
            <a:ext cx="10646664" cy="14051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kumimoji="1" lang="ja-JP" altLang="en-US">
              <a:solidFill>
                <a:prstClr val="white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526514" y="5976457"/>
            <a:ext cx="2075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ことわ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551707" y="9253784"/>
            <a:ext cx="4865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か                         ひとり　　 なやま　         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355859" y="11397380"/>
            <a:ext cx="235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     そうだん　　         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799131" y="11431665"/>
            <a:ext cx="980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また　　         </a:t>
            </a:r>
          </a:p>
        </p:txBody>
      </p:sp>
      <p:sp>
        <p:nvSpPr>
          <p:cNvPr id="26" name="正方形/長方形 25"/>
          <p:cNvSpPr/>
          <p:nvPr/>
        </p:nvSpPr>
        <p:spPr>
          <a:xfrm>
            <a:off x="1727660" y="11356740"/>
            <a:ext cx="3673117" cy="12660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kumimoji="1" lang="ja-JP" altLang="en-US">
              <a:solidFill>
                <a:prstClr val="white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6326224" y="9100766"/>
            <a:ext cx="5094633" cy="12799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kumimoji="1" lang="ja-JP" altLang="en-US">
              <a:solidFill>
                <a:prstClr val="white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9035735" y="13138724"/>
            <a:ext cx="20333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kumimoji="1" lang="ja-JP" altLang="en-US" sz="9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「消費者庁 消費者ホットライン</a:t>
            </a:r>
            <a:r>
              <a:rPr kumimoji="1" lang="ja-JP" altLang="en-US" sz="9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１８８</a:t>
            </a:r>
            <a:endParaRPr kumimoji="1" lang="en-US" altLang="ja-JP" sz="900" dirty="0" smtClean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914400"/>
            <a:r>
              <a:rPr kumimoji="1" lang="ja-JP" altLang="en-US" sz="9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イメージキャラクター </a:t>
            </a:r>
            <a:r>
              <a:rPr kumimoji="1" lang="ja-JP" altLang="en-US" sz="9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イヤヤン」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74191" y="1664286"/>
            <a:ext cx="10913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3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〇いらない商品を勧められたとき、あなたなら何と言って断りますか？</a:t>
            </a:r>
            <a:endParaRPr kumimoji="1" lang="en-US" altLang="ja-JP" sz="32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774192" y="2290746"/>
            <a:ext cx="10646664" cy="12680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kumimoji="1" lang="ja-JP" altLang="en-US">
              <a:solidFill>
                <a:prstClr val="white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005788" y="1335636"/>
            <a:ext cx="9251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しょうひん　　すす　　　　　　　　　　　　　　　　　　　　　　　　 なん     い        ことわ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932138" y="7417246"/>
            <a:ext cx="10165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36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いりません！　断ります！　買いません！　不要です！</a:t>
            </a:r>
            <a:endParaRPr kumimoji="1" lang="en-US" altLang="ja-JP" sz="36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131358" y="7066609"/>
            <a:ext cx="9635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　　　　　　　　　　　　　 こと</a:t>
            </a:r>
            <a:r>
              <a:rPr kumimoji="1" lang="ja-JP" altLang="en-US" sz="2000" b="1" dirty="0" err="1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r>
              <a:rPr kumimoji="1" lang="ja-JP" altLang="en-US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か　　　　　　　　　　　　　　　 ふよう         </a:t>
            </a: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949444" y="9575183"/>
            <a:ext cx="3728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36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消費生活センター</a:t>
            </a:r>
            <a:endParaRPr kumimoji="1" lang="en-US" altLang="ja-JP" sz="36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6897336" y="9301061"/>
            <a:ext cx="3686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しょう ひ せい かつ せ ん  た </a:t>
            </a:r>
            <a:r>
              <a:rPr kumimoji="1" lang="ja-JP" altLang="en-US" sz="2000" b="1" dirty="0" err="1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endParaRPr kumimoji="1" lang="ja-JP" altLang="en-US" sz="20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137238" y="10969166"/>
            <a:ext cx="769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　　　　　や　　　　　</a:t>
            </a:r>
            <a:r>
              <a:rPr kumimoji="1" lang="ja-JP" altLang="en-US" sz="2000" b="1" dirty="0" err="1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や</a:t>
            </a:r>
            <a:endParaRPr kumimoji="1" lang="en-US" altLang="ja-JP" sz="20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2005788" y="11604048"/>
            <a:ext cx="3333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36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１　　８　　８</a:t>
            </a:r>
            <a:endParaRPr kumimoji="1" lang="en-US" altLang="ja-JP" sz="36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6" name="図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713" y="3669494"/>
            <a:ext cx="1656143" cy="1879200"/>
          </a:xfrm>
          <a:prstGeom prst="rect">
            <a:avLst/>
          </a:prstGeom>
        </p:spPr>
      </p:pic>
      <p:pic>
        <p:nvPicPr>
          <p:cNvPr id="37" name="図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618" y="3683492"/>
            <a:ext cx="1719444" cy="187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074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774192" y="1198933"/>
            <a:ext cx="4639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3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〇誰に相談しますか？</a:t>
            </a:r>
            <a:endParaRPr kumimoji="1" lang="en-US" altLang="ja-JP" sz="32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74192" y="2194624"/>
            <a:ext cx="10774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2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＊身近な人（家族、友達、職場の人など）</a:t>
            </a:r>
            <a:endParaRPr kumimoji="1" lang="en-US" altLang="ja-JP" sz="2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74192" y="9110106"/>
            <a:ext cx="10774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2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＊消費生活センター　　 　（電話番号　　　　　　　　　　　　　　　　　　　　）</a:t>
            </a:r>
            <a:endParaRPr kumimoji="1" lang="en-US" altLang="ja-JP" sz="2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74192" y="10495206"/>
            <a:ext cx="10774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2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＊警察　　　　　　　　      （電話番号　　　　　　　　　　　　　　　　　　　　）</a:t>
            </a:r>
            <a:endParaRPr kumimoji="1" lang="en-US" altLang="ja-JP" sz="2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098315" y="3294355"/>
            <a:ext cx="10587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2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（　　家　族　　）　　（電話番号　　　　　　　　　　　　　　　　　　　　）</a:t>
            </a:r>
            <a:endParaRPr kumimoji="1" lang="en-US" altLang="ja-JP" sz="2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098315" y="4565606"/>
            <a:ext cx="1045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2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（　　　　　　　　）　　（電話番号　　　　　　　　　　　　　　　　　　　　）</a:t>
            </a:r>
            <a:endParaRPr kumimoji="1" lang="en-US" altLang="ja-JP" sz="2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115215" y="5963507"/>
            <a:ext cx="10570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2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（　　　　　　　　）　　（電話番号　　　　　　　　　　　　　　　　　　　　）</a:t>
            </a:r>
            <a:endParaRPr kumimoji="1" lang="en-US" altLang="ja-JP" sz="2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15215" y="7362110"/>
            <a:ext cx="10433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2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（　　　　　　　　）　　（電話番号　　　　　　　　　　　　　　　　　　　　）</a:t>
            </a:r>
            <a:endParaRPr kumimoji="1" lang="en-US" altLang="ja-JP" sz="2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4" name="コンテンツ プレースホルダー 3" descr="http://www.caa.go.jp/region/illustration/img/1-27.jpg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4243" y="890615"/>
            <a:ext cx="2054627" cy="1983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1216429" y="959352"/>
            <a:ext cx="2075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だれ　　 そう だん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216428" y="1946267"/>
            <a:ext cx="6007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み ぢか    ひと     か  ぞく    ともだち   しょくば　　 ひと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892254" y="3094363"/>
            <a:ext cx="6007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en-US" altLang="ja-JP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   </a:t>
            </a:r>
            <a:r>
              <a:rPr kumimoji="1"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　　 ぞく　　　　　　　　　　　でん わ ばんごう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900704" y="4349455"/>
            <a:ext cx="6007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               でん わ ばんごう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917604" y="5750410"/>
            <a:ext cx="6007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               でん わ ばんごう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909154" y="7127651"/>
            <a:ext cx="6007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               でん わ ばんごう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106766" y="8879459"/>
            <a:ext cx="6007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しょうひ </a:t>
            </a:r>
            <a:r>
              <a:rPr kumimoji="1" lang="ja-JP" altLang="en-US" dirty="0" err="1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せい</a:t>
            </a:r>
            <a:r>
              <a:rPr kumimoji="1"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かつせ ん た ー　　　　 　　　　でん わ ばんごう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106766" y="10192214"/>
            <a:ext cx="6007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けいさつ　　　　　　　　　　　　　　　         でん わ ばんごう　</a:t>
            </a:r>
          </a:p>
        </p:txBody>
      </p:sp>
    </p:spTree>
    <p:extLst>
      <p:ext uri="{BB962C8B-B14F-4D97-AF65-F5344CB8AC3E}">
        <p14:creationId xmlns:p14="http://schemas.microsoft.com/office/powerpoint/2010/main" val="568274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4260</TotalTime>
  <Words>6023</Words>
  <Application>Microsoft Office PowerPoint</Application>
  <PresentationFormat>ユーザー設定</PresentationFormat>
  <Paragraphs>434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12</vt:i4>
      </vt:variant>
    </vt:vector>
  </HeadingPairs>
  <TitlesOfParts>
    <vt:vector size="20" baseType="lpstr">
      <vt:lpstr>Meiryo UI</vt:lpstr>
      <vt:lpstr>游ゴシック</vt:lpstr>
      <vt:lpstr>游ゴシック Light</vt:lpstr>
      <vt:lpstr>Arial</vt:lpstr>
      <vt:lpstr>Calibri</vt:lpstr>
      <vt:lpstr>Calibri Light</vt:lpstr>
      <vt:lpstr>Office Theme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CAA</cp:lastModifiedBy>
  <cp:revision>3</cp:revision>
  <cp:lastPrinted>2020-12-10T04:43:30Z</cp:lastPrinted>
  <dcterms:created xsi:type="dcterms:W3CDTF">2020-08-07T00:42:46Z</dcterms:created>
  <dcterms:modified xsi:type="dcterms:W3CDTF">2022-05-09T00:46:16Z</dcterms:modified>
</cp:coreProperties>
</file>