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39" r:id="rId2"/>
    <p:sldId id="266" r:id="rId3"/>
    <p:sldId id="269" r:id="rId4"/>
    <p:sldId id="270" r:id="rId5"/>
    <p:sldId id="340" r:id="rId6"/>
    <p:sldId id="273" r:id="rId7"/>
    <p:sldId id="341" r:id="rId8"/>
    <p:sldId id="276" r:id="rId9"/>
    <p:sldId id="343" r:id="rId10"/>
    <p:sldId id="279" r:id="rId11"/>
    <p:sldId id="344" r:id="rId12"/>
    <p:sldId id="295" r:id="rId13"/>
    <p:sldId id="345" r:id="rId14"/>
    <p:sldId id="285" r:id="rId15"/>
    <p:sldId id="346" r:id="rId16"/>
    <p:sldId id="288" r:id="rId17"/>
    <p:sldId id="347" r:id="rId18"/>
    <p:sldId id="308" r:id="rId19"/>
    <p:sldId id="348" r:id="rId20"/>
    <p:sldId id="305" r:id="rId21"/>
    <p:sldId id="353" r:id="rId22"/>
    <p:sldId id="302" r:id="rId23"/>
    <p:sldId id="350" r:id="rId24"/>
    <p:sldId id="299" r:id="rId25"/>
    <p:sldId id="351" r:id="rId26"/>
    <p:sldId id="296" r:id="rId27"/>
    <p:sldId id="352" r:id="rId28"/>
    <p:sldId id="356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</p:sldIdLst>
  <p:sldSz cx="12192000" cy="6858000"/>
  <p:notesSz cx="67945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A" initials="a" lastIdx="2" clrIdx="0">
    <p:extLst>
      <p:ext uri="{19B8F6BF-5375-455C-9EA6-DF929625EA0E}">
        <p15:presenceInfo xmlns:p15="http://schemas.microsoft.com/office/powerpoint/2012/main" userId="CA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FFCC"/>
    <a:srgbClr val="FF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7" autoAdjust="0"/>
    <p:restoredTop sz="86453" autoAdjust="0"/>
  </p:normalViewPr>
  <p:slideViewPr>
    <p:cSldViewPr snapToGrid="0">
      <p:cViewPr varScale="1">
        <p:scale>
          <a:sx n="101" d="100"/>
          <a:sy n="101" d="100"/>
        </p:scale>
        <p:origin x="138" y="336"/>
      </p:cViewPr>
      <p:guideLst>
        <p:guide orient="horz" pos="211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4" d="100"/>
          <a:sy n="64" d="100"/>
        </p:scale>
        <p:origin x="3115" y="67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5E262-05EF-4B8B-B070-2DFC2C0E37B8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A0103-37CA-490C-A3D1-D73E91CC20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245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594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2099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A0103-37CA-490C-A3D1-D73E91CC20E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82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A0103-37CA-490C-A3D1-D73E91CC20E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020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992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995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810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442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A0103-37CA-490C-A3D1-D73E91CC20EC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267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992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89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976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774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786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484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874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729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456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 dirty="0" smtClean="0"/>
              <a:t>×が正解。慌てて相手に連絡してはいけない。お金を請求されても支払ってはいけない。周りの人にメールを見せて相談しましょう。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A0103-37CA-490C-A3D1-D73E91CC20EC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615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135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3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88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3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7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1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673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59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kumimoji="1" lang="ja-JP" altLang="en-US" smtClean="0"/>
              <a:t>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21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109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00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8F9F-A04F-42AC-B7B1-45FA924E376A}" type="datetimeFigureOut">
              <a:rPr kumimoji="1" lang="ja-JP" altLang="en-US" smtClean="0"/>
              <a:t>2022/4/27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9DCC2-8EF3-41CF-8D5F-D9B527706C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06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 noChangeAspect="1"/>
          </p:cNvSpPr>
          <p:nvPr/>
        </p:nvSpPr>
        <p:spPr>
          <a:xfrm>
            <a:off x="142875" y="628287"/>
            <a:ext cx="11830050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消費者トラブルに関するクイズをします。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正しいと思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人は、「〇」の札を挙げてください。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してはいけないと思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人は、「</a:t>
            </a:r>
            <a:r>
              <a:rPr lang="en-US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」の札を挙げてください。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7291" y="1777733"/>
            <a:ext cx="9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ただ　　　　　　　　　おも　　　　ひと　　　　　　　　　　　　　　　 　 ふだ　　　　  あ　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6622" y="2977102"/>
            <a:ext cx="1130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                                            おも        ひと　　　　　　　　                ふだ　　　　 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57892" y="556897"/>
            <a:ext cx="1108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しょう　ひ　　しゃ　 と   ら   ぶ   る 　　　　かん　　　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く　 い　 ず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15940" t="6020" r="56713" b="40269"/>
          <a:stretch/>
        </p:blipFill>
        <p:spPr>
          <a:xfrm>
            <a:off x="2230132" y="4020158"/>
            <a:ext cx="2568736" cy="283784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l="17606" t="6760" r="55151" b="40548"/>
          <a:stretch/>
        </p:blipFill>
        <p:spPr>
          <a:xfrm>
            <a:off x="7023059" y="4011831"/>
            <a:ext cx="2608420" cy="283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5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に料金未納のメッセージが届いた。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メッセージ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には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「今日中に連絡しない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裁判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になる。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」と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書かれている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不安に思ったので、家族等に相談した。</a:t>
            </a:r>
            <a:endParaRPr lang="ja-JP" altLang="en-US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①　架空請求（迷惑メール）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79008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め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っ 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せ   </a:t>
            </a:r>
            <a:r>
              <a:rPr lang="ja-JP" alt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じ         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き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ょ  う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じゅう        れん  らく                     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2" y="1632440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   ま   </a:t>
            </a:r>
            <a:r>
              <a:rPr lang="ja-JP" alt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と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ぉ  ん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りょう  きん    み   の</a:t>
            </a:r>
            <a:r>
              <a:rPr lang="ja-JP" alt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め  っ  せ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じ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と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73999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くう せいきゅう      めいわく  め </a:t>
            </a:r>
            <a:r>
              <a:rPr lang="ja-JP" alt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る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2" y="3906914"/>
            <a:ext cx="6590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さい　 ばん　　　　　　　　　　　　　　　　　か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655" y="3392488"/>
            <a:ext cx="2416753" cy="3229193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40962" y="5100137"/>
            <a:ext cx="8513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ふ　　あん　　　　おも　　　　　　　　　　　　　　　 か　　ぞく　 とう          そう　だん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6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家族等に相談するのは正しいので、答えは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「〇」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身に覚えのないメッセージが届いても慌てて相手に連絡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してはいけません。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お金を</a:t>
            </a:r>
            <a:r>
              <a:rPr kumimoji="1"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請求</a:t>
            </a:r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されても支払ってはいけません。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86940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み        おぼ                        め っ  せ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じ        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あわ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あい  て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れん らく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か   ぞく   とう        そう  だん                       ただ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51541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かね      せい  きゅう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は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ら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40918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389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1585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無料の動画サイトを見ていると、「あなたは</a:t>
            </a:r>
            <a:r>
              <a:rPr lang="en-US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18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歳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j-cs"/>
            </a:endParaRPr>
          </a:p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以上で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すか？」というメッセージ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が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表示され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4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j-cs"/>
            </a:endParaRPr>
          </a:p>
          <a:p>
            <a:pPr algn="l"/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「はい」をクリックすると、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「登録完了」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と表示さ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j-cs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れた。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お金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請求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された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ので、相手に連絡した。</a:t>
            </a:r>
            <a:endParaRPr lang="ja-JP" altLang="en-US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②　ワンクリック詐欺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79008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い   じょう                                             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め  っ   せ    </a:t>
            </a:r>
            <a:r>
              <a:rPr kumimoji="1" lang="ja-JP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ー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 じ        ひょう   じ                       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1" y="1632440"/>
            <a:ext cx="1066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む   りょう        どう    が     さ   </a:t>
            </a:r>
            <a:r>
              <a:rPr kumimoji="1" lang="ja-JP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い 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と          み                                                                 さい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611323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わ  ん  く り っ  く  さ   ぎ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1" y="3925576"/>
            <a:ext cx="9726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く  り  っ   く                            とう   ろく   かん  りょう　　　　　ひょう　</a:t>
            </a:r>
            <a:r>
              <a:rPr lang="ja-JP" altLang="en-US" dirty="0" err="1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0961" y="5072144"/>
            <a:ext cx="104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　　　　　 　　</a:t>
            </a:r>
            <a:r>
              <a:rPr kumimoji="1" lang="ja-JP" alt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かね       せい  きゅう                                    あい　 て　　　　　れん　らく　　　　　　　　　　　　　　　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462" y="3488014"/>
            <a:ext cx="2343620" cy="234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8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相手に連絡してはいけないので、答えは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「登録完了」と表示されても、慌ててお金を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支払ったり、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相手に連絡してはいけません。「退会はこちら」など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ボタンがあっても押してはいけません</a:t>
            </a:r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71347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とう  ろく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かん  りょう       ひょう   じ                            あわ                 かね        し  はら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あい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て         れん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らく                     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51541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ぼ   た  ん                        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あい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て         れん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らく                                                    たい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866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1585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街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を歩いていると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素敵だなと思う人から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声を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掛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</a:t>
            </a:r>
            <a:r>
              <a:rPr lang="ja-JP" altLang="ja-JP" sz="4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ら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れ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た。「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あなた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似合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う指輪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がある。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特別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に安く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するから買ってくれない？」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言われた。 指輪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を買うため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に付いていった。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③　デート商法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60346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               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に　　 あ       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ゆび   わ   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1" y="1539130"/>
            <a:ext cx="1066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まち　　　　ある                                 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　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 </a:t>
            </a:r>
            <a:r>
              <a:rPr kumimoji="1" lang="ja-JP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て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き             　　　おも　　　　ひと　　　       </a:t>
            </a:r>
            <a:r>
              <a:rPr kumimoji="1" lang="ja-JP" alt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こえ　　　　</a:t>
            </a:r>
            <a:r>
              <a:rPr kumimoji="1" lang="ja-JP" alt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か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6466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  </a:t>
            </a:r>
            <a:r>
              <a:rPr kumimoji="1" lang="ja-JP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ー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と しょうほう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2" y="3972231"/>
            <a:ext cx="800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   とく　</a:t>
            </a:r>
            <a:r>
              <a:rPr kumimoji="1" lang="ja-JP" alt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べつ        や</a:t>
            </a:r>
            <a:r>
              <a:rPr kumimoji="1" lang="ja-JP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す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                          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か                                                   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9623" y="5165454"/>
            <a:ext cx="8463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い　　　　　　　　　　　　　　　ゆび   わ         </a:t>
            </a:r>
            <a:r>
              <a:rPr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か                           つ　　　　　　　　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488" y="2348909"/>
            <a:ext cx="2932307" cy="327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8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>
            <a:spLocks noChangeAspect="1"/>
          </p:cNvSpPr>
          <p:nvPr/>
        </p:nvSpPr>
        <p:spPr>
          <a:xfrm>
            <a:off x="492033" y="455813"/>
            <a:ext cx="114266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付いていってはいけない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ので、答えは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知り合ったからといって、気軽に付いていっては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いけません。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特に、「何かを買ってほしい。」「お金を貸して。」などと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言われたときは、注意しましょう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被害に気付いたら、家族等の周りの人や、消費生活セ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ンター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190347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し 　　　  あ                                              き   が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つ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231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つ                                     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15346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い                                      ちゅう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13329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ひ　 が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き     づ                      か 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094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とう　 　 　そう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179702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とく               なに             か                                            かね        か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155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出会い系サイトで知り合った人とメール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る。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相手にメールを送るためには、ポイント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を買う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必要が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相手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から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会いたい」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メールが送られて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くるので、会うために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ポイント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を買い続けている。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④　サクラサイト商法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51015"/>
            <a:ext cx="10800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あい   て          め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る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おく                                     ぽ   い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ん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       か        ひつ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よう         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2" y="160444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けい   さ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       し          あ             ひと        め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る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6466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さ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く  ら さ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 しょうほう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2" y="3906914"/>
            <a:ext cx="854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 あい　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て　　　　　　　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　　　　　　　　　　　　　　　め　 －　る　　　　　おく　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9624" y="5100137"/>
            <a:ext cx="9885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あ　　　　　　 　　　　　　　ぽ　 い  ん   と          か         つづ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437" y="3689762"/>
            <a:ext cx="2285125" cy="268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1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4939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ポイントを買い続けて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はいけないので、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芸能人などになりすまして有料サービスを利用させること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で、お金をだまし取ろうとする人がいます。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ポイントを買い続けると高額な請求が届きます</a:t>
            </a:r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269214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げい　のう  じん                                               ゆう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りょう  さ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び  す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り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279069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ぽ   い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ん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 　　 か         つづ                       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220139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ぽ    い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ん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     か         つづ                こう  が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きゅう      とど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180919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1321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22732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 かね                       と                           ひと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599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友人から「配当金がもらえる投資がある。必ずもう</a:t>
            </a:r>
            <a:r>
              <a:rPr lang="ja-JP" altLang="en-US" sz="4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る。」と勧められた。投資先は外国で、投資すれば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倍のお金をもらえると言われた。説明を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信じ、友人の口座にお金を振り込んだ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ja-JP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⑤　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利殖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商法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79008"/>
            <a:ext cx="10800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すす         　　　　　　　　　　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    し    さき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が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こく     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    し  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1" y="1604447"/>
            <a:ext cx="11241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ゆう  じん       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はい　 とう　 きん         　　　　　　　        とう    し                        かなら        　　　　　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6466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り  しょくしょうほう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2" y="3972231"/>
            <a:ext cx="854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ばい              かね　　　　　　　　　　　　　　　　　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　                      　 せつ  めい     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9624" y="5184116"/>
            <a:ext cx="800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しん　　　　　　ゆう  じん         こう    ざ               かね         ふ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446" y="3925576"/>
            <a:ext cx="2741084" cy="282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振り込んではいけない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ので、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「必ずもうかる」投資はありません。内容や仕組み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を理解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できない場合は、契約をしてはいけません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きっぱりと断りましょう</a:t>
            </a:r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74014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なら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    し    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ない  よう         し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く                り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     こ                         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51541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こと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ば   あい           けい  やく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997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排水管を無料で点検する。」と言って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業者が訪ね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てきた。排水管を見た業者に「すぐにリフォームしない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と雨漏りする。」と言われた。不安だったの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で、その場で工事の契約をした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ja-JP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⑥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　点検商法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6466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てん けんしょうほう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834" y="3678620"/>
            <a:ext cx="3088327" cy="3088327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346841" y="1605162"/>
            <a:ext cx="11388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はい  すい   かん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む   りょう        てん   けん                  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             ぎょう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しゃ　　　　たず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6841" y="2738295"/>
            <a:ext cx="1088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　　　            　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はい　すい   かん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み         ぎょう  しゃ           　　　　　　　　り   ふ   ぉ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6841" y="3905762"/>
            <a:ext cx="1109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あま　　も　　　　　　　　　　　　　　　　　い　　　　　　　　　　　　　　ふ　　あん    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46841" y="5089939"/>
            <a:ext cx="10568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　　　　　　　　　ば　　　　　こう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じ         けい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やく                                         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679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契約をしてはいけない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ので、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不安をあおる説明で契約を迫られても、その場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で契約を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はいけません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一旦帰ってもらいましょう</a:t>
            </a:r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74014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ふ   あん                      せつ  めい       けい  やく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せま                                      ば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けい  やく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けい  やく                            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51541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いっ  たん  かえ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7791" y="27035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33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63061" y="2001772"/>
            <a:ext cx="11986718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「サプリメントを買って会員になり、他の人を誘って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会員を増やせば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必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ずもうかる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」と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友人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に言われた。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友人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信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じ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会員登録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商品を購入する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契約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をした。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⑦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　マルチ商法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03524" y="2822995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かい  いん         ふ                 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なら                                         ゆう   じん　　　　 い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3524" y="1658271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さ    ぷ   り   め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ん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      か              かい  いん                        ほか        ひと        さそ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29554" y="496567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ま る  ち しょうほう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24544" y="3963038"/>
            <a:ext cx="822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ゆう   じん        しん             かい  いん   とう   ろく        しょう ひん        こう　にゅう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50974" y="5112184"/>
            <a:ext cx="7211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けい  やく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403" y="3678382"/>
            <a:ext cx="2874376" cy="317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7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契約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してはいけない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ので、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「ほかの人を誘って会員にすれば必ずお金が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もらえる。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などと誘われた場合には、きっぱりと断りましょう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647458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ひと       さそ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かい  いん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かなら           かね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けい  やく                                                        　　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390665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4941668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84774" y="2775546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さそ                    ば  あい                                       ことわ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89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1585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8250238" algn="l"/>
              </a:tabLst>
            </a:pP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スマートフォンで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無料のオンラインゲームをしてい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る。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j-cs"/>
            </a:endParaRPr>
          </a:p>
          <a:p>
            <a:pPr algn="l">
              <a:tabLst>
                <a:tab pos="8250238" algn="l"/>
              </a:tabLst>
            </a:pP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強敵に勝つために</a:t>
            </a:r>
            <a:r>
              <a:rPr lang="ja-JP" alt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有料のアイテム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が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欲しくなった。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4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j-cs"/>
            </a:endParaRPr>
          </a:p>
          <a:p>
            <a:pPr algn="l">
              <a:tabLst>
                <a:tab pos="8250238" algn="l"/>
              </a:tabLst>
            </a:pP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アイテムを買うときに、家族に買っても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tabLst>
                <a:tab pos="8250238" algn="l"/>
              </a:tabLst>
            </a:pP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tabLst>
                <a:tab pos="8250238" algn="l"/>
              </a:tabLst>
            </a:pP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いいか、相談した。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⑧　オンラインゲーム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69677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  </a:t>
            </a:r>
            <a:r>
              <a:rPr lang="ja-JP" altLang="en-US" dirty="0" err="1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         か                           ゆう  りょう        あ   い  </a:t>
            </a:r>
            <a:r>
              <a:rPr lang="ja-JP" altLang="en-US" sz="10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   む　　　　　ほ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1" y="1651102"/>
            <a:ext cx="1066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   ま   </a:t>
            </a:r>
            <a:r>
              <a:rPr lang="ja-JP" altLang="en-US" dirty="0" err="1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と   ふ   ぉ   </a:t>
            </a:r>
            <a:r>
              <a:rPr lang="ja-JP" altLang="en-US" dirty="0" err="1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ん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       む   りょう        お   ん   ら   い   ん  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げ   </a:t>
            </a:r>
            <a:r>
              <a:rPr kumimoji="1" lang="ja-JP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ー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む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83330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お ん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ら い  ん  げ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ー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 む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2" y="3925576"/>
            <a:ext cx="800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あ   い   て   む　　　　　か　　　　　　　　　　　　　　　か　　ぞく　　　　　か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0961" y="5072144"/>
            <a:ext cx="8463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　　　　　　　　</a:t>
            </a:r>
            <a:r>
              <a:rPr kumimoji="1" lang="ja-JP" alt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そう  だん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783" y="4225916"/>
            <a:ext cx="3374467" cy="263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家族に相談することは正しいので、 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答えは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「〇」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「無料」のゲームでも、全てが無料で利用できると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は限り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ません。有料のアイテムもあります。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夢中になって有料のアイテムを買っていると、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請求が高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額になることもあります。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アイテムを買うときは、家族等に相談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しましょう。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74014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む  りょう            げ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む                すべ              む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りょう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り   よう                           かぎ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   ぞく　　　　 そう  だん                          ただ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3" y="3515414"/>
            <a:ext cx="1106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む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ちゅう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ゆう りょう       あ   い  て   む        か                               せい きゅう       こう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がく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   い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て  む         か                           か   ぞく   とう 　 　  そう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84774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ゆう りょう       あ   い  て   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544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65504" y="2001772"/>
            <a:ext cx="11269770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インターネットで初回無料の健康食品を注文した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１回だけのつもりだったが、翌月も同じ健康食品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が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届いた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。契約内容を見ると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、毎月健康食品が届く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ことになって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いた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。クーリング・オフできるか？</a:t>
            </a:r>
            <a:endParaRPr lang="ja-JP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⑨　インターネットでの定期購入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161084" y="564668"/>
            <a:ext cx="4679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い ん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ね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っ と          てい  きこうにゅう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t="11015" r="2772" b="11874"/>
          <a:stretch/>
        </p:blipFill>
        <p:spPr>
          <a:xfrm>
            <a:off x="9368366" y="4899364"/>
            <a:ext cx="2613844" cy="1949307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457694" y="1591905"/>
            <a:ext cx="11388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い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ん   た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ね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っ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      しょ   かい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む   りょう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けん  こう  しょく   ひん      ちゅう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もん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46841" y="2753153"/>
            <a:ext cx="1088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かい                                                     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よく   げつ        おな        けん  こう  しょく   ひん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01708" y="3904470"/>
            <a:ext cx="1109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とど                    けい  やく   ない  よう          み　　　　　　　　　まい   つき   けん　こう　しょく　ひん　　　　　とど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6841" y="5121104"/>
            <a:ext cx="1109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　　　　　　　　　　　　　　　　　く　 －  り　 ん　 ぐ        お　ふ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27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クーリング・オフできないので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インターネット通販などの通信販売で買ったものは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、クー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リング・オフ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できません。通信販売で商品を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買うときは、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契約内容をしっかりと確認しましょう</a:t>
            </a:r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74014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い  ん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ね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っ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つう  はん                 つう  しん  はん ばい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                                 く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く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り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ん   ぐ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  お  ふ                                       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51541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けい  やく  ない  よう                              かく  に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5391" y="2551177"/>
            <a:ext cx="10634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り  ん   ぐ   ・  お  ふ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つう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しん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はん ばい       しょう ひん        か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31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「この教材で勉強すれば絶対に資格が取れる。就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職にも有利になる。」という電話が掛かって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きた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必要なかったが、断り切れずに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教材を買った。</a:t>
            </a:r>
            <a:endParaRPr lang="ja-JP" altLang="en-US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⑩　資格商法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51104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しょく　　　　　　　ゆう    り                                            でん   わ　　　　　 か     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2" y="1595116"/>
            <a:ext cx="11514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きょう  ざい        べん  きょう　　　　　　　　　　 ぜっ  たい          し    かく          と                    しゅう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6466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  かく しょうほう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2" y="3916245"/>
            <a:ext cx="830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　　ひつ　 よう                                   こと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き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0962" y="5081475"/>
            <a:ext cx="6590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きょう  ざい         か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875" y="3361712"/>
            <a:ext cx="3020739" cy="341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教材を買ってはいけないので、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「絶対に資格が取れる」などと言って、商品を勧められて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も、必要のないものは、きっぱりと断りましょう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647458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ぜっ　たい         し   かく         と                                い                しょう ひん       すす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きょう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ざい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か                                                        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390665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4941668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84774" y="2775546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ひつ　よう                                                            ことわ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53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39" y="2001772"/>
            <a:ext cx="11307096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商品の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説明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聞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けば無料で商品がもらえる。</a:t>
            </a:r>
            <a:r>
              <a:rPr lang="ja-JP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」と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友人に誘われ、会場に出かけた。販売員の話が楽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しく、通っていたらマッサージ器などを買うよう勧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められた。断り切れず、買ってしまった。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2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⑪　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催眠商法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33587" y="2622035"/>
            <a:ext cx="11485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ゆう   じん        さそ                    かい  じょう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                          はん  ばい  いん       はなし　　　　たの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1" y="1456420"/>
            <a:ext cx="115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しょう  ひん        せつ   めい        き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む   りょう       しょう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ひん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6466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さい みんしょう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ほう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1" y="3712061"/>
            <a:ext cx="1109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          　かよ                              ま  っ   さ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じ     き　　　　　　　　　　 か　　　　　　　　　すす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81525" y="4889785"/>
            <a:ext cx="10568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こと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き　　　　　　　　　　　か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705" y="3475139"/>
            <a:ext cx="1781175" cy="19050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" t="1807" r="1784" b="2630"/>
          <a:stretch/>
        </p:blipFill>
        <p:spPr>
          <a:xfrm>
            <a:off x="8602824" y="4627984"/>
            <a:ext cx="2202025" cy="22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買ってはいけないので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無料の商品につられて、そのような場に行かない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ことが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大切です。販売員と親しくなっても、必要のないものは、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きっぱりと断りましょう</a:t>
            </a:r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不安なときは、家族等の周りの人や、消費生活センター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74014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む   りょう      しょう ひん                                                          ば         い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か                                                        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51541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こと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                   か   ぞく   とう       まわ            ひと           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せ 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　 　そう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5391" y="2551177"/>
            <a:ext cx="10634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たい  せつ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はん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ばい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いん      した                                  ひつ  よう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825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恋愛の悩み事があったので、インターネットで見かけ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た占いサイトを利用した。占い師に「名前の字画が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良くない。この壺を買えば恋愛運が必ず上が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る。」と言われた。壺を購入した。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⑫　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霊感商法・開運商法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79008"/>
            <a:ext cx="1094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うら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な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さ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い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          り    よう                  うらな 　　　　し　　　　　　　 な   まえ         じ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かく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2" y="1632440"/>
            <a:ext cx="1094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れん  あい        なや     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                                         い   ん   た   ー   ね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っ   と          み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56466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れい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かんしょうほう   かい うんしょうほう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1" y="3925576"/>
            <a:ext cx="9829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                                   つぼ         か               れん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あい   うん　　　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なら         あ 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0961" y="5072144"/>
            <a:ext cx="7983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 い                           つぼ       こう  にゅう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010" y="4169793"/>
            <a:ext cx="2599020" cy="259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6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壺を購入してはいけない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ので、 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誰もが持つ悩みや不安に付け込んで、高額な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商品を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売り付けてくる人がいます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勧められてもその場では買わず、まずは家族等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の周りの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人や、消費生活センター等に相談しましょう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74014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だれ             も        なや              ふ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あん        つ         こ                   こう  が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しょう ひん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つぼ       こう にゅう                                                       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35245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ば　　　　　　　 か　                                 か   ぞく   とう        まわ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4504391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ひと            しょう  ひ   せい  かつ  せ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        そう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92034" y="2544696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う         つ                      ひと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40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ある日突然、注文をしていない荷物が届いた。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箱を開けると、箱入りマスクと、振込用紙が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入っていた。注文した覚えがないので、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家族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に相談した。</a:t>
            </a:r>
            <a:endParaRPr lang="ja-JP" altLang="en-US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3" y="827342"/>
            <a:ext cx="11240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⑬　一方的な商品の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送り付け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79008"/>
            <a:ext cx="1026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あ                        は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い         ま   す   く            ふり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こみ   よう    し       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0962" y="1623109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ひ    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ぜん      ちゅう  もん                                      に   もつ         とど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0962" y="3925576"/>
            <a:ext cx="6590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はい　　　　　　　　　　　　　　 ちゅう  もん　　　　　　 おぼ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0962" y="5072144"/>
            <a:ext cx="6983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　　ぞく　　　　　そう　だん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420" y="3398426"/>
            <a:ext cx="3353010" cy="3353010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914400" y="464097"/>
            <a:ext cx="10416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いっぽうてき　　　しょうひん　　　おく　　つ</a:t>
            </a:r>
            <a:endParaRPr lang="ja-JP" altLang="en-US" strike="sngStrike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15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家族に相談することは正しいので、 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答えは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「〇」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まず、注文した覚えのない荷物は、受け取らないように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しましょう。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また、あなた宛ての注文した覚えのない荷物は、届いて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もすぐに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処分することができます。</a:t>
            </a:r>
            <a:endParaRPr lang="en-US" altLang="ja-JP" sz="4000" strike="sngStrike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注文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した覚えのない荷物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が届いたら、家族等の周り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人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や、消費生活センター等に相談しましょう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1" y="61244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か   ぞく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そう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だん                           ただ                            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707505" y="1431186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ちゅうも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ん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おぼ                       　にもつ            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う 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と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899305" y="3131876"/>
            <a:ext cx="9037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あ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ちゅうもん            おぼ          　　　　　　　　にもつ              とど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191734" y="4015931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しょぶん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70002" y="4842529"/>
            <a:ext cx="1056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ちゅうも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ん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 おぼ　　　　　　　　　　　　　にも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と</a:t>
            </a:r>
            <a:r>
              <a:rPr lang="ja-JP" alt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　  ぞく　とう　 　　 まわ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75391" y="572658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ひと　　　　　　　しょうひ　　せいかつ　　せ　ん　  た　－　とう　　　　そう　だん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25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ある日、スマートフォンに「ご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本人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様不在のため、</a:t>
            </a:r>
            <a:r>
              <a:rPr lang="ja-JP" altLang="en-US" sz="440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荷物を持ち帰りました。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下記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よりご確認ください。」と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いう内容の</a:t>
            </a:r>
            <a:r>
              <a:rPr lang="en-US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SMS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が届いた。身に覚えは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なかったが、</a:t>
            </a:r>
            <a:r>
              <a:rPr lang="en-US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アドレスをクリックした。</a:t>
            </a:r>
            <a:endParaRPr lang="ja-JP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827342"/>
            <a:ext cx="7747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⑭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　身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覚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えのない「不在通知」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23762" y="601895"/>
            <a:ext cx="68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 み      おぼ　　　　　　　　　　 ふ  ざい つう　ち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46841" y="1605162"/>
            <a:ext cx="11388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　 ひ         す   ま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と    ふ  ぉ   ん                 ほん  にん   さま    ふ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ざい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6841" y="2738295"/>
            <a:ext cx="1088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に　　もつ　　　　 も          かえ                             か　　き　　　　　　　　　　 かく  にん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6841" y="3905762"/>
            <a:ext cx="1109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　　　　　 ない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よう   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えす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えむえす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とど　                  み         おぼ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46841" y="5089939"/>
            <a:ext cx="10568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ゆ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ーあー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えるあ   ど   れ   す         く   り  っ   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9235836" y="3632427"/>
            <a:ext cx="2367602" cy="3225573"/>
            <a:chOff x="9750826" y="3632427"/>
            <a:chExt cx="2367602" cy="3225573"/>
          </a:xfrm>
        </p:grpSpPr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0826" y="3632427"/>
              <a:ext cx="2367602" cy="3225573"/>
            </a:xfrm>
            <a:prstGeom prst="rect">
              <a:avLst/>
            </a:prstGeom>
          </p:spPr>
        </p:pic>
        <p:sp>
          <p:nvSpPr>
            <p:cNvPr id="36" name="テキスト ボックス 5"/>
            <p:cNvSpPr txBox="1"/>
            <p:nvPr/>
          </p:nvSpPr>
          <p:spPr>
            <a:xfrm>
              <a:off x="10255300" y="3922472"/>
              <a:ext cx="1368618" cy="34588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●年</a:t>
              </a:r>
              <a:r>
                <a:rPr kumimoji="1"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×</a:t>
              </a:r>
              <a:r>
                <a:rPr kumimoji="1"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日（月） </a:t>
              </a:r>
              <a:r>
                <a:rPr kumimoji="1"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10:00</a:t>
              </a:r>
              <a:endPara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grpSp>
          <p:nvGrpSpPr>
            <p:cNvPr id="37" name="グループ化 36"/>
            <p:cNvGrpSpPr/>
            <p:nvPr/>
          </p:nvGrpSpPr>
          <p:grpSpPr>
            <a:xfrm>
              <a:off x="10238607" y="4315875"/>
              <a:ext cx="1370372" cy="1290536"/>
              <a:chOff x="632461" y="701041"/>
              <a:chExt cx="1783080" cy="1021080"/>
            </a:xfrm>
          </p:grpSpPr>
          <p:sp>
            <p:nvSpPr>
              <p:cNvPr id="38" name="角丸四角形吹き出し 37"/>
              <p:cNvSpPr/>
              <p:nvPr/>
            </p:nvSpPr>
            <p:spPr>
              <a:xfrm>
                <a:off x="632461" y="701041"/>
                <a:ext cx="1783080" cy="1021080"/>
              </a:xfrm>
              <a:prstGeom prst="wedgeRoundRectCallout">
                <a:avLst>
                  <a:gd name="adj1" fmla="val -43429"/>
                  <a:gd name="adj2" fmla="val 57524"/>
                  <a:gd name="adj3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kumimoji="1" lang="ja-JP" altLang="en-US" sz="1100"/>
              </a:p>
            </p:txBody>
          </p:sp>
          <p:sp>
            <p:nvSpPr>
              <p:cNvPr id="39" name="テキスト ボックス 10"/>
              <p:cNvSpPr txBox="1"/>
              <p:nvPr/>
            </p:nvSpPr>
            <p:spPr>
              <a:xfrm>
                <a:off x="731521" y="769621"/>
                <a:ext cx="1562099" cy="914400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ja-JP" altLang="en-US" sz="100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ご本人様不在のため、お荷物を持ち帰りました。</a:t>
                </a:r>
                <a:endParaRPr kumimoji="1"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00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下記よりご確認ください。</a:t>
                </a:r>
                <a:endParaRPr kumimoji="1"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en-US" altLang="ja-JP" sz="1000" u="sng" dirty="0">
                    <a:solidFill>
                      <a:srgbClr val="0066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http://</a:t>
                </a:r>
                <a:r>
                  <a:rPr kumimoji="1" lang="ja-JP" altLang="en-US" sz="1000" u="sng" dirty="0">
                    <a:solidFill>
                      <a:srgbClr val="0066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●●●</a:t>
                </a:r>
                <a:r>
                  <a:rPr kumimoji="1" lang="en-US" altLang="ja-JP" sz="1000" u="sng" dirty="0">
                    <a:solidFill>
                      <a:srgbClr val="0066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.com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128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220973"/>
            <a:ext cx="1120793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アドレス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をクリックしてはいけないので、答えは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実在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する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宅配便業者を名乗って、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SMS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やメールで「不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在通知」が届く場合があります。身に覚えがなければ、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アドレスが記載されていてもクリックしてはいけません。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不安な時は、家族等の周りの人や消費生活センター等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に相談しましょう。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965896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じつ  ざい             たく  はい  びん ぎょう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しゃ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 な   の            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えす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えむえす　　　 め　－　る　　　　　　 ふ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454" y="24603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ゆーあー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えるあ  ど  れ   す        く  り  っ   く                                                     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4" y="3907296"/>
            <a:ext cx="11027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ゆーあー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る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えるあ ど　れ　 す　　　　き　 さい　　　　　　　　　　　　　　　　　 く　り  っ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887126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ふ   あん       とき              か   ぞく   とう　　　　まわ　　　　　　ひと　　　 しょう  ひ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  かつ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せ  ん   た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とう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866956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そう  だん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51177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5391" y="2950570"/>
            <a:ext cx="1112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ざい　 つう　ち　　　　　　 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ば　　あい　　　　　　　　　　　　　　　　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み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おぼ　　　　　  　　　　　　　　 </a:t>
            </a:r>
            <a:endParaRPr lang="ja-JP" altLang="en-US" sz="3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08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61876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スマートフォンの利用に関するクイズをします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正しいと思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人は、「〇」の札を挙げてください。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してはいけないと思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人は、「</a:t>
            </a:r>
            <a:r>
              <a:rPr lang="en-US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」の札を挙げてください。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6841" y="1796783"/>
            <a:ext cx="9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ただ　　　　　　　　　おも　　　　ひと　　　　　　　　　　　　　　　 　 ふだ　　　　  あ　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6172" y="3005677"/>
            <a:ext cx="1130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                                            おも        ひと　　　　　　　</a:t>
            </a:r>
            <a:r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　               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ふだ　　　　 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67442" y="575947"/>
            <a:ext cx="1108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   ま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と    ふ  ぉ  ん          り     よう　　　　かん　　　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く　 い　 ず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15940" t="6020" r="56713" b="40269"/>
          <a:stretch/>
        </p:blipFill>
        <p:spPr>
          <a:xfrm>
            <a:off x="2230132" y="4020158"/>
            <a:ext cx="2568736" cy="283784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l="17606" t="6760" r="55151" b="40548"/>
          <a:stretch/>
        </p:blipFill>
        <p:spPr>
          <a:xfrm>
            <a:off x="7023059" y="4011831"/>
            <a:ext cx="2608420" cy="283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9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知らない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人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からメールが届いた。やり取りをしていると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「仲良くなりたいので写真を送ってほしい」と言われた。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写真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を送ると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、「会おう」と言われた。会いたい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と思ったので家族に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内緒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で会いに行った。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70122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①　知らない人からのメール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534624"/>
            <a:ext cx="1133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なか　 よ　　　　　　　　　　　　　　　　　　 　　 しゃ   しん　　　　おく　　　　　　　　　　　　　　　　　　　　い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43854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し              ひと               め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る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4023" y="3756209"/>
            <a:ext cx="9807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しゃ   しん        おく　　　　　　　　　　　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　　　　　　　　　　　　い                           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47658" y="4958514"/>
            <a:ext cx="7983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 おも                          か    ぞく        ない   しょ　　　　　あ　　　　　　　　い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04023" y="1339702"/>
            <a:ext cx="1108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し　　　　　　　　　　 ひと　　　　　　　 め　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る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　　　　　　　　　　　　　　　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と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/>
          <a:srcRect l="2042" t="9260" r="74445" b="28806"/>
          <a:stretch/>
        </p:blipFill>
        <p:spPr>
          <a:xfrm>
            <a:off x="10211993" y="3624380"/>
            <a:ext cx="1980007" cy="30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5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家族に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内緒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で会いに行ってはいけないので、答えは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en-US" altLang="ja-JP" sz="40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知らない人からメールが届いても返信せず、まず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は家族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等の周りの人に相談しましょう。頼まれても自分の写真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を送ったり、家族に内緒で会ったりしないようにしましょう。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犯罪に巻き込まれてしまう可能性があります。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86940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0" y="612444"/>
            <a:ext cx="10334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か   ぞく       ない   しょ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あ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                     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3" y="3515414"/>
            <a:ext cx="11111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とう　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まわ           ひと        そう  だん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たの                        じ   ぶん       しゃ   しん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おく                    か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ぞく       ない   しょ        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はん ざい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ま         こ                                  か   の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せい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40918"/>
            <a:ext cx="10912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                   ひと             め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る         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へん  しん           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   ぞく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72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85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スマートフォンのゲームは、１日１時間までと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家族と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決めて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いる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面白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いので、家族にばれないように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自分の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部屋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で１日３時間以上ゲーム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をして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いる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70122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②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スマート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フォン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の利用</a:t>
            </a:r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時間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0962" y="2746808"/>
            <a:ext cx="1133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き                               おも  しろ                         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か    ぞく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438548"/>
            <a:ext cx="422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す ま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と ふ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ぉ ん       り  よう  じ  かん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20044" y="4003975"/>
            <a:ext cx="8991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じ　　ぶん　　　　 へ　   や        　       に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ち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じ　　かん　　い　　じょう　げ　　－　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94692" y="1582299"/>
            <a:ext cx="1108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す  ま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と    ふ  ぉ   ん         げ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む                     に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ち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じ    かん                   か    ぞく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77899" y="5319433"/>
            <a:ext cx="7983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/>
          <a:srcRect l="16512" t="10186" r="43639" b="27306"/>
          <a:stretch/>
        </p:blipFill>
        <p:spPr>
          <a:xfrm>
            <a:off x="8912517" y="3657600"/>
            <a:ext cx="2991004" cy="288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7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家族と決めたルールを守らずにゲームをしてはいけないの</a:t>
            </a:r>
            <a:endParaRPr lang="en-US" altLang="ja-JP" sz="40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で、答えは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自分の部屋で何時間もスマートフォンでゲームを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している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と、寝不足になります。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事業所での作業にも集中できなくなります。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家族とのルールは守りましょう。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86940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　　　　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0" y="612444"/>
            <a:ext cx="10912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か   ぞく        き              る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る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まも                  げ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3" y="3515414"/>
            <a:ext cx="11111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ね    ぶ   そく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じ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ぎょう  しょ             さ   ぎょう           しゅう ちゅう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か   ぞく            る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る     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1" y="2540918"/>
            <a:ext cx="10912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じ   ぶん        へ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や        なん   じ   かん       す   ま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と   ふ  ぉ  ん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げ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446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346841" y="2001772"/>
            <a:ext cx="11508829" cy="39724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面白そうな</a:t>
            </a:r>
            <a:r>
              <a:rPr lang="ja-JP" altLang="en-US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スマートフォンのゲーム</a:t>
            </a:r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や好きなアニメの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曲を見つけた。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家族に内緒でたくさんダウンロードした。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無料なので問題ないと思う。</a:t>
            </a:r>
            <a:endParaRPr lang="en-US" altLang="ja-JP" sz="4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974" y="701222"/>
            <a:ext cx="527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Meiryo UI" panose="020B0604030504040204" pitchFamily="50" charset="-128"/>
                <a:ea typeface="Meiryo UI" panose="020B0604030504040204" pitchFamily="50" charset="-128"/>
              </a:rPr>
              <a:t>③</a:t>
            </a:r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スマートフォンでダウンロード</a:t>
            </a:r>
            <a:endParaRPr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50974" y="2749053"/>
            <a:ext cx="8829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きょく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み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61085" y="438548"/>
            <a:ext cx="4569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す ま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と ふ ぉ  ん      だ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う 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ん  ろ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ど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94289" y="1570428"/>
            <a:ext cx="1047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おも　しろ　　　　　　　　　 す   ま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と    ふ  ぉ   ん         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げ 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む　　　　　 す                あ　に　 め  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/>
          <a:srcRect l="36411" t="6297" r="43639" b="28417"/>
          <a:stretch/>
        </p:blipFill>
        <p:spPr>
          <a:xfrm>
            <a:off x="9938473" y="2864705"/>
            <a:ext cx="1849245" cy="3716819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255346" y="3952285"/>
            <a:ext cx="935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か　　ぞく        ない　 しょ　　　　　　　　　　　　　　　だ   う   ん   ろ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ど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46689" y="5156503"/>
            <a:ext cx="10473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む　　りょう　　　　　　　　　　もん　だい　　　　　　　　　　おも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5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2034" y="836813"/>
            <a:ext cx="11207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無料であっても家族に内緒でダウンロードをしてはいけな</a:t>
            </a:r>
            <a:endParaRPr lang="en-US" altLang="ja-JP" sz="40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いので、答えは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en-US" altLang="ja-JP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40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無料であっても家族に相談してから、ゲームや曲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をダウン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ロードするようにしましょう。</a:t>
            </a:r>
            <a:endParaRPr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中には有料のものもあります。夢中になってダウンロード</a:t>
            </a:r>
            <a:endParaRPr kumimoji="1" lang="en-US" altLang="ja-JP" sz="4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していると、高額な請求が届く場合があります。</a:t>
            </a:r>
            <a:endParaRPr kumimoji="1"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2034" y="1586940"/>
            <a:ext cx="1132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　　　　            こた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390" y="612444"/>
            <a:ext cx="10912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む  りょう                            か   ぞく        ない   しょ       だ  う   ん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ろ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ど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2033" y="3515414"/>
            <a:ext cx="11111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ろ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5391" y="4495244"/>
            <a:ext cx="1134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なか             ゆう りょう                                               む  ちゅう                      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だ  う   ん  ろ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ど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391" y="5475074"/>
            <a:ext cx="929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                     こう  が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 せい きゅう       と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    ば   あい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5390" y="2540918"/>
            <a:ext cx="1112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む  りょう                            か   ぞく        そう  だん                           げ   </a:t>
            </a:r>
            <a:r>
              <a:rPr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む       きょく       だ  う   ん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3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Calibri Light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0893B71B-5AB1-42F1-917E-EBE1A3A1D577}" vid="{E959EE25-15D7-441E-85A7-EA9520EC327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3616</TotalTime>
  <Words>5825</Words>
  <Application>Microsoft Office PowerPoint</Application>
  <PresentationFormat>ワイド画面</PresentationFormat>
  <Paragraphs>571</Paragraphs>
  <Slides>36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3" baseType="lpstr">
      <vt:lpstr>Meiryo UI</vt:lpstr>
      <vt:lpstr>ＭＳ Ｐゴシック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CAA</cp:lastModifiedBy>
  <cp:revision>8</cp:revision>
  <cp:lastPrinted>2021-01-05T06:13:17Z</cp:lastPrinted>
  <dcterms:created xsi:type="dcterms:W3CDTF">2020-06-30T01:04:12Z</dcterms:created>
  <dcterms:modified xsi:type="dcterms:W3CDTF">2022-04-27T02:30:39Z</dcterms:modified>
</cp:coreProperties>
</file>