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Lst>
  <p:sldSz cx="12801600" cy="10260013"/>
  <p:notesSz cx="6794500" cy="9931400"/>
  <p:defaultTextStyle>
    <a:defPPr>
      <a:defRPr lang="ja-JP"/>
    </a:defPPr>
    <a:lvl1pPr marL="0" algn="l" defTabSz="1075334" rtl="0" eaLnBrk="1" latinLnBrk="0" hangingPunct="1">
      <a:defRPr kumimoji="1" sz="2117" kern="1200">
        <a:solidFill>
          <a:schemeClr val="tx1"/>
        </a:solidFill>
        <a:latin typeface="+mn-lt"/>
        <a:ea typeface="+mn-ea"/>
        <a:cs typeface="+mn-cs"/>
      </a:defRPr>
    </a:lvl1pPr>
    <a:lvl2pPr marL="537667" algn="l" defTabSz="1075334" rtl="0" eaLnBrk="1" latinLnBrk="0" hangingPunct="1">
      <a:defRPr kumimoji="1" sz="2117" kern="1200">
        <a:solidFill>
          <a:schemeClr val="tx1"/>
        </a:solidFill>
        <a:latin typeface="+mn-lt"/>
        <a:ea typeface="+mn-ea"/>
        <a:cs typeface="+mn-cs"/>
      </a:defRPr>
    </a:lvl2pPr>
    <a:lvl3pPr marL="1075334" algn="l" defTabSz="1075334" rtl="0" eaLnBrk="1" latinLnBrk="0" hangingPunct="1">
      <a:defRPr kumimoji="1" sz="2117" kern="1200">
        <a:solidFill>
          <a:schemeClr val="tx1"/>
        </a:solidFill>
        <a:latin typeface="+mn-lt"/>
        <a:ea typeface="+mn-ea"/>
        <a:cs typeface="+mn-cs"/>
      </a:defRPr>
    </a:lvl3pPr>
    <a:lvl4pPr marL="1613002" algn="l" defTabSz="1075334" rtl="0" eaLnBrk="1" latinLnBrk="0" hangingPunct="1">
      <a:defRPr kumimoji="1" sz="2117" kern="1200">
        <a:solidFill>
          <a:schemeClr val="tx1"/>
        </a:solidFill>
        <a:latin typeface="+mn-lt"/>
        <a:ea typeface="+mn-ea"/>
        <a:cs typeface="+mn-cs"/>
      </a:defRPr>
    </a:lvl4pPr>
    <a:lvl5pPr marL="2150669" algn="l" defTabSz="1075334" rtl="0" eaLnBrk="1" latinLnBrk="0" hangingPunct="1">
      <a:defRPr kumimoji="1" sz="2117" kern="1200">
        <a:solidFill>
          <a:schemeClr val="tx1"/>
        </a:solidFill>
        <a:latin typeface="+mn-lt"/>
        <a:ea typeface="+mn-ea"/>
        <a:cs typeface="+mn-cs"/>
      </a:defRPr>
    </a:lvl5pPr>
    <a:lvl6pPr marL="2688336" algn="l" defTabSz="1075334" rtl="0" eaLnBrk="1" latinLnBrk="0" hangingPunct="1">
      <a:defRPr kumimoji="1" sz="2117" kern="1200">
        <a:solidFill>
          <a:schemeClr val="tx1"/>
        </a:solidFill>
        <a:latin typeface="+mn-lt"/>
        <a:ea typeface="+mn-ea"/>
        <a:cs typeface="+mn-cs"/>
      </a:defRPr>
    </a:lvl6pPr>
    <a:lvl7pPr marL="3226003" algn="l" defTabSz="1075334" rtl="0" eaLnBrk="1" latinLnBrk="0" hangingPunct="1">
      <a:defRPr kumimoji="1" sz="2117" kern="1200">
        <a:solidFill>
          <a:schemeClr val="tx1"/>
        </a:solidFill>
        <a:latin typeface="+mn-lt"/>
        <a:ea typeface="+mn-ea"/>
        <a:cs typeface="+mn-cs"/>
      </a:defRPr>
    </a:lvl7pPr>
    <a:lvl8pPr marL="3763670" algn="l" defTabSz="1075334" rtl="0" eaLnBrk="1" latinLnBrk="0" hangingPunct="1">
      <a:defRPr kumimoji="1" sz="2117" kern="1200">
        <a:solidFill>
          <a:schemeClr val="tx1"/>
        </a:solidFill>
        <a:latin typeface="+mn-lt"/>
        <a:ea typeface="+mn-ea"/>
        <a:cs typeface="+mn-cs"/>
      </a:defRPr>
    </a:lvl8pPr>
    <a:lvl9pPr marL="4301338" algn="l" defTabSz="1075334" rtl="0" eaLnBrk="1" latinLnBrk="0" hangingPunct="1">
      <a:defRPr kumimoji="1" sz="211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77" autoAdjust="0"/>
    <p:restoredTop sz="94660"/>
  </p:normalViewPr>
  <p:slideViewPr>
    <p:cSldViewPr snapToGrid="0">
      <p:cViewPr varScale="1">
        <p:scale>
          <a:sx n="75" d="100"/>
          <a:sy n="75" d="100"/>
        </p:scale>
        <p:origin x="208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00200" y="1679127"/>
            <a:ext cx="9601200" cy="3572005"/>
          </a:xfrm>
        </p:spPr>
        <p:txBody>
          <a:bodyPr anchor="b"/>
          <a:lstStyle>
            <a:lvl1pPr algn="ctr">
              <a:defRPr sz="6300"/>
            </a:lvl1pPr>
          </a:lstStyle>
          <a:p>
            <a:r>
              <a:rPr kumimoji="1" lang="ja-JP" altLang="en-US"/>
              <a:t>マスター タイトルの書式設定</a:t>
            </a:r>
          </a:p>
        </p:txBody>
      </p:sp>
      <p:sp>
        <p:nvSpPr>
          <p:cNvPr id="3" name="サブタイトル 2"/>
          <p:cNvSpPr>
            <a:spLocks noGrp="1"/>
          </p:cNvSpPr>
          <p:nvPr>
            <p:ph type="subTitle" idx="1"/>
          </p:nvPr>
        </p:nvSpPr>
        <p:spPr>
          <a:xfrm>
            <a:off x="1600200" y="5388884"/>
            <a:ext cx="9601200" cy="2477128"/>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901135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8613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73443" y="2557881"/>
            <a:ext cx="11041380" cy="4267879"/>
          </a:xfrm>
        </p:spPr>
        <p:txBody>
          <a:bodyPr anchor="b"/>
          <a:lstStyle>
            <a:lvl1pPr>
              <a:defRPr sz="63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73443" y="6866136"/>
            <a:ext cx="11041380" cy="2244377"/>
          </a:xfrm>
        </p:spPr>
        <p:txBody>
          <a:bodyPr/>
          <a:lstStyle>
            <a:lvl1pPr marL="0" indent="0">
              <a:buNone/>
              <a:defRPr sz="2520">
                <a:solidFill>
                  <a:schemeClr val="tx1">
                    <a:tint val="75000"/>
                  </a:schemeClr>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15885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80110" y="2731254"/>
            <a:ext cx="5440680" cy="650988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480810" y="2731254"/>
            <a:ext cx="5440680" cy="650988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16635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81777" y="546252"/>
            <a:ext cx="11041380" cy="1983128"/>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81778" y="2515130"/>
            <a:ext cx="5415676" cy="1232626"/>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81778" y="3747756"/>
            <a:ext cx="5415676" cy="55123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480812" y="2515130"/>
            <a:ext cx="5442347" cy="1232626"/>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480812" y="3747756"/>
            <a:ext cx="5442347" cy="55123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4092675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3169164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044673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81780" y="684001"/>
            <a:ext cx="4128849" cy="2394003"/>
          </a:xfrm>
        </p:spPr>
        <p:txBody>
          <a:bodyPr anchor="b"/>
          <a:lstStyle>
            <a:lvl1pPr>
              <a:defRPr sz="3360"/>
            </a:lvl1pPr>
          </a:lstStyle>
          <a:p>
            <a:r>
              <a:rPr kumimoji="1" lang="ja-JP" altLang="en-US"/>
              <a:t>マスター タイトルの書式設定</a:t>
            </a:r>
          </a:p>
        </p:txBody>
      </p:sp>
      <p:sp>
        <p:nvSpPr>
          <p:cNvPr id="3" name="コンテンツ プレースホルダー 2"/>
          <p:cNvSpPr>
            <a:spLocks noGrp="1"/>
          </p:cNvSpPr>
          <p:nvPr>
            <p:ph idx="1"/>
          </p:nvPr>
        </p:nvSpPr>
        <p:spPr>
          <a:xfrm>
            <a:off x="5442347" y="1477254"/>
            <a:ext cx="6480810" cy="7291259"/>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81780" y="3078005"/>
            <a:ext cx="4128849" cy="5702383"/>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260594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81780" y="684001"/>
            <a:ext cx="4128849" cy="2394003"/>
          </a:xfrm>
        </p:spPr>
        <p:txBody>
          <a:bodyPr anchor="b"/>
          <a:lstStyle>
            <a:lvl1pPr>
              <a:defRPr sz="3360"/>
            </a:lvl1pPr>
          </a:lstStyle>
          <a:p>
            <a:r>
              <a:rPr kumimoji="1" lang="ja-JP" altLang="en-US"/>
              <a:t>マスター タイトルの書式設定</a:t>
            </a:r>
          </a:p>
        </p:txBody>
      </p:sp>
      <p:sp>
        <p:nvSpPr>
          <p:cNvPr id="3" name="図プレースホルダー 2"/>
          <p:cNvSpPr>
            <a:spLocks noGrp="1"/>
          </p:cNvSpPr>
          <p:nvPr>
            <p:ph type="pic" idx="1"/>
          </p:nvPr>
        </p:nvSpPr>
        <p:spPr>
          <a:xfrm>
            <a:off x="5442347" y="1477254"/>
            <a:ext cx="6480810" cy="7291259"/>
          </a:xfrm>
        </p:spPr>
        <p:txBody>
          <a:bodyPr/>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kumimoji="1" lang="ja-JP" altLang="en-US"/>
              <a:t>図を追加</a:t>
            </a:r>
          </a:p>
        </p:txBody>
      </p:sp>
      <p:sp>
        <p:nvSpPr>
          <p:cNvPr id="4" name="テキスト プレースホルダー 3"/>
          <p:cNvSpPr>
            <a:spLocks noGrp="1"/>
          </p:cNvSpPr>
          <p:nvPr>
            <p:ph type="body" sz="half" idx="2"/>
          </p:nvPr>
        </p:nvSpPr>
        <p:spPr>
          <a:xfrm>
            <a:off x="881780" y="3078005"/>
            <a:ext cx="4128849" cy="5702383"/>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51521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58109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61147" y="546251"/>
            <a:ext cx="2760345" cy="869488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80112" y="546251"/>
            <a:ext cx="8121015" cy="869488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2648002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80110" y="546252"/>
            <a:ext cx="11041380" cy="1983128"/>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80110" y="2731254"/>
            <a:ext cx="11041380" cy="6509884"/>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80110" y="9509513"/>
            <a:ext cx="2880360" cy="546251"/>
          </a:xfrm>
          <a:prstGeom prst="rect">
            <a:avLst/>
          </a:prstGeom>
        </p:spPr>
        <p:txBody>
          <a:bodyPr vert="horz" lIns="91440" tIns="45720" rIns="91440" bIns="45720" rtlCol="0" anchor="ctr"/>
          <a:lstStyle>
            <a:lvl1pPr algn="l">
              <a:defRPr sz="1260">
                <a:solidFill>
                  <a:schemeClr val="tx1">
                    <a:tint val="75000"/>
                  </a:schemeClr>
                </a:solidFill>
              </a:defRPr>
            </a:lvl1pPr>
          </a:lstStyle>
          <a:p>
            <a:fld id="{BD998F9F-A04F-42AC-B7B1-45FA924E376A}" type="datetimeFigureOut">
              <a:rPr kumimoji="1" lang="ja-JP" altLang="en-US" smtClean="0"/>
              <a:t>2022/3/22</a:t>
            </a:fld>
            <a:endParaRPr kumimoji="1" lang="ja-JP" altLang="en-US"/>
          </a:p>
        </p:txBody>
      </p:sp>
      <p:sp>
        <p:nvSpPr>
          <p:cNvPr id="5" name="フッター プレースホルダー 4"/>
          <p:cNvSpPr>
            <a:spLocks noGrp="1"/>
          </p:cNvSpPr>
          <p:nvPr>
            <p:ph type="ftr" sz="quarter" idx="3"/>
          </p:nvPr>
        </p:nvSpPr>
        <p:spPr>
          <a:xfrm>
            <a:off x="4240530" y="9509513"/>
            <a:ext cx="4320540" cy="546251"/>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9041130" y="9509513"/>
            <a:ext cx="2880360" cy="546251"/>
          </a:xfrm>
          <a:prstGeom prst="rect">
            <a:avLst/>
          </a:prstGeom>
        </p:spPr>
        <p:txBody>
          <a:bodyPr vert="horz" lIns="91440" tIns="45720" rIns="91440" bIns="45720" rtlCol="0" anchor="ctr"/>
          <a:lstStyle>
            <a:lvl1pPr algn="r">
              <a:defRPr sz="1260">
                <a:solidFill>
                  <a:schemeClr val="tx1">
                    <a:tint val="75000"/>
                  </a:schemeClr>
                </a:solidFill>
              </a:defRPr>
            </a:lvl1pPr>
          </a:lstStyle>
          <a:p>
            <a:fld id="{2D29DCC2-8EF3-41CF-8D5F-D9B527706C29}" type="slidenum">
              <a:rPr kumimoji="1" lang="ja-JP" altLang="en-US" smtClean="0"/>
              <a:t>‹#›</a:t>
            </a:fld>
            <a:endParaRPr kumimoji="1" lang="ja-JP" altLang="en-US"/>
          </a:p>
        </p:txBody>
      </p:sp>
    </p:spTree>
    <p:extLst>
      <p:ext uri="{BB962C8B-B14F-4D97-AF65-F5344CB8AC3E}">
        <p14:creationId xmlns:p14="http://schemas.microsoft.com/office/powerpoint/2010/main" val="1443066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60120" rtl="0" eaLnBrk="1" latinLnBrk="0" hangingPunct="1">
        <a:lnSpc>
          <a:spcPct val="90000"/>
        </a:lnSpc>
        <a:spcBef>
          <a:spcPct val="0"/>
        </a:spcBef>
        <a:buNone/>
        <a:defRPr kumimoji="1"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kumimoji="1"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kumimoji="1"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kumimoji="1"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9pPr>
    </p:bodyStyle>
    <p:otherStyle>
      <a:defPPr>
        <a:defRPr lang="ja-JP"/>
      </a:defPPr>
      <a:lvl1pPr marL="0" algn="l" defTabSz="960120" rtl="0" eaLnBrk="1" latinLnBrk="0" hangingPunct="1">
        <a:defRPr kumimoji="1" sz="1890" kern="1200">
          <a:solidFill>
            <a:schemeClr val="tx1"/>
          </a:solidFill>
          <a:latin typeface="+mn-lt"/>
          <a:ea typeface="+mn-ea"/>
          <a:cs typeface="+mn-cs"/>
        </a:defRPr>
      </a:lvl1pPr>
      <a:lvl2pPr marL="480060" algn="l" defTabSz="960120" rtl="0" eaLnBrk="1" latinLnBrk="0" hangingPunct="1">
        <a:defRPr kumimoji="1" sz="1890" kern="1200">
          <a:solidFill>
            <a:schemeClr val="tx1"/>
          </a:solidFill>
          <a:latin typeface="+mn-lt"/>
          <a:ea typeface="+mn-ea"/>
          <a:cs typeface="+mn-cs"/>
        </a:defRPr>
      </a:lvl2pPr>
      <a:lvl3pPr marL="960120" algn="l" defTabSz="960120" rtl="0" eaLnBrk="1" latinLnBrk="0" hangingPunct="1">
        <a:defRPr kumimoji="1" sz="1890" kern="1200">
          <a:solidFill>
            <a:schemeClr val="tx1"/>
          </a:solidFill>
          <a:latin typeface="+mn-lt"/>
          <a:ea typeface="+mn-ea"/>
          <a:cs typeface="+mn-cs"/>
        </a:defRPr>
      </a:lvl3pPr>
      <a:lvl4pPr marL="1440180" algn="l" defTabSz="960120" rtl="0" eaLnBrk="1" latinLnBrk="0" hangingPunct="1">
        <a:defRPr kumimoji="1" sz="1890" kern="1200">
          <a:solidFill>
            <a:schemeClr val="tx1"/>
          </a:solidFill>
          <a:latin typeface="+mn-lt"/>
          <a:ea typeface="+mn-ea"/>
          <a:cs typeface="+mn-cs"/>
        </a:defRPr>
      </a:lvl4pPr>
      <a:lvl5pPr marL="1920240" algn="l" defTabSz="960120" rtl="0" eaLnBrk="1" latinLnBrk="0" hangingPunct="1">
        <a:defRPr kumimoji="1" sz="1890" kern="1200">
          <a:solidFill>
            <a:schemeClr val="tx1"/>
          </a:solidFill>
          <a:latin typeface="+mn-lt"/>
          <a:ea typeface="+mn-ea"/>
          <a:cs typeface="+mn-cs"/>
        </a:defRPr>
      </a:lvl5pPr>
      <a:lvl6pPr marL="2400300" algn="l" defTabSz="960120" rtl="0" eaLnBrk="1" latinLnBrk="0" hangingPunct="1">
        <a:defRPr kumimoji="1" sz="1890" kern="1200">
          <a:solidFill>
            <a:schemeClr val="tx1"/>
          </a:solidFill>
          <a:latin typeface="+mn-lt"/>
          <a:ea typeface="+mn-ea"/>
          <a:cs typeface="+mn-cs"/>
        </a:defRPr>
      </a:lvl6pPr>
      <a:lvl7pPr marL="2880360" algn="l" defTabSz="960120" rtl="0" eaLnBrk="1" latinLnBrk="0" hangingPunct="1">
        <a:defRPr kumimoji="1" sz="1890" kern="1200">
          <a:solidFill>
            <a:schemeClr val="tx1"/>
          </a:solidFill>
          <a:latin typeface="+mn-lt"/>
          <a:ea typeface="+mn-ea"/>
          <a:cs typeface="+mn-cs"/>
        </a:defRPr>
      </a:lvl7pPr>
      <a:lvl8pPr marL="3360420" algn="l" defTabSz="960120" rtl="0" eaLnBrk="1" latinLnBrk="0" hangingPunct="1">
        <a:defRPr kumimoji="1" sz="1890" kern="1200">
          <a:solidFill>
            <a:schemeClr val="tx1"/>
          </a:solidFill>
          <a:latin typeface="+mn-lt"/>
          <a:ea typeface="+mn-ea"/>
          <a:cs typeface="+mn-cs"/>
        </a:defRPr>
      </a:lvl8pPr>
      <a:lvl9pPr marL="3840480" algn="l" defTabSz="960120" rtl="0" eaLnBrk="1" latinLnBrk="0" hangingPunct="1">
        <a:defRPr kumimoji="1"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hyperlink" Target="mailto:syouhi@seikatu.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正方形/長方形 30"/>
          <p:cNvSpPr/>
          <p:nvPr/>
        </p:nvSpPr>
        <p:spPr>
          <a:xfrm>
            <a:off x="6390286" y="539050"/>
            <a:ext cx="6417714" cy="97209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96599" y="3970818"/>
            <a:ext cx="4176143" cy="307777"/>
          </a:xfrm>
          <a:prstGeom prst="rect">
            <a:avLst/>
          </a:prstGeom>
          <a:noFill/>
        </p:spPr>
        <p:txBody>
          <a:bodyPr wrap="none" rtlCol="0">
            <a:spAutoFit/>
          </a:bodyPr>
          <a:lstStyle/>
          <a:p>
            <a:pPr>
              <a:defRPr/>
            </a:pPr>
            <a:r>
              <a:rPr lang="ja-JP" altLang="en-US" sz="1400" b="1" dirty="0">
                <a:solidFill>
                  <a:schemeClr val="accent3"/>
                </a:solidFill>
                <a:latin typeface="Meiryo UI" panose="020B0604030504040204" pitchFamily="50" charset="-128"/>
                <a:ea typeface="Meiryo UI" panose="020B0604030504040204" pitchFamily="50" charset="-128"/>
              </a:rPr>
              <a:t>■ </a:t>
            </a:r>
            <a:r>
              <a:rPr lang="ja-JP" altLang="en-US" sz="1400" b="1" dirty="0" err="1">
                <a:solidFill>
                  <a:schemeClr val="accent3"/>
                </a:solidFill>
                <a:latin typeface="Meiryo UI" panose="020B0604030504040204" pitchFamily="50" charset="-128"/>
                <a:ea typeface="Meiryo UI" panose="020B0604030504040204" pitchFamily="50" charset="-128"/>
              </a:rPr>
              <a:t>障がい</a:t>
            </a:r>
            <a:r>
              <a:rPr lang="ja-JP" altLang="en-US" sz="1400" b="1" dirty="0">
                <a:solidFill>
                  <a:schemeClr val="accent3"/>
                </a:solidFill>
                <a:latin typeface="Meiryo UI" panose="020B0604030504040204" pitchFamily="50" charset="-128"/>
                <a:ea typeface="Meiryo UI" panose="020B0604030504040204" pitchFamily="50" charset="-128"/>
              </a:rPr>
              <a:t>者が被害に遭いやすい消費者トラブルの例</a:t>
            </a:r>
            <a:endParaRPr lang="en-US" altLang="ja-JP" sz="1400" b="1" dirty="0">
              <a:solidFill>
                <a:schemeClr val="accent3"/>
              </a:solidFill>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96601" y="1340459"/>
            <a:ext cx="1306768" cy="307777"/>
          </a:xfrm>
          <a:prstGeom prst="rect">
            <a:avLst/>
          </a:prstGeom>
          <a:noFill/>
        </p:spPr>
        <p:txBody>
          <a:bodyPr wrap="none" rtlCol="0">
            <a:spAutoFit/>
          </a:bodyPr>
          <a:lstStyle/>
          <a:p>
            <a:pPr>
              <a:defRPr/>
            </a:pPr>
            <a:r>
              <a:rPr lang="ja-JP" altLang="en-US" sz="1400" b="1" dirty="0">
                <a:solidFill>
                  <a:schemeClr val="accent3"/>
                </a:solidFill>
                <a:latin typeface="Meiryo UI" panose="020B0604030504040204" pitchFamily="50" charset="-128"/>
                <a:ea typeface="Meiryo UI" panose="020B0604030504040204" pitchFamily="50" charset="-128"/>
              </a:rPr>
              <a:t>■ 講座の目的</a:t>
            </a:r>
            <a:endParaRPr lang="en-US" altLang="ja-JP" sz="1400" b="1" dirty="0">
              <a:solidFill>
                <a:schemeClr val="accent3"/>
              </a:solidFill>
              <a:latin typeface="Meiryo UI" panose="020B0604030504040204" pitchFamily="50" charset="-128"/>
              <a:ea typeface="Meiryo UI" panose="020B0604030504040204" pitchFamily="50" charset="-128"/>
            </a:endParaRPr>
          </a:p>
        </p:txBody>
      </p:sp>
      <p:sp>
        <p:nvSpPr>
          <p:cNvPr id="16" name="正方形/長方形 15"/>
          <p:cNvSpPr/>
          <p:nvPr/>
        </p:nvSpPr>
        <p:spPr>
          <a:xfrm>
            <a:off x="23811" y="1622567"/>
            <a:ext cx="6145731" cy="2326840"/>
          </a:xfrm>
          <a:prstGeom prst="rect">
            <a:avLst/>
          </a:prstGeom>
          <a:solidFill>
            <a:schemeClr val="bg1"/>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700"/>
              </a:lnSpc>
              <a:defRPr/>
            </a:pPr>
            <a:endParaRPr lang="ja-JP" altLang="en-US" sz="1200" dirty="0">
              <a:solidFill>
                <a:schemeClr val="accent3"/>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621594EB-ADFC-4092-9AB1-F70E3F32E28F}"/>
              </a:ext>
            </a:extLst>
          </p:cNvPr>
          <p:cNvSpPr/>
          <p:nvPr/>
        </p:nvSpPr>
        <p:spPr>
          <a:xfrm>
            <a:off x="46998" y="912809"/>
            <a:ext cx="6122542" cy="385117"/>
          </a:xfrm>
          <a:prstGeom prst="rect">
            <a:avLst/>
          </a:prstGeom>
          <a:solidFill>
            <a:schemeClr val="bg2">
              <a:lumMod val="9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000" dirty="0">
                <a:solidFill>
                  <a:schemeClr val="accent3"/>
                </a:solidFill>
                <a:latin typeface="Meiryo UI" panose="020B0604030504040204" pitchFamily="50" charset="-128"/>
                <a:ea typeface="Meiryo UI" panose="020B0604030504040204" pitchFamily="50" charset="-128"/>
              </a:rPr>
              <a:t>消費者トラブルに関する出前講座のご案内</a:t>
            </a:r>
          </a:p>
        </p:txBody>
      </p:sp>
      <p:sp>
        <p:nvSpPr>
          <p:cNvPr id="17" name="テキスト ボックス 16">
            <a:extLst>
              <a:ext uri="{FF2B5EF4-FFF2-40B4-BE49-F238E27FC236}">
                <a16:creationId xmlns:a16="http://schemas.microsoft.com/office/drawing/2014/main" id="{9A08578D-3078-4E71-8A6B-1EA616430F0C}"/>
              </a:ext>
            </a:extLst>
          </p:cNvPr>
          <p:cNvSpPr txBox="1"/>
          <p:nvPr/>
        </p:nvSpPr>
        <p:spPr>
          <a:xfrm>
            <a:off x="-96599" y="5869456"/>
            <a:ext cx="1842171" cy="307777"/>
          </a:xfrm>
          <a:prstGeom prst="rect">
            <a:avLst/>
          </a:prstGeom>
          <a:noFill/>
        </p:spPr>
        <p:txBody>
          <a:bodyPr wrap="none" rtlCol="0">
            <a:spAutoFit/>
          </a:bodyPr>
          <a:lstStyle/>
          <a:p>
            <a:pPr>
              <a:defRPr/>
            </a:pPr>
            <a:r>
              <a:rPr lang="ja-JP" altLang="en-US" sz="1400" b="1" dirty="0">
                <a:solidFill>
                  <a:schemeClr val="accent3"/>
                </a:solidFill>
                <a:latin typeface="Meiryo UI" panose="020B0604030504040204" pitchFamily="50" charset="-128"/>
                <a:ea typeface="Meiryo UI" panose="020B0604030504040204" pitchFamily="50" charset="-128"/>
              </a:rPr>
              <a:t>■ 具体的な講座内容</a:t>
            </a:r>
            <a:endParaRPr lang="en-US" altLang="ja-JP" sz="1400" b="1" dirty="0">
              <a:solidFill>
                <a:schemeClr val="accent3"/>
              </a:solidFill>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150366" y="9060215"/>
            <a:ext cx="6030202" cy="1015663"/>
          </a:xfrm>
          <a:prstGeom prst="rect">
            <a:avLst/>
          </a:prstGeom>
          <a:solidFill>
            <a:schemeClr val="accent3">
              <a:lumMod val="20000"/>
              <a:lumOff val="80000"/>
            </a:schemeClr>
          </a:solidFill>
          <a:ln w="57150">
            <a:solidFill>
              <a:schemeClr val="accent3"/>
            </a:solidFill>
          </a:ln>
        </p:spPr>
        <p:txBody>
          <a:bodyPr wrap="square" rtlCol="0">
            <a:spAutoFit/>
          </a:bodyPr>
          <a:lstStyle/>
          <a:p>
            <a:pPr>
              <a:defRPr/>
            </a:pPr>
            <a:endParaRPr lang="en-US" altLang="ja-JP" sz="2000" b="1" dirty="0">
              <a:solidFill>
                <a:schemeClr val="accent3"/>
              </a:solidFill>
              <a:latin typeface="Meiryo UI" panose="020B0604030504040204" pitchFamily="50" charset="-128"/>
              <a:ea typeface="Meiryo UI" panose="020B0604030504040204" pitchFamily="50" charset="-128"/>
            </a:endParaRPr>
          </a:p>
          <a:p>
            <a:pPr>
              <a:defRPr/>
            </a:pPr>
            <a:endParaRPr lang="en-US" altLang="ja-JP" sz="2000" b="1" dirty="0">
              <a:solidFill>
                <a:schemeClr val="accent3"/>
              </a:solidFill>
              <a:latin typeface="Meiryo UI" panose="020B0604030504040204" pitchFamily="50" charset="-128"/>
              <a:ea typeface="Meiryo UI" panose="020B0604030504040204" pitchFamily="50" charset="-128"/>
            </a:endParaRPr>
          </a:p>
          <a:p>
            <a:pPr>
              <a:defRPr/>
            </a:pPr>
            <a:endParaRPr lang="en-US" altLang="ja-JP" sz="2000" b="1" dirty="0">
              <a:solidFill>
                <a:schemeClr val="accent3"/>
              </a:solidFill>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B8B0D1C5-9658-47F6-B44E-55479CAB2790}"/>
              </a:ext>
            </a:extLst>
          </p:cNvPr>
          <p:cNvSpPr txBox="1"/>
          <p:nvPr/>
        </p:nvSpPr>
        <p:spPr>
          <a:xfrm>
            <a:off x="46998" y="6175937"/>
            <a:ext cx="6193290" cy="523220"/>
          </a:xfrm>
          <a:prstGeom prst="rect">
            <a:avLst/>
          </a:prstGeom>
          <a:noFill/>
        </p:spPr>
        <p:txBody>
          <a:bodyPr wrap="square" rtlCol="0">
            <a:spAutoFit/>
          </a:bodyPr>
          <a:lstStyle/>
          <a:p>
            <a:pPr>
              <a:defRPr/>
            </a:pPr>
            <a:r>
              <a:rPr lang="ja-JP" altLang="en-US" sz="1400" b="1" dirty="0">
                <a:solidFill>
                  <a:schemeClr val="accent3"/>
                </a:solidFill>
                <a:latin typeface="Meiryo UI" panose="020B0604030504040204" pitchFamily="50" charset="-128"/>
                <a:ea typeface="Meiryo UI" panose="020B0604030504040204" pitchFamily="50" charset="-128"/>
              </a:rPr>
              <a:t>「断り方を覚える」、「名前を書くときにためらうことを覚える」、「周囲にすぐ相談することを覚える」等を目標に講座を実施します。</a:t>
            </a:r>
            <a:endParaRPr lang="en-US" altLang="ja-JP" sz="1400" b="1" dirty="0">
              <a:solidFill>
                <a:schemeClr val="accent3"/>
              </a:solidFill>
              <a:latin typeface="Meiryo UI" panose="020B0604030504040204" pitchFamily="50" charset="-128"/>
              <a:ea typeface="Meiryo UI" panose="020B0604030504040204" pitchFamily="50" charset="-128"/>
            </a:endParaRPr>
          </a:p>
        </p:txBody>
      </p:sp>
      <p:sp>
        <p:nvSpPr>
          <p:cNvPr id="34" name="テキスト ボックス 33"/>
          <p:cNvSpPr txBox="1"/>
          <p:nvPr/>
        </p:nvSpPr>
        <p:spPr>
          <a:xfrm>
            <a:off x="405305" y="9106379"/>
            <a:ext cx="5588242" cy="923330"/>
          </a:xfrm>
          <a:prstGeom prst="rect">
            <a:avLst/>
          </a:prstGeom>
          <a:noFill/>
        </p:spPr>
        <p:txBody>
          <a:bodyPr wrap="square" rtlCol="0">
            <a:spAutoFit/>
          </a:bodyPr>
          <a:lstStyle/>
          <a:p>
            <a:pPr>
              <a:defRPr/>
            </a:pPr>
            <a:r>
              <a:rPr lang="ja-JP" altLang="en-US" sz="1800" b="1" dirty="0" err="1">
                <a:solidFill>
                  <a:schemeClr val="accent3"/>
                </a:solidFill>
                <a:latin typeface="Meiryo UI" panose="020B0604030504040204" pitchFamily="50" charset="-128"/>
                <a:ea typeface="Meiryo UI" panose="020B0604030504040204" pitchFamily="50" charset="-128"/>
              </a:rPr>
              <a:t>障がい</a:t>
            </a:r>
            <a:r>
              <a:rPr lang="ja-JP" altLang="en-US" sz="1800" b="1" dirty="0">
                <a:solidFill>
                  <a:schemeClr val="accent3"/>
                </a:solidFill>
                <a:latin typeface="Meiryo UI" panose="020B0604030504040204" pitchFamily="50" charset="-128"/>
                <a:ea typeface="Meiryo UI" panose="020B0604030504040204" pitchFamily="50" charset="-128"/>
              </a:rPr>
              <a:t>者自身で断り方を学び、「おかしい」と思ったら周囲に相談することで被害の未然防止・拡大防止</a:t>
            </a:r>
            <a:r>
              <a:rPr lang="ja-JP" altLang="en-US" sz="1800" b="1" dirty="0" smtClean="0">
                <a:solidFill>
                  <a:schemeClr val="accent3"/>
                </a:solidFill>
                <a:latin typeface="Meiryo UI" panose="020B0604030504040204" pitchFamily="50" charset="-128"/>
                <a:ea typeface="Meiryo UI" panose="020B0604030504040204" pitchFamily="50" charset="-128"/>
              </a:rPr>
              <a:t>につながる</a:t>
            </a:r>
            <a:r>
              <a:rPr lang="ja-JP" altLang="en-US" sz="1800" b="1" dirty="0">
                <a:solidFill>
                  <a:schemeClr val="accent3"/>
                </a:solidFill>
                <a:latin typeface="Meiryo UI" panose="020B0604030504040204" pitchFamily="50" charset="-128"/>
                <a:ea typeface="Meiryo UI" panose="020B0604030504040204" pitchFamily="50" charset="-128"/>
              </a:rPr>
              <a:t>ことが期待できます。</a:t>
            </a:r>
            <a:endParaRPr lang="en-US" altLang="ja-JP" sz="1800" b="1" dirty="0">
              <a:solidFill>
                <a:schemeClr val="accent3"/>
              </a:solidFill>
              <a:latin typeface="Meiryo UI" panose="020B0604030504040204" pitchFamily="50" charset="-128"/>
              <a:ea typeface="Meiryo UI" panose="020B0604030504040204" pitchFamily="50" charset="-128"/>
            </a:endParaRPr>
          </a:p>
        </p:txBody>
      </p:sp>
      <p:graphicFrame>
        <p:nvGraphicFramePr>
          <p:cNvPr id="18" name="表 17"/>
          <p:cNvGraphicFramePr>
            <a:graphicFrameLocks noGrp="1"/>
          </p:cNvGraphicFramePr>
          <p:nvPr>
            <p:extLst>
              <p:ext uri="{D42A27DB-BD31-4B8C-83A1-F6EECF244321}">
                <p14:modId xmlns:p14="http://schemas.microsoft.com/office/powerpoint/2010/main" val="3004423429"/>
              </p:ext>
            </p:extLst>
          </p:nvPr>
        </p:nvGraphicFramePr>
        <p:xfrm>
          <a:off x="144541" y="6982318"/>
          <a:ext cx="6048297" cy="1891208"/>
        </p:xfrm>
        <a:graphic>
          <a:graphicData uri="http://schemas.openxmlformats.org/drawingml/2006/table">
            <a:tbl>
              <a:tblPr firstRow="1" bandRow="1">
                <a:tableStyleId>{69CF1AB2-1976-4502-BF36-3FF5EA218861}</a:tableStyleId>
              </a:tblPr>
              <a:tblGrid>
                <a:gridCol w="1277671">
                  <a:extLst>
                    <a:ext uri="{9D8B030D-6E8A-4147-A177-3AD203B41FA5}">
                      <a16:colId xmlns:a16="http://schemas.microsoft.com/office/drawing/2014/main" val="1395704435"/>
                    </a:ext>
                  </a:extLst>
                </a:gridCol>
                <a:gridCol w="4770626">
                  <a:extLst>
                    <a:ext uri="{9D8B030D-6E8A-4147-A177-3AD203B41FA5}">
                      <a16:colId xmlns:a16="http://schemas.microsoft.com/office/drawing/2014/main" val="3743995933"/>
                    </a:ext>
                  </a:extLst>
                </a:gridCol>
              </a:tblGrid>
              <a:tr h="385657">
                <a:tc>
                  <a:txBody>
                    <a:bodyPr/>
                    <a:lstStyle/>
                    <a:p>
                      <a:r>
                        <a:rPr lang="ja-JP" altLang="en-US" sz="1400" b="0" dirty="0" smtClean="0">
                          <a:solidFill>
                            <a:schemeClr val="accent3"/>
                          </a:solidFill>
                          <a:latin typeface="Meiryo UI" panose="020B0604030504040204" pitchFamily="50" charset="-128"/>
                          <a:ea typeface="Meiryo UI" panose="020B0604030504040204" pitchFamily="50" charset="-128"/>
                        </a:rPr>
                        <a:t>〇</a:t>
                      </a:r>
                      <a:r>
                        <a:rPr lang="en-US" altLang="ja-JP" sz="1400" b="0" dirty="0" smtClean="0">
                          <a:solidFill>
                            <a:schemeClr val="accent3"/>
                          </a:solidFill>
                          <a:latin typeface="Meiryo UI" panose="020B0604030504040204" pitchFamily="50" charset="-128"/>
                          <a:ea typeface="Meiryo UI" panose="020B0604030504040204" pitchFamily="50" charset="-128"/>
                        </a:rPr>
                        <a:t>×</a:t>
                      </a:r>
                      <a:r>
                        <a:rPr lang="ja-JP" altLang="en-US" sz="1400" b="0" dirty="0" smtClean="0">
                          <a:solidFill>
                            <a:schemeClr val="accent3"/>
                          </a:solidFill>
                          <a:latin typeface="Meiryo UI" panose="020B0604030504040204" pitchFamily="50" charset="-128"/>
                          <a:ea typeface="Meiryo UI" panose="020B0604030504040204" pitchFamily="50" charset="-128"/>
                        </a:rPr>
                        <a:t>クイズ</a:t>
                      </a:r>
                      <a:endParaRPr kumimoji="1" lang="ja-JP" altLang="en-US" sz="1400" b="0" dirty="0">
                        <a:solidFill>
                          <a:schemeClr val="accent3"/>
                        </a:solidFill>
                        <a:latin typeface="Meiryo UI" panose="020B0604030504040204" pitchFamily="50" charset="-128"/>
                        <a:ea typeface="Meiryo UI" panose="020B0604030504040204" pitchFamily="50" charset="-128"/>
                      </a:endParaRPr>
                    </a:p>
                  </a:txBody>
                  <a:tcPr>
                    <a:noFill/>
                  </a:tcP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ja-JP" altLang="en-US" sz="1400" b="0" dirty="0" smtClean="0">
                          <a:solidFill>
                            <a:schemeClr val="accent3"/>
                          </a:solidFill>
                          <a:latin typeface="Meiryo UI" panose="020B0604030504040204" pitchFamily="50" charset="-128"/>
                          <a:ea typeface="Meiryo UI" panose="020B0604030504040204" pitchFamily="50" charset="-128"/>
                        </a:rPr>
                        <a:t>〇</a:t>
                      </a:r>
                      <a:r>
                        <a:rPr lang="en-US" altLang="ja-JP" sz="1400" b="0" dirty="0" smtClean="0">
                          <a:solidFill>
                            <a:schemeClr val="accent3"/>
                          </a:solidFill>
                          <a:latin typeface="Meiryo UI" panose="020B0604030504040204" pitchFamily="50" charset="-128"/>
                          <a:ea typeface="Meiryo UI" panose="020B0604030504040204" pitchFamily="50" charset="-128"/>
                        </a:rPr>
                        <a:t>×</a:t>
                      </a:r>
                      <a:r>
                        <a:rPr lang="ja-JP" altLang="en-US" sz="1400" b="0" dirty="0" smtClean="0">
                          <a:solidFill>
                            <a:schemeClr val="accent3"/>
                          </a:solidFill>
                          <a:latin typeface="Meiryo UI" panose="020B0604030504040204" pitchFamily="50" charset="-128"/>
                          <a:ea typeface="Meiryo UI" panose="020B0604030504040204" pitchFamily="50" charset="-128"/>
                        </a:rPr>
                        <a:t>の札</a:t>
                      </a:r>
                      <a:r>
                        <a:rPr lang="en-US" altLang="ja-JP" sz="1400" b="0" dirty="0" smtClean="0">
                          <a:solidFill>
                            <a:schemeClr val="accent3"/>
                          </a:solidFill>
                          <a:latin typeface="Meiryo UI" panose="020B0604030504040204" pitchFamily="50" charset="-128"/>
                          <a:ea typeface="Meiryo UI" panose="020B0604030504040204" pitchFamily="50" charset="-128"/>
                        </a:rPr>
                        <a:t>(A5</a:t>
                      </a:r>
                      <a:r>
                        <a:rPr lang="ja-JP" altLang="en-US" sz="1400" b="0" dirty="0" smtClean="0">
                          <a:solidFill>
                            <a:schemeClr val="accent3"/>
                          </a:solidFill>
                          <a:latin typeface="Meiryo UI" panose="020B0604030504040204" pitchFamily="50" charset="-128"/>
                          <a:ea typeface="Meiryo UI" panose="020B0604030504040204" pitchFamily="50" charset="-128"/>
                        </a:rPr>
                        <a:t>サイズ程度</a:t>
                      </a:r>
                      <a:r>
                        <a:rPr lang="en-US" altLang="ja-JP" sz="1400" b="0" dirty="0" smtClean="0">
                          <a:solidFill>
                            <a:schemeClr val="accent3"/>
                          </a:solidFill>
                          <a:latin typeface="Meiryo UI" panose="020B0604030504040204" pitchFamily="50" charset="-128"/>
                          <a:ea typeface="Meiryo UI" panose="020B0604030504040204" pitchFamily="50" charset="-128"/>
                        </a:rPr>
                        <a:t>)</a:t>
                      </a:r>
                      <a:r>
                        <a:rPr lang="ja-JP" altLang="en-US" sz="1400" b="0" dirty="0" smtClean="0">
                          <a:solidFill>
                            <a:schemeClr val="accent3"/>
                          </a:solidFill>
                          <a:latin typeface="Meiryo UI" panose="020B0604030504040204" pitchFamily="50" charset="-128"/>
                          <a:ea typeface="Meiryo UI" panose="020B0604030504040204" pitchFamily="50" charset="-128"/>
                        </a:rPr>
                        <a:t>を用意し、受講者に札を挙げてもらう</a:t>
                      </a:r>
                      <a:endParaRPr lang="en-US" altLang="ja-JP" sz="1400" b="0" dirty="0" smtClean="0">
                        <a:solidFill>
                          <a:schemeClr val="accent3"/>
                        </a:solidFill>
                        <a:latin typeface="Meiryo UI" panose="020B0604030504040204" pitchFamily="50" charset="-128"/>
                        <a:ea typeface="Meiryo UI" panose="020B0604030504040204" pitchFamily="50" charset="-128"/>
                      </a:endParaRPr>
                    </a:p>
                  </a:txBody>
                  <a:tcPr>
                    <a:noFill/>
                  </a:tcPr>
                </a:tc>
                <a:extLst>
                  <a:ext uri="{0D108BD9-81ED-4DB2-BD59-A6C34878D82A}">
                    <a16:rowId xmlns:a16="http://schemas.microsoft.com/office/drawing/2014/main" val="1308791234"/>
                  </a:ext>
                </a:extLst>
              </a:tr>
              <a:tr h="560671">
                <a:tc>
                  <a:txBody>
                    <a:bodyPr/>
                    <a:lstStyle/>
                    <a:p>
                      <a:r>
                        <a:rPr lang="ja-JP" altLang="en-US" sz="1400" dirty="0" smtClean="0">
                          <a:solidFill>
                            <a:schemeClr val="accent3"/>
                          </a:solidFill>
                          <a:latin typeface="Meiryo UI" panose="020B0604030504040204" pitchFamily="50" charset="-128"/>
                          <a:ea typeface="Meiryo UI" panose="020B0604030504040204" pitchFamily="50" charset="-128"/>
                        </a:rPr>
                        <a:t>ロールプレイング</a:t>
                      </a:r>
                      <a:endParaRPr kumimoji="1" lang="ja-JP" altLang="en-US" sz="1400" dirty="0">
                        <a:solidFill>
                          <a:schemeClr val="accent3"/>
                        </a:solidFill>
                        <a:latin typeface="Meiryo UI" panose="020B0604030504040204" pitchFamily="50" charset="-128"/>
                        <a:ea typeface="Meiryo UI" panose="020B0604030504040204" pitchFamily="50" charset="-128"/>
                      </a:endParaRPr>
                    </a:p>
                  </a:txBody>
                  <a:tcPr>
                    <a:noFill/>
                  </a:tcPr>
                </a:tc>
                <a:tc>
                  <a:txBody>
                    <a:bodyPr/>
                    <a:lstStyle/>
                    <a:p>
                      <a:r>
                        <a:rPr lang="ja-JP" altLang="en-US" sz="1400" dirty="0" smtClean="0">
                          <a:solidFill>
                            <a:schemeClr val="accent3"/>
                          </a:solidFill>
                          <a:latin typeface="Meiryo UI" panose="020B0604030504040204" pitchFamily="50" charset="-128"/>
                          <a:ea typeface="Meiryo UI" panose="020B0604030504040204" pitchFamily="50" charset="-128"/>
                        </a:rPr>
                        <a:t>お芝居取り入れて消費者トラブルにおける具体的なやりとりを学んでもらう</a:t>
                      </a:r>
                      <a:endParaRPr lang="en-US" altLang="ja-JP" sz="1400" b="1" dirty="0" smtClean="0">
                        <a:solidFill>
                          <a:schemeClr val="accent3"/>
                        </a:solidFill>
                        <a:latin typeface="Meiryo UI" panose="020B0604030504040204" pitchFamily="50" charset="-128"/>
                        <a:ea typeface="Meiryo UI" panose="020B0604030504040204" pitchFamily="50" charset="-128"/>
                      </a:endParaRPr>
                    </a:p>
                  </a:txBody>
                  <a:tcPr>
                    <a:noFill/>
                  </a:tcPr>
                </a:tc>
                <a:extLst>
                  <a:ext uri="{0D108BD9-81ED-4DB2-BD59-A6C34878D82A}">
                    <a16:rowId xmlns:a16="http://schemas.microsoft.com/office/drawing/2014/main" val="1037171123"/>
                  </a:ext>
                </a:extLst>
              </a:tr>
              <a:tr h="919213">
                <a:tc>
                  <a:txBody>
                    <a:bodyPr/>
                    <a:lstStyle/>
                    <a:p>
                      <a:r>
                        <a:rPr lang="ja-JP" altLang="en-US" sz="1400" dirty="0" smtClean="0">
                          <a:solidFill>
                            <a:schemeClr val="accent3"/>
                          </a:solidFill>
                          <a:latin typeface="Meiryo UI" panose="020B0604030504040204" pitchFamily="50" charset="-128"/>
                          <a:ea typeface="Meiryo UI" panose="020B0604030504040204" pitchFamily="50" charset="-128"/>
                        </a:rPr>
                        <a:t>断り方講座</a:t>
                      </a:r>
                      <a:endParaRPr kumimoji="1" lang="ja-JP" altLang="en-US" sz="1400" dirty="0">
                        <a:solidFill>
                          <a:schemeClr val="accent3"/>
                        </a:solidFill>
                        <a:latin typeface="Meiryo UI" panose="020B0604030504040204" pitchFamily="50" charset="-128"/>
                        <a:ea typeface="Meiryo UI" panose="020B0604030504040204" pitchFamily="50" charset="-128"/>
                      </a:endParaRPr>
                    </a:p>
                  </a:txBody>
                  <a:tcPr>
                    <a:noFill/>
                  </a:tcPr>
                </a:tc>
                <a:tc>
                  <a:txBody>
                    <a:bodyPr/>
                    <a:lstStyle/>
                    <a:p>
                      <a:r>
                        <a:rPr lang="ja-JP" altLang="en-US" sz="1400" dirty="0" smtClean="0">
                          <a:solidFill>
                            <a:schemeClr val="accent3"/>
                          </a:solidFill>
                          <a:latin typeface="Meiryo UI" panose="020B0604030504040204" pitchFamily="50" charset="-128"/>
                          <a:ea typeface="Meiryo UI" panose="020B0604030504040204" pitchFamily="50" charset="-128"/>
                        </a:rPr>
                        <a:t>両手を広げる動作と一緒に、</a:t>
                      </a:r>
                      <a:endParaRPr lang="en-US" altLang="ja-JP" sz="1400" dirty="0" smtClean="0">
                        <a:solidFill>
                          <a:schemeClr val="accent3"/>
                        </a:solidFill>
                        <a:latin typeface="Meiryo UI" panose="020B0604030504040204" pitchFamily="50" charset="-128"/>
                        <a:ea typeface="Meiryo UI" panose="020B0604030504040204" pitchFamily="50" charset="-128"/>
                      </a:endParaRPr>
                    </a:p>
                    <a:p>
                      <a:r>
                        <a:rPr lang="ja-JP" altLang="en-US" sz="1400" dirty="0" smtClean="0">
                          <a:solidFill>
                            <a:schemeClr val="accent3"/>
                          </a:solidFill>
                          <a:latin typeface="Meiryo UI" panose="020B0604030504040204" pitchFamily="50" charset="-128"/>
                          <a:ea typeface="Meiryo UI" panose="020B0604030504040204" pitchFamily="50" charset="-128"/>
                        </a:rPr>
                        <a:t>「いりません」と言ってもらう</a:t>
                      </a:r>
                      <a:endParaRPr lang="en-US" altLang="ja-JP" sz="1400" dirty="0" smtClean="0">
                        <a:solidFill>
                          <a:schemeClr val="accent3"/>
                        </a:solidFill>
                        <a:latin typeface="Meiryo UI" panose="020B0604030504040204" pitchFamily="50" charset="-128"/>
                        <a:ea typeface="Meiryo UI" panose="020B0604030504040204" pitchFamily="50" charset="-128"/>
                      </a:endParaRPr>
                    </a:p>
                    <a:p>
                      <a:endParaRPr lang="en-US" altLang="ja-JP" sz="1400" b="1" dirty="0" smtClean="0">
                        <a:solidFill>
                          <a:schemeClr val="accent3"/>
                        </a:solidFill>
                        <a:latin typeface="Meiryo UI" panose="020B0604030504040204" pitchFamily="50" charset="-128"/>
                        <a:ea typeface="Meiryo UI" panose="020B0604030504040204" pitchFamily="50" charset="-128"/>
                      </a:endParaRPr>
                    </a:p>
                    <a:p>
                      <a:endParaRPr lang="en-US" altLang="ja-JP" sz="1400" b="1" dirty="0" smtClean="0">
                        <a:solidFill>
                          <a:schemeClr val="accent3"/>
                        </a:solidFill>
                        <a:latin typeface="Meiryo UI" panose="020B0604030504040204" pitchFamily="50" charset="-128"/>
                        <a:ea typeface="Meiryo UI" panose="020B0604030504040204" pitchFamily="50" charset="-128"/>
                      </a:endParaRPr>
                    </a:p>
                  </a:txBody>
                  <a:tcPr>
                    <a:noFill/>
                  </a:tcPr>
                </a:tc>
                <a:extLst>
                  <a:ext uri="{0D108BD9-81ED-4DB2-BD59-A6C34878D82A}">
                    <a16:rowId xmlns:a16="http://schemas.microsoft.com/office/drawing/2014/main" val="3122763970"/>
                  </a:ext>
                </a:extLst>
              </a:tr>
            </a:tbl>
          </a:graphicData>
        </a:graphic>
      </p:graphicFrame>
      <p:sp>
        <p:nvSpPr>
          <p:cNvPr id="19" name="テキスト ボックス 18"/>
          <p:cNvSpPr txBox="1"/>
          <p:nvPr/>
        </p:nvSpPr>
        <p:spPr>
          <a:xfrm>
            <a:off x="60319" y="6690145"/>
            <a:ext cx="6270777" cy="307777"/>
          </a:xfrm>
          <a:prstGeom prst="rect">
            <a:avLst/>
          </a:prstGeom>
          <a:noFill/>
        </p:spPr>
        <p:txBody>
          <a:bodyPr wrap="square" rtlCol="0">
            <a:spAutoFit/>
          </a:bodyPr>
          <a:lstStyle/>
          <a:p>
            <a:pPr>
              <a:defRPr/>
            </a:pPr>
            <a:r>
              <a:rPr lang="ja-JP" altLang="en-US" sz="1400" dirty="0">
                <a:solidFill>
                  <a:schemeClr val="accent3"/>
                </a:solidFill>
                <a:latin typeface="Meiryo UI" panose="020B0604030504040204" pitchFamily="50" charset="-128"/>
                <a:ea typeface="Meiryo UI" panose="020B0604030504040204" pitchFamily="50" charset="-128"/>
              </a:rPr>
              <a:t>≪参考≫受講者に学んでもらう方法として、下記のようなやり方があります。</a:t>
            </a:r>
          </a:p>
        </p:txBody>
      </p:sp>
      <p:sp>
        <p:nvSpPr>
          <p:cNvPr id="60" name="四角形吹き出し 59"/>
          <p:cNvSpPr/>
          <p:nvPr/>
        </p:nvSpPr>
        <p:spPr>
          <a:xfrm>
            <a:off x="6537228" y="1883439"/>
            <a:ext cx="6216748" cy="5580000"/>
          </a:xfrm>
          <a:prstGeom prst="wedgeRectCallout">
            <a:avLst>
              <a:gd name="adj1" fmla="val -54802"/>
              <a:gd name="adj2" fmla="val 14621"/>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6" name="角丸四角形 35"/>
          <p:cNvSpPr/>
          <p:nvPr/>
        </p:nvSpPr>
        <p:spPr>
          <a:xfrm>
            <a:off x="6626128" y="2728807"/>
            <a:ext cx="3005494" cy="1478110"/>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ja-JP" altLang="en-US" sz="1800" b="1" dirty="0">
                <a:solidFill>
                  <a:prstClr val="black"/>
                </a:solidFill>
                <a:latin typeface="Meiryo UI" panose="020B0604030504040204" pitchFamily="50" charset="-128"/>
                <a:ea typeface="Meiryo UI" panose="020B0604030504040204" pitchFamily="50" charset="-128"/>
              </a:rPr>
              <a:t>定期購入</a:t>
            </a:r>
            <a:endParaRPr lang="en-US" altLang="ja-JP" sz="1800" b="1" dirty="0">
              <a:solidFill>
                <a:prstClr val="black"/>
              </a:solidFill>
              <a:latin typeface="Meiryo UI" panose="020B0604030504040204" pitchFamily="50" charset="-128"/>
              <a:ea typeface="Meiryo UI" panose="020B0604030504040204" pitchFamily="50" charset="-128"/>
            </a:endParaRPr>
          </a:p>
          <a:p>
            <a:pPr>
              <a:lnSpc>
                <a:spcPts val="500"/>
              </a:lnSpc>
              <a:defRPr/>
            </a:pPr>
            <a:endParaRPr lang="en-US" altLang="ja-JP" sz="1800" b="1" dirty="0">
              <a:solidFill>
                <a:prstClr val="black"/>
              </a:solidFill>
              <a:latin typeface="Meiryo UI" panose="020B0604030504040204" pitchFamily="50" charset="-128"/>
              <a:ea typeface="Meiryo UI" panose="020B0604030504040204" pitchFamily="50" charset="-128"/>
            </a:endParaRPr>
          </a:p>
        </p:txBody>
      </p:sp>
      <p:sp>
        <p:nvSpPr>
          <p:cNvPr id="38" name="テキスト ボックス 37"/>
          <p:cNvSpPr txBox="1"/>
          <p:nvPr/>
        </p:nvSpPr>
        <p:spPr>
          <a:xfrm>
            <a:off x="6656454" y="3005034"/>
            <a:ext cx="1844271" cy="1200329"/>
          </a:xfrm>
          <a:prstGeom prst="rect">
            <a:avLst/>
          </a:prstGeom>
          <a:noFill/>
        </p:spPr>
        <p:txBody>
          <a:bodyPr wrap="square" rtlCol="0">
            <a:spAutoFit/>
          </a:bodyPr>
          <a:lstStyle/>
          <a:p>
            <a:pPr>
              <a:defRPr/>
            </a:pPr>
            <a:r>
              <a:rPr lang="ja-JP" altLang="en-US" sz="1200" dirty="0">
                <a:solidFill>
                  <a:prstClr val="black"/>
                </a:solidFill>
                <a:latin typeface="Meiryo UI" panose="020B0604030504040204" pitchFamily="50" charset="-128"/>
                <a:ea typeface="Meiryo UI" panose="020B0604030504040204" pitchFamily="50" charset="-128"/>
              </a:rPr>
              <a:t>インターネット通販で、健康食品などをお試し価格で購入したつもりが、数か月の定期購入が条件だったり、翌月からは請求金額が高くなったりするトラブル</a:t>
            </a:r>
            <a:endParaRPr lang="en-US" altLang="ja-JP" sz="1200" dirty="0">
              <a:solidFill>
                <a:prstClr val="black"/>
              </a:solidFill>
              <a:latin typeface="Meiryo UI" panose="020B0604030504040204" pitchFamily="50" charset="-128"/>
              <a:ea typeface="Meiryo UI" panose="020B0604030504040204" pitchFamily="50" charset="-128"/>
            </a:endParaRPr>
          </a:p>
        </p:txBody>
      </p:sp>
      <p:pic>
        <p:nvPicPr>
          <p:cNvPr id="23" name="図 22"/>
          <p:cNvPicPr>
            <a:picLocks noChangeAspect="1"/>
          </p:cNvPicPr>
          <p:nvPr/>
        </p:nvPicPr>
        <p:blipFill rotWithShape="1">
          <a:blip r:embed="rId2"/>
          <a:srcRect l="3974" t="4865" r="7037" b="5552"/>
          <a:stretch/>
        </p:blipFill>
        <p:spPr>
          <a:xfrm>
            <a:off x="8387621" y="3040078"/>
            <a:ext cx="1230790" cy="973506"/>
          </a:xfrm>
          <a:prstGeom prst="rect">
            <a:avLst/>
          </a:prstGeom>
          <a:solidFill>
            <a:schemeClr val="bg1"/>
          </a:solidFill>
        </p:spPr>
      </p:pic>
      <p:sp>
        <p:nvSpPr>
          <p:cNvPr id="40" name="角丸四角形 39"/>
          <p:cNvSpPr/>
          <p:nvPr/>
        </p:nvSpPr>
        <p:spPr>
          <a:xfrm>
            <a:off x="6613906" y="4287314"/>
            <a:ext cx="3005494" cy="1486702"/>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500"/>
              </a:lnSpc>
              <a:defRPr/>
            </a:pPr>
            <a:endParaRPr lang="en-US" altLang="ja-JP" sz="1000" b="1" dirty="0">
              <a:solidFill>
                <a:prstClr val="black"/>
              </a:solidFill>
              <a:latin typeface="Meiryo UI" panose="020B0604030504040204" pitchFamily="50" charset="-128"/>
              <a:ea typeface="Meiryo UI" panose="020B0604030504040204" pitchFamily="50" charset="-128"/>
            </a:endParaRPr>
          </a:p>
        </p:txBody>
      </p:sp>
      <p:sp>
        <p:nvSpPr>
          <p:cNvPr id="42" name="テキスト ボックス 41"/>
          <p:cNvSpPr txBox="1"/>
          <p:nvPr/>
        </p:nvSpPr>
        <p:spPr>
          <a:xfrm>
            <a:off x="6639917" y="4615519"/>
            <a:ext cx="1741107" cy="1200329"/>
          </a:xfrm>
          <a:prstGeom prst="rect">
            <a:avLst/>
          </a:prstGeom>
          <a:noFill/>
        </p:spPr>
        <p:txBody>
          <a:bodyPr wrap="square" rtlCol="0">
            <a:spAutoFit/>
          </a:bodyPr>
          <a:lstStyle/>
          <a:p>
            <a:pPr>
              <a:defRPr/>
            </a:pPr>
            <a:r>
              <a:rPr lang="ja-JP" altLang="en-US" sz="1200" dirty="0" smtClean="0">
                <a:solidFill>
                  <a:prstClr val="black"/>
                </a:solidFill>
                <a:latin typeface="Meiryo UI" panose="020B0604030504040204" pitchFamily="50" charset="-128"/>
                <a:ea typeface="Meiryo UI" panose="020B0604030504040204" pitchFamily="50" charset="-128"/>
              </a:rPr>
              <a:t>頼んで</a:t>
            </a:r>
            <a:r>
              <a:rPr lang="ja-JP" altLang="en-US" sz="1200" dirty="0">
                <a:solidFill>
                  <a:prstClr val="black"/>
                </a:solidFill>
                <a:latin typeface="Meiryo UI" panose="020B0604030504040204" pitchFamily="50" charset="-128"/>
                <a:ea typeface="Meiryo UI" panose="020B0604030504040204" pitchFamily="50" charset="-128"/>
              </a:rPr>
              <a:t>いない商品を一方的に送り付け、代金引換の悪用や同封された請求書等により消費者に支払義務があると勘違いさせて商品代を請求する商法</a:t>
            </a: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62" name="角丸四角形 61"/>
          <p:cNvSpPr/>
          <p:nvPr/>
        </p:nvSpPr>
        <p:spPr>
          <a:xfrm>
            <a:off x="6661142" y="4252176"/>
            <a:ext cx="2931592" cy="38127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ja-JP" altLang="en-US" sz="700" b="1" dirty="0" smtClean="0">
                <a:solidFill>
                  <a:prstClr val="black"/>
                </a:solidFill>
                <a:latin typeface="Meiryo UI" panose="020B0604030504040204" pitchFamily="50" charset="-128"/>
                <a:ea typeface="Meiryo UI" panose="020B0604030504040204" pitchFamily="50" charset="-128"/>
              </a:rPr>
              <a:t>　　　（</a:t>
            </a:r>
            <a:r>
              <a:rPr lang="ja-JP" altLang="en-US" sz="700" b="1" dirty="0">
                <a:solidFill>
                  <a:prstClr val="black"/>
                </a:solidFill>
                <a:latin typeface="Meiryo UI" panose="020B0604030504040204" pitchFamily="50" charset="-128"/>
                <a:ea typeface="Meiryo UI" panose="020B0604030504040204" pitchFamily="50" charset="-128"/>
              </a:rPr>
              <a:t>ネガティブオプション）</a:t>
            </a:r>
            <a:endParaRPr lang="en-US" altLang="ja-JP" sz="700" b="1" dirty="0">
              <a:solidFill>
                <a:prstClr val="black"/>
              </a:solidFill>
              <a:latin typeface="Meiryo UI" panose="020B0604030504040204" pitchFamily="50" charset="-128"/>
              <a:ea typeface="Meiryo UI" panose="020B0604030504040204" pitchFamily="50" charset="-128"/>
            </a:endParaRPr>
          </a:p>
          <a:p>
            <a:pPr>
              <a:defRPr/>
            </a:pPr>
            <a:r>
              <a:rPr lang="ja-JP" altLang="en-US" sz="1800" b="1" dirty="0" smtClean="0">
                <a:solidFill>
                  <a:prstClr val="black"/>
                </a:solidFill>
                <a:latin typeface="Meiryo UI" panose="020B0604030504040204" pitchFamily="50" charset="-128"/>
                <a:ea typeface="Meiryo UI" panose="020B0604030504040204" pitchFamily="50" charset="-128"/>
              </a:rPr>
              <a:t>送り付け商法</a:t>
            </a:r>
            <a:endParaRPr lang="en-US" altLang="ja-JP" sz="1000" b="1" dirty="0">
              <a:solidFill>
                <a:prstClr val="black"/>
              </a:solidFill>
              <a:latin typeface="Meiryo UI" panose="020B0604030504040204" pitchFamily="50" charset="-128"/>
              <a:ea typeface="Meiryo UI" panose="020B0604030504040204" pitchFamily="50" charset="-128"/>
            </a:endParaRPr>
          </a:p>
        </p:txBody>
      </p:sp>
      <p:pic>
        <p:nvPicPr>
          <p:cNvPr id="51" name="図 50"/>
          <p:cNvPicPr>
            <a:picLocks noChangeAspect="1"/>
          </p:cNvPicPr>
          <p:nvPr/>
        </p:nvPicPr>
        <p:blipFill>
          <a:blip r:embed="rId3"/>
          <a:stretch>
            <a:fillRect/>
          </a:stretch>
        </p:blipFill>
        <p:spPr>
          <a:xfrm>
            <a:off x="8446038" y="4461618"/>
            <a:ext cx="1028971" cy="1141151"/>
          </a:xfrm>
          <a:prstGeom prst="rect">
            <a:avLst/>
          </a:prstGeom>
          <a:solidFill>
            <a:schemeClr val="bg1"/>
          </a:solidFill>
        </p:spPr>
      </p:pic>
      <p:sp>
        <p:nvSpPr>
          <p:cNvPr id="64" name="テキスト ボックス 63"/>
          <p:cNvSpPr txBox="1"/>
          <p:nvPr/>
        </p:nvSpPr>
        <p:spPr>
          <a:xfrm>
            <a:off x="6551561" y="1921723"/>
            <a:ext cx="6046756" cy="461665"/>
          </a:xfrm>
          <a:prstGeom prst="rect">
            <a:avLst/>
          </a:prstGeom>
          <a:noFill/>
        </p:spPr>
        <p:txBody>
          <a:bodyPr wrap="square" rtlCol="0">
            <a:spAutoFit/>
          </a:bodyPr>
          <a:lstStyle/>
          <a:p>
            <a:r>
              <a:rPr lang="ja-JP" altLang="en-US" sz="1200" dirty="0" smtClean="0">
                <a:latin typeface="Meiryo UI" panose="020B0604030504040204" pitchFamily="50" charset="-128"/>
                <a:ea typeface="Meiryo UI" panose="020B0604030504040204" pitchFamily="50" charset="-128"/>
              </a:rPr>
              <a:t>消費者トラブルの例を紹介していま</a:t>
            </a:r>
            <a:r>
              <a:rPr lang="ja-JP" altLang="en-US" sz="1200" dirty="0">
                <a:latin typeface="Meiryo UI" panose="020B0604030504040204" pitchFamily="50" charset="-128"/>
                <a:ea typeface="Meiryo UI" panose="020B0604030504040204" pitchFamily="50" charset="-128"/>
              </a:rPr>
              <a:t>す</a:t>
            </a:r>
            <a:r>
              <a:rPr lang="ja-JP" altLang="en-US" sz="1200" dirty="0" smtClean="0">
                <a:latin typeface="Meiryo UI" panose="020B0604030504040204" pitchFamily="50" charset="-128"/>
                <a:ea typeface="Meiryo UI" panose="020B0604030504040204" pitchFamily="50" charset="-128"/>
              </a:rPr>
              <a:t>。</a:t>
            </a:r>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は</a:t>
            </a:r>
            <a:r>
              <a:rPr lang="ja-JP" altLang="en-US" sz="1200" dirty="0">
                <a:latin typeface="Meiryo UI" panose="020B0604030504040204" pitchFamily="50" charset="-128"/>
                <a:ea typeface="Meiryo UI" panose="020B0604030504040204" pitchFamily="50" charset="-128"/>
              </a:rPr>
              <a:t>や</a:t>
            </a:r>
            <a:r>
              <a:rPr lang="ja-JP" altLang="en-US" sz="1200" dirty="0" smtClean="0">
                <a:latin typeface="Meiryo UI" panose="020B0604030504040204" pitchFamily="50" charset="-128"/>
                <a:ea typeface="Meiryo UI" panose="020B0604030504040204" pitchFamily="50" charset="-128"/>
              </a:rPr>
              <a:t>っている被害や地域の実情に応じて、消費者トラブル事例を組み替えてご活用ください。</a:t>
            </a:r>
            <a:endParaRPr lang="en-US" altLang="ja-JP" sz="1200" dirty="0" smtClean="0">
              <a:latin typeface="Meiryo UI" panose="020B0604030504040204" pitchFamily="50" charset="-128"/>
              <a:ea typeface="Meiryo UI" panose="020B0604030504040204" pitchFamily="50" charset="-128"/>
            </a:endParaRPr>
          </a:p>
        </p:txBody>
      </p:sp>
      <p:sp>
        <p:nvSpPr>
          <p:cNvPr id="67" name="テキスト ボックス 66"/>
          <p:cNvSpPr txBox="1"/>
          <p:nvPr/>
        </p:nvSpPr>
        <p:spPr>
          <a:xfrm>
            <a:off x="6524429" y="2432715"/>
            <a:ext cx="5819387" cy="276999"/>
          </a:xfrm>
          <a:prstGeom prst="rect">
            <a:avLst/>
          </a:prstGeom>
          <a:noFill/>
        </p:spPr>
        <p:txBody>
          <a:bodyPr wrap="square" rtlCol="0">
            <a:spAutoFit/>
          </a:bodyPr>
          <a:lstStyle/>
          <a:p>
            <a:pPr lvl="0"/>
            <a:r>
              <a:rPr lang="ja-JP" altLang="en-US" sz="1200" dirty="0" smtClean="0">
                <a:solidFill>
                  <a:prstClr val="black"/>
                </a:solidFill>
                <a:latin typeface="Meiryo UI" panose="020B0604030504040204" pitchFamily="50" charset="-128"/>
                <a:ea typeface="Meiryo UI" panose="020B0604030504040204" pitchFamily="50" charset="-128"/>
              </a:rPr>
              <a:t>≪消費者トラブル例（消費者庁ホームページ：</a:t>
            </a:r>
            <a:r>
              <a:rPr lang="ja-JP" altLang="en-US" sz="1200" dirty="0" err="1" smtClean="0">
                <a:solidFill>
                  <a:prstClr val="black"/>
                </a:solidFill>
                <a:latin typeface="Meiryo UI" panose="020B0604030504040204" pitchFamily="50" charset="-128"/>
                <a:ea typeface="Meiryo UI" panose="020B0604030504040204" pitchFamily="50" charset="-128"/>
              </a:rPr>
              <a:t>障がい</a:t>
            </a:r>
            <a:r>
              <a:rPr lang="ja-JP" altLang="en-US" sz="1200" dirty="0" smtClean="0">
                <a:solidFill>
                  <a:prstClr val="black"/>
                </a:solidFill>
                <a:latin typeface="Meiryo UI" panose="020B0604030504040204" pitchFamily="50" charset="-128"/>
                <a:ea typeface="Meiryo UI" panose="020B0604030504040204" pitchFamily="50" charset="-128"/>
              </a:rPr>
              <a:t>者向け講座資料より一部抜粋）≫</a:t>
            </a:r>
            <a:endParaRPr lang="ja-JP" altLang="en-US" sz="1200" dirty="0">
              <a:solidFill>
                <a:prstClr val="black"/>
              </a:solidFill>
              <a:latin typeface="Meiryo UI" panose="020B0604030504040204" pitchFamily="50" charset="-128"/>
              <a:ea typeface="Meiryo UI" panose="020B0604030504040204" pitchFamily="50" charset="-128"/>
            </a:endParaRPr>
          </a:p>
        </p:txBody>
      </p:sp>
      <p:sp>
        <p:nvSpPr>
          <p:cNvPr id="69" name="四角形吹き出し 68"/>
          <p:cNvSpPr/>
          <p:nvPr/>
        </p:nvSpPr>
        <p:spPr>
          <a:xfrm>
            <a:off x="6537227" y="9329171"/>
            <a:ext cx="4288055" cy="504000"/>
          </a:xfrm>
          <a:prstGeom prst="wedgeRectCallout">
            <a:avLst>
              <a:gd name="adj1" fmla="val -56438"/>
              <a:gd name="adj2" fmla="val -44797"/>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Meiryo UI" panose="020B0604030504040204" pitchFamily="50" charset="-128"/>
                <a:ea typeface="Meiryo UI" panose="020B0604030504040204" pitchFamily="50" charset="-128"/>
              </a:rPr>
              <a:t>講座を受講することによって、メリットとなるようなことを記載</a:t>
            </a:r>
            <a:r>
              <a:rPr lang="ja-JP" altLang="en-US" sz="1200" dirty="0" smtClean="0">
                <a:solidFill>
                  <a:schemeClr val="tx1"/>
                </a:solidFill>
                <a:latin typeface="Meiryo UI" panose="020B0604030504040204" pitchFamily="50" charset="-128"/>
                <a:ea typeface="Meiryo UI" panose="020B0604030504040204" pitchFamily="50" charset="-128"/>
              </a:rPr>
              <a:t>していま</a:t>
            </a:r>
            <a:r>
              <a:rPr lang="ja-JP" altLang="en-US" sz="1200" dirty="0">
                <a:solidFill>
                  <a:schemeClr val="tx1"/>
                </a:solidFill>
                <a:latin typeface="Meiryo UI" panose="020B0604030504040204" pitchFamily="50" charset="-128"/>
                <a:ea typeface="Meiryo UI" panose="020B0604030504040204" pitchFamily="50" charset="-128"/>
              </a:rPr>
              <a:t>す</a:t>
            </a:r>
            <a:r>
              <a:rPr lang="ja-JP" altLang="en-US" sz="1200" dirty="0" smtClean="0">
                <a:solidFill>
                  <a:schemeClr val="tx1"/>
                </a:solidFill>
                <a:latin typeface="Meiryo UI" panose="020B0604030504040204" pitchFamily="50" charset="-128"/>
                <a:ea typeface="Meiryo UI" panose="020B0604030504040204" pitchFamily="50" charset="-128"/>
              </a:rPr>
              <a:t>。</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47" name="正方形/長方形 46"/>
          <p:cNvSpPr/>
          <p:nvPr/>
        </p:nvSpPr>
        <p:spPr>
          <a:xfrm>
            <a:off x="-7503" y="-4077"/>
            <a:ext cx="12809103" cy="58837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192" tIns="89596" rIns="179192" bIns="89596" numCol="1" spcCol="0" rtlCol="0" fromWordArt="0" anchor="ctr" anchorCtr="0" forceAA="0" compatLnSpc="1">
            <a:prstTxWarp prst="textNoShape">
              <a:avLst/>
            </a:prstTxWarp>
            <a:noAutofit/>
          </a:bodyPr>
          <a:lstStyle/>
          <a:p>
            <a:pPr algn="r"/>
            <a:r>
              <a:rPr lang="ja-JP" altLang="en-US" sz="2400" b="1" dirty="0" smtClean="0">
                <a:latin typeface="Meiryo UI" panose="020B0604030504040204" pitchFamily="50" charset="-128"/>
                <a:ea typeface="Meiryo UI" panose="020B0604030504040204" pitchFamily="50" charset="-128"/>
              </a:rPr>
              <a:t>　　　</a:t>
            </a:r>
            <a:endParaRPr lang="ja-JP" altLang="en-US" sz="2400" b="1" dirty="0">
              <a:solidFill>
                <a:schemeClr val="accent5"/>
              </a:solidFill>
              <a:latin typeface="Meiryo UI" panose="020B0604030504040204" pitchFamily="50" charset="-128"/>
              <a:ea typeface="Meiryo UI" panose="020B0604030504040204" pitchFamily="50" charset="-128"/>
            </a:endParaRPr>
          </a:p>
        </p:txBody>
      </p:sp>
      <p:sp>
        <p:nvSpPr>
          <p:cNvPr id="70" name="正方形/長方形 69"/>
          <p:cNvSpPr/>
          <p:nvPr/>
        </p:nvSpPr>
        <p:spPr>
          <a:xfrm>
            <a:off x="64184" y="1667936"/>
            <a:ext cx="6092559" cy="1807867"/>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700"/>
              </a:lnSpc>
              <a:defRPr/>
            </a:pPr>
            <a:r>
              <a:rPr lang="ja-JP" altLang="en-US" sz="1200" dirty="0" smtClean="0">
                <a:solidFill>
                  <a:schemeClr val="accent3"/>
                </a:solidFill>
                <a:latin typeface="Meiryo UI" panose="020B0604030504040204" pitchFamily="50" charset="-128"/>
                <a:ea typeface="Meiryo UI" panose="020B0604030504040204" pitchFamily="50" charset="-128"/>
              </a:rPr>
              <a:t>　</a:t>
            </a:r>
            <a:r>
              <a:rPr lang="ja-JP" altLang="en-US" sz="1200" dirty="0" err="1" smtClean="0">
                <a:solidFill>
                  <a:schemeClr val="accent3"/>
                </a:solidFill>
                <a:latin typeface="Meiryo UI" panose="020B0604030504040204" pitchFamily="50" charset="-128"/>
                <a:ea typeface="Meiryo UI" panose="020B0604030504040204" pitchFamily="50" charset="-128"/>
              </a:rPr>
              <a:t>障がい</a:t>
            </a:r>
            <a:r>
              <a:rPr lang="ja-JP" altLang="en-US" sz="1200" dirty="0" smtClean="0">
                <a:solidFill>
                  <a:schemeClr val="accent3"/>
                </a:solidFill>
                <a:latin typeface="Meiryo UI" panose="020B0604030504040204" pitchFamily="50" charset="-128"/>
                <a:ea typeface="Meiryo UI" panose="020B0604030504040204" pitchFamily="50" charset="-128"/>
              </a:rPr>
              <a:t>者本人に消費者トラブルについて学んでもらうことは重要です。消費者庁</a:t>
            </a:r>
            <a:r>
              <a:rPr lang="ja-JP" altLang="en-US" sz="1200" dirty="0">
                <a:solidFill>
                  <a:schemeClr val="accent3"/>
                </a:solidFill>
                <a:latin typeface="Meiryo UI" panose="020B0604030504040204" pitchFamily="50" charset="-128"/>
                <a:ea typeface="Meiryo UI" panose="020B0604030504040204" pitchFamily="50" charset="-128"/>
              </a:rPr>
              <a:t>が実施したアンケートにおいて、障がい者施設等の職員に、「消費者トラブルに関する講座</a:t>
            </a:r>
            <a:r>
              <a:rPr lang="ja-JP" altLang="en-US" sz="1200" dirty="0" smtClean="0">
                <a:solidFill>
                  <a:schemeClr val="accent3"/>
                </a:solidFill>
                <a:latin typeface="Meiryo UI" panose="020B0604030504040204" pitchFamily="50" charset="-128"/>
                <a:ea typeface="Meiryo UI" panose="020B0604030504040204" pitchFamily="50" charset="-128"/>
              </a:rPr>
              <a:t>を</a:t>
            </a:r>
            <a:r>
              <a:rPr lang="ja-JP" altLang="en-US" sz="1200" dirty="0">
                <a:solidFill>
                  <a:schemeClr val="accent3"/>
                </a:solidFill>
                <a:latin typeface="Meiryo UI" panose="020B0604030504040204" pitchFamily="50" charset="-128"/>
                <a:ea typeface="Meiryo UI" panose="020B0604030504040204" pitchFamily="50" charset="-128"/>
              </a:rPr>
              <a:t>行</a:t>
            </a:r>
            <a:r>
              <a:rPr lang="ja-JP" altLang="en-US" sz="1200" dirty="0" smtClean="0">
                <a:solidFill>
                  <a:schemeClr val="accent3"/>
                </a:solidFill>
                <a:latin typeface="Meiryo UI" panose="020B0604030504040204" pitchFamily="50" charset="-128"/>
                <a:ea typeface="Meiryo UI" panose="020B0604030504040204" pitchFamily="50" charset="-128"/>
              </a:rPr>
              <a:t>う場合</a:t>
            </a:r>
            <a:r>
              <a:rPr lang="ja-JP" altLang="en-US" sz="1200" dirty="0">
                <a:solidFill>
                  <a:schemeClr val="accent3"/>
                </a:solidFill>
                <a:latin typeface="Meiryo UI" panose="020B0604030504040204" pitchFamily="50" charset="-128"/>
                <a:ea typeface="Meiryo UI" panose="020B0604030504040204" pitchFamily="50" charset="-128"/>
              </a:rPr>
              <a:t>、どなたを対象に実施すると、消費者トラブルの早期発見、未然防止に最も効果的だと思いますか」との設問に対し、消費者トラブルに関する相談を受けたことがある多くの施設は、「施設利用者」と回答しており、「消費者トラブルに遭わないように支援者が見守るには限界があり、障がい者本人に知識を付けることが重要だと考えている」という傾向が見られました</a:t>
            </a:r>
            <a:r>
              <a:rPr lang="ja-JP" altLang="en-US" sz="1200" dirty="0" smtClean="0">
                <a:solidFill>
                  <a:schemeClr val="accent3"/>
                </a:solidFill>
                <a:latin typeface="Meiryo UI" panose="020B0604030504040204" pitchFamily="50" charset="-128"/>
                <a:ea typeface="Meiryo UI" panose="020B0604030504040204" pitchFamily="50" charset="-128"/>
              </a:rPr>
              <a:t>。</a:t>
            </a:r>
            <a:endParaRPr lang="en-US" altLang="ja-JP" sz="1200" dirty="0" smtClean="0">
              <a:solidFill>
                <a:schemeClr val="accent3"/>
              </a:solidFill>
              <a:latin typeface="Meiryo UI" panose="020B0604030504040204" pitchFamily="50" charset="-128"/>
              <a:ea typeface="Meiryo UI" panose="020B0604030504040204" pitchFamily="50" charset="-128"/>
            </a:endParaRPr>
          </a:p>
          <a:p>
            <a:pPr>
              <a:lnSpc>
                <a:spcPts val="1700"/>
              </a:lnSpc>
              <a:defRPr/>
            </a:pPr>
            <a:r>
              <a:rPr lang="ja-JP" altLang="en-US" sz="1200" dirty="0" smtClean="0">
                <a:solidFill>
                  <a:schemeClr val="accent3"/>
                </a:solidFill>
                <a:latin typeface="Meiryo UI" panose="020B0604030504040204" pitchFamily="50" charset="-128"/>
                <a:ea typeface="Meiryo UI" panose="020B0604030504040204" pitchFamily="50" charset="-128"/>
              </a:rPr>
              <a:t>　</a:t>
            </a:r>
            <a:r>
              <a:rPr lang="ja-JP" altLang="en-US" sz="1200" dirty="0" err="1" smtClean="0">
                <a:solidFill>
                  <a:schemeClr val="accent3"/>
                </a:solidFill>
                <a:latin typeface="Meiryo UI" panose="020B0604030504040204" pitchFamily="50" charset="-128"/>
                <a:ea typeface="Meiryo UI" panose="020B0604030504040204" pitchFamily="50" charset="-128"/>
              </a:rPr>
              <a:t>障</a:t>
            </a:r>
            <a:r>
              <a:rPr lang="ja-JP" altLang="en-US" sz="1200" dirty="0" err="1">
                <a:solidFill>
                  <a:schemeClr val="accent3"/>
                </a:solidFill>
                <a:latin typeface="Meiryo UI" panose="020B0604030504040204" pitchFamily="50" charset="-128"/>
                <a:ea typeface="Meiryo UI" panose="020B0604030504040204" pitchFamily="50" charset="-128"/>
              </a:rPr>
              <a:t>がい</a:t>
            </a:r>
            <a:r>
              <a:rPr lang="ja-JP" altLang="en-US" sz="1200" dirty="0">
                <a:solidFill>
                  <a:schemeClr val="accent3"/>
                </a:solidFill>
                <a:latin typeface="Meiryo UI" panose="020B0604030504040204" pitchFamily="50" charset="-128"/>
                <a:ea typeface="Meiryo UI" panose="020B0604030504040204" pitchFamily="50" charset="-128"/>
              </a:rPr>
              <a:t>者の消費者トラブルの早期発見、未然防止をするためには、周囲の人が異変にいち早く気づき、心配なことや不安ことがあれば消費生活センター等に相談することも重要ですが、障がい者本人に消費者トラブルについて学んでもらうことも重要であるため、講座では、「気づく力」、「相談する力」、「断る力」の向上を目指しましょう。</a:t>
            </a:r>
          </a:p>
        </p:txBody>
      </p:sp>
      <p:grpSp>
        <p:nvGrpSpPr>
          <p:cNvPr id="37" name="グループ化 36"/>
          <p:cNvGrpSpPr/>
          <p:nvPr/>
        </p:nvGrpSpPr>
        <p:grpSpPr>
          <a:xfrm>
            <a:off x="9672479" y="2725215"/>
            <a:ext cx="3005494" cy="1486702"/>
            <a:chOff x="9672479" y="3951863"/>
            <a:chExt cx="3005494" cy="1486702"/>
          </a:xfrm>
        </p:grpSpPr>
        <p:sp>
          <p:nvSpPr>
            <p:cNvPr id="48" name="角丸四角形 47"/>
            <p:cNvSpPr/>
            <p:nvPr/>
          </p:nvSpPr>
          <p:spPr>
            <a:xfrm>
              <a:off x="9672479" y="3951863"/>
              <a:ext cx="3005494" cy="1486702"/>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ja-JP" altLang="en-US" sz="1800" b="1" dirty="0" smtClean="0">
                  <a:solidFill>
                    <a:prstClr val="black"/>
                  </a:solidFill>
                  <a:latin typeface="Meiryo UI" panose="020B0604030504040204" pitchFamily="50" charset="-128"/>
                  <a:ea typeface="Meiryo UI" panose="020B0604030504040204" pitchFamily="50" charset="-128"/>
                </a:rPr>
                <a:t>ワンクリック</a:t>
              </a:r>
              <a:r>
                <a:rPr lang="ja-JP" altLang="en-US" sz="1800" b="1" dirty="0">
                  <a:solidFill>
                    <a:prstClr val="black"/>
                  </a:solidFill>
                  <a:latin typeface="Meiryo UI" panose="020B0604030504040204" pitchFamily="50" charset="-128"/>
                  <a:ea typeface="Meiryo UI" panose="020B0604030504040204" pitchFamily="50" charset="-128"/>
                </a:rPr>
                <a:t>詐欺</a:t>
              </a:r>
              <a:endParaRPr lang="en-US" altLang="ja-JP" sz="1800" b="1" dirty="0">
                <a:solidFill>
                  <a:prstClr val="black"/>
                </a:solidFill>
                <a:latin typeface="Meiryo UI" panose="020B0604030504040204" pitchFamily="50" charset="-128"/>
                <a:ea typeface="Meiryo UI" panose="020B0604030504040204" pitchFamily="50" charset="-128"/>
              </a:endParaRPr>
            </a:p>
            <a:p>
              <a:pPr>
                <a:lnSpc>
                  <a:spcPts val="500"/>
                </a:lnSpc>
                <a:defRPr/>
              </a:pPr>
              <a:endParaRPr lang="en-US" altLang="ja-JP" sz="1800" b="1" dirty="0">
                <a:solidFill>
                  <a:prstClr val="black"/>
                </a:solidFill>
                <a:latin typeface="Meiryo UI" panose="020B0604030504040204" pitchFamily="50" charset="-128"/>
                <a:ea typeface="Meiryo UI" panose="020B0604030504040204" pitchFamily="50" charset="-128"/>
              </a:endParaRPr>
            </a:p>
          </p:txBody>
        </p:sp>
        <p:sp>
          <p:nvSpPr>
            <p:cNvPr id="50" name="テキスト ボックス 49"/>
            <p:cNvSpPr txBox="1"/>
            <p:nvPr/>
          </p:nvSpPr>
          <p:spPr>
            <a:xfrm>
              <a:off x="9689501" y="4216346"/>
              <a:ext cx="1867792" cy="1200329"/>
            </a:xfrm>
            <a:prstGeom prst="rect">
              <a:avLst/>
            </a:prstGeom>
            <a:noFill/>
          </p:spPr>
          <p:txBody>
            <a:bodyPr wrap="square" rtlCol="0">
              <a:spAutoFit/>
            </a:bodyPr>
            <a:lstStyle/>
            <a:p>
              <a:pPr>
                <a:defRPr/>
              </a:pPr>
              <a:r>
                <a:rPr lang="en-US" altLang="ja-JP" sz="1200" dirty="0" smtClean="0">
                  <a:solidFill>
                    <a:prstClr val="black"/>
                  </a:solidFill>
                  <a:latin typeface="Meiryo UI" panose="020B0604030504040204" pitchFamily="50" charset="-128"/>
                  <a:ea typeface="Meiryo UI" panose="020B0604030504040204" pitchFamily="50" charset="-128"/>
                </a:rPr>
                <a:t>Web</a:t>
              </a:r>
              <a:r>
                <a:rPr lang="ja-JP" altLang="en-US" sz="1200" dirty="0" smtClean="0">
                  <a:solidFill>
                    <a:prstClr val="black"/>
                  </a:solidFill>
                  <a:latin typeface="Meiryo UI" panose="020B0604030504040204" pitchFamily="50" charset="-128"/>
                  <a:ea typeface="Meiryo UI" panose="020B0604030504040204" pitchFamily="50" charset="-128"/>
                </a:rPr>
                <a:t>サイトや電子メールに記載された</a:t>
              </a:r>
              <a:r>
                <a:rPr lang="en-US" altLang="ja-JP" sz="1200" dirty="0" smtClean="0">
                  <a:solidFill>
                    <a:prstClr val="black"/>
                  </a:solidFill>
                  <a:latin typeface="Meiryo UI" panose="020B0604030504040204" pitchFamily="50" charset="-128"/>
                  <a:ea typeface="Meiryo UI" panose="020B0604030504040204" pitchFamily="50" charset="-128"/>
                </a:rPr>
                <a:t>URL</a:t>
              </a:r>
              <a:r>
                <a:rPr lang="ja-JP" altLang="en-US" sz="1200" dirty="0" smtClean="0">
                  <a:solidFill>
                    <a:prstClr val="black"/>
                  </a:solidFill>
                  <a:latin typeface="Meiryo UI" panose="020B0604030504040204" pitchFamily="50" charset="-128"/>
                  <a:ea typeface="Meiryo UI" panose="020B0604030504040204" pitchFamily="50" charset="-128"/>
                </a:rPr>
                <a:t>をクリックしただけで、一方的に、サービスへの入会などの契約成立を宣言され、多額の料金の</a:t>
              </a:r>
              <a:r>
                <a:rPr lang="ja-JP" altLang="en-US" sz="1200" dirty="0" smtClean="0">
                  <a:solidFill>
                    <a:prstClr val="black"/>
                  </a:solidFill>
                  <a:latin typeface="Meiryo UI" panose="020B0604030504040204" pitchFamily="50" charset="-128"/>
                  <a:ea typeface="Meiryo UI" panose="020B0604030504040204" pitchFamily="50" charset="-128"/>
                </a:rPr>
                <a:t>支払を</a:t>
              </a:r>
              <a:r>
                <a:rPr lang="ja-JP" altLang="en-US" sz="1200" dirty="0" smtClean="0">
                  <a:solidFill>
                    <a:prstClr val="black"/>
                  </a:solidFill>
                  <a:latin typeface="Meiryo UI" panose="020B0604030504040204" pitchFamily="50" charset="-128"/>
                  <a:ea typeface="Meiryo UI" panose="020B0604030504040204" pitchFamily="50" charset="-128"/>
                </a:rPr>
                <a:t>求められるトラブル</a:t>
              </a:r>
              <a:endParaRPr lang="en-US" altLang="ja-JP" sz="1200" dirty="0">
                <a:solidFill>
                  <a:prstClr val="black"/>
                </a:solidFill>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rotWithShape="1">
            <a:blip r:embed="rId4"/>
            <a:srcRect l="61938" t="14738" r="14184" b="67787"/>
            <a:stretch/>
          </p:blipFill>
          <p:spPr>
            <a:xfrm>
              <a:off x="11612338" y="4313084"/>
              <a:ext cx="863134" cy="873289"/>
            </a:xfrm>
            <a:prstGeom prst="rect">
              <a:avLst/>
            </a:prstGeom>
          </p:spPr>
        </p:pic>
      </p:grpSp>
      <p:grpSp>
        <p:nvGrpSpPr>
          <p:cNvPr id="39" name="グループ化 38"/>
          <p:cNvGrpSpPr/>
          <p:nvPr/>
        </p:nvGrpSpPr>
        <p:grpSpPr>
          <a:xfrm>
            <a:off x="9672479" y="4293246"/>
            <a:ext cx="3005494" cy="1486702"/>
            <a:chOff x="9672479" y="5500678"/>
            <a:chExt cx="3005494" cy="1486702"/>
          </a:xfrm>
        </p:grpSpPr>
        <p:sp>
          <p:nvSpPr>
            <p:cNvPr id="73" name="角丸四角形 72"/>
            <p:cNvSpPr/>
            <p:nvPr/>
          </p:nvSpPr>
          <p:spPr>
            <a:xfrm>
              <a:off x="9672479" y="5500678"/>
              <a:ext cx="3005494" cy="1486702"/>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ja-JP" altLang="en-US" sz="1800" b="1" dirty="0" smtClean="0">
                  <a:solidFill>
                    <a:prstClr val="black"/>
                  </a:solidFill>
                  <a:latin typeface="Meiryo UI" panose="020B0604030504040204" pitchFamily="50" charset="-128"/>
                  <a:ea typeface="Meiryo UI" panose="020B0604030504040204" pitchFamily="50" charset="-128"/>
                </a:rPr>
                <a:t>インターネット通販</a:t>
              </a:r>
              <a:r>
                <a:rPr lang="ja-JP" altLang="en-US" sz="1800" b="1" dirty="0">
                  <a:solidFill>
                    <a:prstClr val="black"/>
                  </a:solidFill>
                  <a:latin typeface="Meiryo UI" panose="020B0604030504040204" pitchFamily="50" charset="-128"/>
                  <a:ea typeface="Meiryo UI" panose="020B0604030504040204" pitchFamily="50" charset="-128"/>
                </a:rPr>
                <a:t>トラブル</a:t>
              </a:r>
              <a:endParaRPr lang="en-US" altLang="ja-JP" sz="1800" b="1" dirty="0">
                <a:solidFill>
                  <a:prstClr val="black"/>
                </a:solidFill>
                <a:latin typeface="Meiryo UI" panose="020B0604030504040204" pitchFamily="50" charset="-128"/>
                <a:ea typeface="Meiryo UI" panose="020B0604030504040204" pitchFamily="50" charset="-128"/>
              </a:endParaRPr>
            </a:p>
            <a:p>
              <a:pPr>
                <a:lnSpc>
                  <a:spcPts val="500"/>
                </a:lnSpc>
                <a:defRPr/>
              </a:pPr>
              <a:endParaRPr lang="en-US" altLang="ja-JP" sz="1800" b="1" dirty="0">
                <a:solidFill>
                  <a:prstClr val="black"/>
                </a:solidFill>
                <a:latin typeface="Meiryo UI" panose="020B0604030504040204" pitchFamily="50" charset="-128"/>
                <a:ea typeface="Meiryo UI" panose="020B0604030504040204" pitchFamily="50" charset="-128"/>
              </a:endParaRPr>
            </a:p>
          </p:txBody>
        </p:sp>
        <p:sp>
          <p:nvSpPr>
            <p:cNvPr id="74" name="テキスト ボックス 73"/>
            <p:cNvSpPr txBox="1"/>
            <p:nvPr/>
          </p:nvSpPr>
          <p:spPr>
            <a:xfrm>
              <a:off x="9689501" y="5780432"/>
              <a:ext cx="1644858" cy="1015663"/>
            </a:xfrm>
            <a:prstGeom prst="rect">
              <a:avLst/>
            </a:prstGeom>
            <a:noFill/>
          </p:spPr>
          <p:txBody>
            <a:bodyPr wrap="square" rtlCol="0">
              <a:spAutoFit/>
            </a:bodyPr>
            <a:lstStyle/>
            <a:p>
              <a:pPr>
                <a:defRPr/>
              </a:pPr>
              <a:r>
                <a:rPr lang="ja-JP" altLang="en-US" sz="1200" dirty="0" smtClean="0">
                  <a:solidFill>
                    <a:prstClr val="black"/>
                  </a:solidFill>
                  <a:latin typeface="Meiryo UI" panose="020B0604030504040204" pitchFamily="50" charset="-128"/>
                  <a:ea typeface="Meiryo UI" panose="020B0604030504040204" pitchFamily="50" charset="-128"/>
                </a:rPr>
                <a:t>インターネット通販で、商品を購入したが、商品が届かなかったり、偽物や、粗悪な品物が届いたりするトラブル</a:t>
              </a:r>
              <a:endParaRPr lang="en-US" altLang="ja-JP" sz="1200" dirty="0">
                <a:solidFill>
                  <a:prstClr val="black"/>
                </a:solidFill>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rotWithShape="1">
            <a:blip r:embed="rId4"/>
            <a:srcRect l="59833" t="62387" r="9688" b="17192"/>
            <a:stretch/>
          </p:blipFill>
          <p:spPr>
            <a:xfrm>
              <a:off x="11410362" y="5840866"/>
              <a:ext cx="1146581" cy="1062041"/>
            </a:xfrm>
            <a:prstGeom prst="rect">
              <a:avLst/>
            </a:prstGeom>
          </p:spPr>
        </p:pic>
      </p:grpSp>
      <p:grpSp>
        <p:nvGrpSpPr>
          <p:cNvPr id="41" name="グループ化 40"/>
          <p:cNvGrpSpPr/>
          <p:nvPr/>
        </p:nvGrpSpPr>
        <p:grpSpPr>
          <a:xfrm>
            <a:off x="6611491" y="5850284"/>
            <a:ext cx="3005494" cy="1486702"/>
            <a:chOff x="9682458" y="7032148"/>
            <a:chExt cx="3005494" cy="1486702"/>
          </a:xfrm>
        </p:grpSpPr>
        <p:sp>
          <p:nvSpPr>
            <p:cNvPr id="77" name="角丸四角形 76"/>
            <p:cNvSpPr/>
            <p:nvPr/>
          </p:nvSpPr>
          <p:spPr>
            <a:xfrm>
              <a:off x="9682458" y="7032148"/>
              <a:ext cx="3005494" cy="1486702"/>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ja-JP" altLang="en-US" sz="1800" b="1" dirty="0" smtClean="0">
                  <a:solidFill>
                    <a:prstClr val="black"/>
                  </a:solidFill>
                  <a:latin typeface="Meiryo UI" panose="020B0604030504040204" pitchFamily="50" charset="-128"/>
                  <a:ea typeface="Meiryo UI" panose="020B0604030504040204" pitchFamily="50" charset="-128"/>
                </a:rPr>
                <a:t>サクラサイト商法</a:t>
              </a:r>
              <a:endParaRPr lang="en-US" altLang="ja-JP" sz="1800" b="1" dirty="0">
                <a:solidFill>
                  <a:prstClr val="black"/>
                </a:solidFill>
                <a:latin typeface="Meiryo UI" panose="020B0604030504040204" pitchFamily="50" charset="-128"/>
                <a:ea typeface="Meiryo UI" panose="020B0604030504040204" pitchFamily="50" charset="-128"/>
              </a:endParaRPr>
            </a:p>
          </p:txBody>
        </p:sp>
        <p:sp>
          <p:nvSpPr>
            <p:cNvPr id="78" name="テキスト ボックス 77"/>
            <p:cNvSpPr txBox="1"/>
            <p:nvPr/>
          </p:nvSpPr>
          <p:spPr>
            <a:xfrm>
              <a:off x="9682458" y="7304005"/>
              <a:ext cx="1754578" cy="1200329"/>
            </a:xfrm>
            <a:prstGeom prst="rect">
              <a:avLst/>
            </a:prstGeom>
            <a:noFill/>
          </p:spPr>
          <p:txBody>
            <a:bodyPr wrap="square" rtlCol="0">
              <a:spAutoFit/>
            </a:bodyPr>
            <a:lstStyle/>
            <a:p>
              <a:pPr>
                <a:defRPr/>
              </a:pPr>
              <a:r>
                <a:rPr lang="ja-JP" altLang="en-US" sz="1200" dirty="0">
                  <a:solidFill>
                    <a:prstClr val="black"/>
                  </a:solidFill>
                  <a:latin typeface="Meiryo UI" panose="020B0604030504040204" pitchFamily="50" charset="-128"/>
                  <a:ea typeface="Meiryo UI" panose="020B0604030504040204" pitchFamily="50" charset="-128"/>
                </a:rPr>
                <a:t>“サクラ</a:t>
              </a:r>
              <a:r>
                <a:rPr lang="ja-JP" altLang="en-US" sz="1200" dirty="0" smtClean="0">
                  <a:solidFill>
                    <a:prstClr val="black"/>
                  </a:solidFill>
                  <a:latin typeface="Meiryo UI" panose="020B0604030504040204" pitchFamily="50" charset="-128"/>
                  <a:ea typeface="Meiryo UI" panose="020B0604030504040204" pitchFamily="50" charset="-128"/>
                </a:rPr>
                <a:t>”が</a:t>
              </a:r>
              <a:r>
                <a:rPr lang="ja-JP" altLang="en-US" sz="1200" dirty="0">
                  <a:solidFill>
                    <a:prstClr val="black"/>
                  </a:solidFill>
                  <a:latin typeface="Meiryo UI" panose="020B0604030504040204" pitchFamily="50" charset="-128"/>
                  <a:ea typeface="Meiryo UI" panose="020B0604030504040204" pitchFamily="50" charset="-128"/>
                </a:rPr>
                <a:t>様々</a:t>
              </a:r>
              <a:r>
                <a:rPr lang="ja-JP" altLang="en-US" sz="1200" dirty="0" smtClean="0">
                  <a:solidFill>
                    <a:prstClr val="black"/>
                  </a:solidFill>
                  <a:latin typeface="Meiryo UI" panose="020B0604030504040204" pitchFamily="50" charset="-128"/>
                  <a:ea typeface="Meiryo UI" panose="020B0604030504040204" pitchFamily="50" charset="-128"/>
                </a:rPr>
                <a:t>な人物になりすまし、消費者の心を惑わせて有料サイトへ誘導し、利用させ、高額なサイト利用料（ポイント購入等）を請求する商法</a:t>
              </a:r>
              <a:endParaRPr lang="en-US" altLang="ja-JP" sz="1200" dirty="0">
                <a:solidFill>
                  <a:prstClr val="black"/>
                </a:solidFill>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5"/>
            <a:stretch>
              <a:fillRect/>
            </a:stretch>
          </p:blipFill>
          <p:spPr>
            <a:xfrm>
              <a:off x="11545688" y="7301864"/>
              <a:ext cx="934758" cy="1099715"/>
            </a:xfrm>
            <a:prstGeom prst="rect">
              <a:avLst/>
            </a:prstGeom>
          </p:spPr>
        </p:pic>
      </p:grpSp>
      <p:grpSp>
        <p:nvGrpSpPr>
          <p:cNvPr id="43" name="グループ化 42"/>
          <p:cNvGrpSpPr/>
          <p:nvPr/>
        </p:nvGrpSpPr>
        <p:grpSpPr>
          <a:xfrm>
            <a:off x="60319" y="4352008"/>
            <a:ext cx="3005494" cy="1478110"/>
            <a:chOff x="6610739" y="1770272"/>
            <a:chExt cx="3005494" cy="1960638"/>
          </a:xfrm>
        </p:grpSpPr>
        <p:sp>
          <p:nvSpPr>
            <p:cNvPr id="44" name="角丸四角形 43"/>
            <p:cNvSpPr/>
            <p:nvPr/>
          </p:nvSpPr>
          <p:spPr>
            <a:xfrm>
              <a:off x="6610739" y="1770272"/>
              <a:ext cx="3005494" cy="1960638"/>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ja-JP" altLang="en-US" sz="1800" b="1" dirty="0" smtClean="0">
                  <a:solidFill>
                    <a:prstClr val="black"/>
                  </a:solidFill>
                  <a:latin typeface="Meiryo UI" panose="020B0604030504040204" pitchFamily="50" charset="-128"/>
                  <a:ea typeface="Meiryo UI" panose="020B0604030504040204" pitchFamily="50" charset="-128"/>
                </a:rPr>
                <a:t>デート商法</a:t>
              </a:r>
              <a:endParaRPr lang="en-US" altLang="ja-JP" sz="700" b="1" dirty="0">
                <a:solidFill>
                  <a:prstClr val="black"/>
                </a:solidFill>
                <a:latin typeface="Meiryo UI" panose="020B0604030504040204" pitchFamily="50" charset="-128"/>
                <a:ea typeface="Meiryo UI" panose="020B0604030504040204" pitchFamily="50" charset="-128"/>
              </a:endParaRPr>
            </a:p>
            <a:p>
              <a:pPr>
                <a:lnSpc>
                  <a:spcPts val="500"/>
                </a:lnSpc>
                <a:defRPr/>
              </a:pPr>
              <a:endParaRPr lang="en-US" altLang="ja-JP" sz="1000" b="1" dirty="0">
                <a:solidFill>
                  <a:prstClr val="black"/>
                </a:solidFill>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6627761" y="2126830"/>
              <a:ext cx="1837617" cy="1102275"/>
            </a:xfrm>
            <a:prstGeom prst="rect">
              <a:avLst/>
            </a:prstGeom>
            <a:noFill/>
          </p:spPr>
          <p:txBody>
            <a:bodyPr wrap="square" rtlCol="0">
              <a:spAutoFit/>
            </a:bodyPr>
            <a:lstStyle/>
            <a:p>
              <a:pPr>
                <a:defRPr/>
              </a:pPr>
              <a:r>
                <a:rPr lang="ja-JP" altLang="en-US" sz="1200" dirty="0" smtClean="0">
                  <a:solidFill>
                    <a:prstClr val="black"/>
                  </a:solidFill>
                  <a:latin typeface="Meiryo UI" panose="020B0604030504040204" pitchFamily="50" charset="-128"/>
                  <a:ea typeface="Meiryo UI" panose="020B0604030504040204" pitchFamily="50" charset="-128"/>
                </a:rPr>
                <a:t>恋愛感情を利用し、それに</a:t>
              </a:r>
              <a:r>
                <a:rPr lang="ja-JP" altLang="en-US" sz="1200" dirty="0">
                  <a:solidFill>
                    <a:prstClr val="black"/>
                  </a:solidFill>
                  <a:latin typeface="Meiryo UI" panose="020B0604030504040204" pitchFamily="50" charset="-128"/>
                  <a:ea typeface="Meiryo UI" panose="020B0604030504040204" pitchFamily="50" charset="-128"/>
                </a:rPr>
                <a:t>付</a:t>
              </a:r>
              <a:r>
                <a:rPr lang="ja-JP" altLang="en-US" sz="1200" dirty="0" smtClean="0">
                  <a:solidFill>
                    <a:prstClr val="black"/>
                  </a:solidFill>
                  <a:latin typeface="Meiryo UI" panose="020B0604030504040204" pitchFamily="50" charset="-128"/>
                  <a:ea typeface="Meiryo UI" panose="020B0604030504040204" pitchFamily="50" charset="-128"/>
                </a:rPr>
                <a:t>け込んで、アクセサリー等の高額な商品を買わせる商法</a:t>
              </a:r>
              <a:endParaRPr lang="en-US" altLang="ja-JP" sz="1200" dirty="0">
                <a:solidFill>
                  <a:prstClr val="black"/>
                </a:solidFill>
                <a:latin typeface="Meiryo UI" panose="020B0604030504040204" pitchFamily="50" charset="-128"/>
                <a:ea typeface="Meiryo UI" panose="020B0604030504040204" pitchFamily="50" charset="-128"/>
              </a:endParaRPr>
            </a:p>
          </p:txBody>
        </p:sp>
      </p:grpSp>
      <p:grpSp>
        <p:nvGrpSpPr>
          <p:cNvPr id="32" name="グループ化 31"/>
          <p:cNvGrpSpPr/>
          <p:nvPr/>
        </p:nvGrpSpPr>
        <p:grpSpPr>
          <a:xfrm>
            <a:off x="3151815" y="4352008"/>
            <a:ext cx="3005494" cy="1486702"/>
            <a:chOff x="6612769" y="5494059"/>
            <a:chExt cx="3005494" cy="1486702"/>
          </a:xfrm>
        </p:grpSpPr>
        <p:sp>
          <p:nvSpPr>
            <p:cNvPr id="71" name="角丸四角形 70"/>
            <p:cNvSpPr/>
            <p:nvPr/>
          </p:nvSpPr>
          <p:spPr>
            <a:xfrm>
              <a:off x="6612769" y="5494059"/>
              <a:ext cx="3005494" cy="1486702"/>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ja-JP" altLang="en-US" sz="1800" b="1" dirty="0" smtClean="0">
                  <a:solidFill>
                    <a:prstClr val="black"/>
                  </a:solidFill>
                  <a:latin typeface="Meiryo UI" panose="020B0604030504040204" pitchFamily="50" charset="-128"/>
                  <a:ea typeface="Meiryo UI" panose="020B0604030504040204" pitchFamily="50" charset="-128"/>
                </a:rPr>
                <a:t>架空請求</a:t>
              </a:r>
              <a:endParaRPr lang="en-US" altLang="ja-JP" sz="1800" b="1" dirty="0">
                <a:solidFill>
                  <a:prstClr val="black"/>
                </a:solidFill>
                <a:latin typeface="Meiryo UI" panose="020B0604030504040204" pitchFamily="50" charset="-128"/>
                <a:ea typeface="Meiryo UI" panose="020B0604030504040204" pitchFamily="50" charset="-128"/>
              </a:endParaRPr>
            </a:p>
            <a:p>
              <a:pPr>
                <a:lnSpc>
                  <a:spcPts val="500"/>
                </a:lnSpc>
                <a:defRPr/>
              </a:pPr>
              <a:endParaRPr lang="en-US" altLang="ja-JP" sz="1800" b="1" dirty="0">
                <a:solidFill>
                  <a:prstClr val="black"/>
                </a:solidFill>
                <a:latin typeface="Meiryo UI" panose="020B0604030504040204" pitchFamily="50" charset="-128"/>
                <a:ea typeface="Meiryo UI" panose="020B0604030504040204" pitchFamily="50" charset="-128"/>
              </a:endParaRPr>
            </a:p>
          </p:txBody>
        </p:sp>
        <p:sp>
          <p:nvSpPr>
            <p:cNvPr id="72" name="テキスト ボックス 71"/>
            <p:cNvSpPr txBox="1"/>
            <p:nvPr/>
          </p:nvSpPr>
          <p:spPr>
            <a:xfrm>
              <a:off x="6620069" y="5771723"/>
              <a:ext cx="1626948" cy="1200329"/>
            </a:xfrm>
            <a:prstGeom prst="rect">
              <a:avLst/>
            </a:prstGeom>
            <a:noFill/>
          </p:spPr>
          <p:txBody>
            <a:bodyPr wrap="square" rtlCol="0">
              <a:spAutoFit/>
            </a:bodyPr>
            <a:lstStyle/>
            <a:p>
              <a:pPr>
                <a:defRPr/>
              </a:pPr>
              <a:r>
                <a:rPr lang="ja-JP" altLang="en-US" sz="1200" dirty="0">
                  <a:solidFill>
                    <a:prstClr val="black"/>
                  </a:solidFill>
                  <a:latin typeface="Meiryo UI" panose="020B0604030504040204" pitchFamily="50" charset="-128"/>
                  <a:ea typeface="Meiryo UI" panose="020B0604030504040204" pitchFamily="50" charset="-128"/>
                </a:rPr>
                <a:t>実際</a:t>
              </a:r>
              <a:r>
                <a:rPr lang="ja-JP" altLang="en-US" sz="1200" dirty="0" smtClean="0">
                  <a:solidFill>
                    <a:prstClr val="black"/>
                  </a:solidFill>
                  <a:latin typeface="Meiryo UI" panose="020B0604030504040204" pitchFamily="50" charset="-128"/>
                  <a:ea typeface="Meiryo UI" panose="020B0604030504040204" pitchFamily="50" charset="-128"/>
                </a:rPr>
                <a:t>に利用していないサービスの料金を請求されたり、また、利用した事実はあっても、請求内容が契約時と異なっていたりするトラブル</a:t>
              </a:r>
              <a:endParaRPr lang="en-US" altLang="ja-JP" sz="1200" dirty="0">
                <a:solidFill>
                  <a:prstClr val="black"/>
                </a:solidFill>
                <a:latin typeface="Meiryo UI" panose="020B0604030504040204" pitchFamily="50" charset="-128"/>
                <a:ea typeface="Meiryo UI" panose="020B0604030504040204" pitchFamily="50" charset="-128"/>
              </a:endParaRPr>
            </a:p>
          </p:txBody>
        </p:sp>
        <p:pic>
          <p:nvPicPr>
            <p:cNvPr id="5" name="図 4"/>
            <p:cNvPicPr>
              <a:picLocks noChangeAspect="1"/>
            </p:cNvPicPr>
            <p:nvPr/>
          </p:nvPicPr>
          <p:blipFill>
            <a:blip r:embed="rId6"/>
            <a:stretch>
              <a:fillRect/>
            </a:stretch>
          </p:blipFill>
          <p:spPr>
            <a:xfrm>
              <a:off x="8606994" y="5755987"/>
              <a:ext cx="868015" cy="1159545"/>
            </a:xfrm>
            <a:prstGeom prst="rect">
              <a:avLst/>
            </a:prstGeom>
          </p:spPr>
        </p:pic>
      </p:grpSp>
      <p:sp>
        <p:nvSpPr>
          <p:cNvPr id="56" name="四角形吹き出し 55"/>
          <p:cNvSpPr/>
          <p:nvPr/>
        </p:nvSpPr>
        <p:spPr>
          <a:xfrm>
            <a:off x="6537228" y="938731"/>
            <a:ext cx="6216748" cy="504000"/>
          </a:xfrm>
          <a:prstGeom prst="wedgeRectCallout">
            <a:avLst>
              <a:gd name="adj1" fmla="val -59187"/>
              <a:gd name="adj2" fmla="val 58551"/>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smtClean="0">
                <a:solidFill>
                  <a:schemeClr val="tx1"/>
                </a:solidFill>
                <a:latin typeface="Meiryo UI" panose="020B0604030504040204" pitchFamily="50" charset="-128"/>
                <a:ea typeface="Meiryo UI" panose="020B0604030504040204" pitchFamily="50" charset="-128"/>
              </a:rPr>
              <a:t>講座を実施する目的を</a:t>
            </a:r>
            <a:r>
              <a:rPr lang="ja-JP" altLang="en-US" sz="1200" dirty="0">
                <a:solidFill>
                  <a:schemeClr val="tx1"/>
                </a:solidFill>
                <a:latin typeface="Meiryo UI" panose="020B0604030504040204" pitchFamily="50" charset="-128"/>
                <a:ea typeface="Meiryo UI" panose="020B0604030504040204" pitchFamily="50" charset="-128"/>
              </a:rPr>
              <a:t>記載</a:t>
            </a:r>
            <a:r>
              <a:rPr lang="ja-JP" altLang="en-US" sz="1200" dirty="0" smtClean="0">
                <a:solidFill>
                  <a:schemeClr val="tx1"/>
                </a:solidFill>
                <a:latin typeface="Meiryo UI" panose="020B0604030504040204" pitchFamily="50" charset="-128"/>
                <a:ea typeface="Meiryo UI" panose="020B0604030504040204" pitchFamily="50" charset="-128"/>
              </a:rPr>
              <a:t>していま</a:t>
            </a:r>
            <a:r>
              <a:rPr lang="ja-JP" altLang="en-US" sz="1200" dirty="0">
                <a:solidFill>
                  <a:schemeClr val="tx1"/>
                </a:solidFill>
                <a:latin typeface="Meiryo UI" panose="020B0604030504040204" pitchFamily="50" charset="-128"/>
                <a:ea typeface="Meiryo UI" panose="020B0604030504040204" pitchFamily="50" charset="-128"/>
              </a:rPr>
              <a:t>す</a:t>
            </a:r>
            <a:r>
              <a:rPr lang="ja-JP" altLang="en-US" sz="1200" dirty="0" smtClean="0">
                <a:solidFill>
                  <a:schemeClr val="tx1"/>
                </a:solidFill>
                <a:latin typeface="Meiryo UI" panose="020B0604030504040204" pitchFamily="50" charset="-128"/>
                <a:ea typeface="Meiryo UI" panose="020B0604030504040204" pitchFamily="50" charset="-128"/>
              </a:rPr>
              <a:t>。</a:t>
            </a:r>
            <a:endParaRPr lang="en-US" altLang="ja-JP" sz="1200" dirty="0" smtClean="0">
              <a:solidFill>
                <a:schemeClr val="tx1"/>
              </a:solidFill>
              <a:latin typeface="Meiryo UI" panose="020B0604030504040204" pitchFamily="50" charset="-128"/>
              <a:ea typeface="Meiryo UI" panose="020B0604030504040204" pitchFamily="50" charset="-128"/>
            </a:endParaRPr>
          </a:p>
          <a:p>
            <a:r>
              <a:rPr lang="ja-JP" altLang="ja-JP" sz="1200" dirty="0">
                <a:solidFill>
                  <a:schemeClr val="tx1"/>
                </a:solidFill>
                <a:latin typeface="Meiryo UI" panose="020B0604030504040204" pitchFamily="50" charset="-128"/>
                <a:ea typeface="Meiryo UI" panose="020B0604030504040204" pitchFamily="50" charset="-128"/>
              </a:rPr>
              <a:t>「</a:t>
            </a:r>
            <a:r>
              <a:rPr lang="ja-JP" altLang="ja-JP" sz="1200" dirty="0" err="1">
                <a:solidFill>
                  <a:schemeClr val="tx1"/>
                </a:solidFill>
                <a:latin typeface="Meiryo UI" panose="020B0604030504040204" pitchFamily="50" charset="-128"/>
                <a:ea typeface="Meiryo UI" panose="020B0604030504040204" pitchFamily="50" charset="-128"/>
              </a:rPr>
              <a:t>障がい</a:t>
            </a:r>
            <a:r>
              <a:rPr lang="ja-JP" altLang="ja-JP" sz="1200" dirty="0">
                <a:solidFill>
                  <a:schemeClr val="tx1"/>
                </a:solidFill>
                <a:latin typeface="Meiryo UI" panose="020B0604030504040204" pitchFamily="50" charset="-128"/>
                <a:ea typeface="Meiryo UI" panose="020B0604030504040204" pitchFamily="50" charset="-128"/>
              </a:rPr>
              <a:t>者本人に消費者トラブルについて学んでもらうことが重要である」ということを施設に伝えましょう。</a:t>
            </a:r>
            <a:endParaRPr lang="en-US" altLang="ja-JP" sz="800" dirty="0">
              <a:solidFill>
                <a:schemeClr val="tx1"/>
              </a:solidFill>
              <a:latin typeface="Meiryo UI" panose="020B0604030504040204" pitchFamily="50" charset="-128"/>
              <a:ea typeface="Meiryo UI" panose="020B0604030504040204" pitchFamily="50" charset="-128"/>
            </a:endParaRPr>
          </a:p>
        </p:txBody>
      </p:sp>
      <p:grpSp>
        <p:nvGrpSpPr>
          <p:cNvPr id="10" name="グループ化 9"/>
          <p:cNvGrpSpPr/>
          <p:nvPr/>
        </p:nvGrpSpPr>
        <p:grpSpPr>
          <a:xfrm>
            <a:off x="3686859" y="7792537"/>
            <a:ext cx="2082382" cy="1090425"/>
            <a:chOff x="-2214492" y="7088122"/>
            <a:chExt cx="2082382" cy="1090425"/>
          </a:xfrm>
        </p:grpSpPr>
        <p:pic>
          <p:nvPicPr>
            <p:cNvPr id="8" name="図 7"/>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1059347" y="7088122"/>
              <a:ext cx="927237" cy="1090425"/>
            </a:xfrm>
            <a:prstGeom prst="rect">
              <a:avLst/>
            </a:prstGeom>
          </p:spPr>
        </p:pic>
        <p:sp>
          <p:nvSpPr>
            <p:cNvPr id="9" name="角丸四角形吹き出し 8"/>
            <p:cNvSpPr/>
            <p:nvPr/>
          </p:nvSpPr>
          <p:spPr>
            <a:xfrm>
              <a:off x="-2214492" y="7276449"/>
              <a:ext cx="1052078" cy="420888"/>
            </a:xfrm>
            <a:prstGeom prst="wedgeRoundRectCallout">
              <a:avLst>
                <a:gd name="adj1" fmla="val 63437"/>
                <a:gd name="adj2" fmla="val 19413"/>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bg1">
                      <a:lumMod val="75000"/>
                    </a:schemeClr>
                  </a:solidFill>
                  <a:latin typeface="Meiryo UI" panose="020B0604030504040204" pitchFamily="50" charset="-128"/>
                  <a:ea typeface="Meiryo UI" panose="020B0604030504040204" pitchFamily="50" charset="-128"/>
                </a:rPr>
                <a:t>いりません！</a:t>
              </a:r>
              <a:endParaRPr kumimoji="1" lang="ja-JP" altLang="en-US" sz="1200" b="1" dirty="0">
                <a:solidFill>
                  <a:schemeClr val="bg1">
                    <a:lumMod val="75000"/>
                  </a:schemeClr>
                </a:solidFill>
                <a:latin typeface="Meiryo UI" panose="020B0604030504040204" pitchFamily="50" charset="-128"/>
                <a:ea typeface="Meiryo UI" panose="020B0604030504040204" pitchFamily="50" charset="-128"/>
              </a:endParaRPr>
            </a:p>
          </p:txBody>
        </p:sp>
      </p:grpSp>
      <p:sp>
        <p:nvSpPr>
          <p:cNvPr id="12" name="平行四辺形 11"/>
          <p:cNvSpPr/>
          <p:nvPr/>
        </p:nvSpPr>
        <p:spPr>
          <a:xfrm>
            <a:off x="-592370" y="-12904"/>
            <a:ext cx="7253512" cy="610005"/>
          </a:xfrm>
          <a:prstGeom prst="parallelogram">
            <a:avLst>
              <a:gd name="adj" fmla="val 878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a:solidFill>
                  <a:schemeClr val="tx1"/>
                </a:solidFill>
                <a:latin typeface="Meiryo UI" panose="020B0604030504040204" pitchFamily="50" charset="-128"/>
                <a:ea typeface="Meiryo UI" panose="020B0604030504040204" pitchFamily="50" charset="-128"/>
              </a:rPr>
              <a:t>消費者トラブルに関する出前講座の</a:t>
            </a:r>
            <a:r>
              <a:rPr lang="ja-JP" altLang="en-US" sz="2100" b="1" dirty="0" smtClean="0">
                <a:solidFill>
                  <a:schemeClr val="tx1"/>
                </a:solidFill>
                <a:latin typeface="Meiryo UI" panose="020B0604030504040204" pitchFamily="50" charset="-128"/>
                <a:ea typeface="Meiryo UI" panose="020B0604030504040204" pitchFamily="50" charset="-128"/>
              </a:rPr>
              <a:t>ご案内</a:t>
            </a:r>
            <a:endParaRPr lang="ja-JP" altLang="en-US" sz="2100" b="1" dirty="0">
              <a:solidFill>
                <a:schemeClr val="tx1"/>
              </a:solidFill>
              <a:latin typeface="Meiryo UI" panose="020B0604030504040204" pitchFamily="50" charset="-128"/>
              <a:ea typeface="Meiryo UI" panose="020B0604030504040204" pitchFamily="50" charset="-128"/>
            </a:endParaRPr>
          </a:p>
        </p:txBody>
      </p:sp>
      <p:grpSp>
        <p:nvGrpSpPr>
          <p:cNvPr id="14" name="グループ化 13"/>
          <p:cNvGrpSpPr/>
          <p:nvPr/>
        </p:nvGrpSpPr>
        <p:grpSpPr>
          <a:xfrm>
            <a:off x="6549071" y="7700880"/>
            <a:ext cx="6204905" cy="1296000"/>
            <a:chOff x="6549071" y="7552018"/>
            <a:chExt cx="6204905" cy="1296000"/>
          </a:xfrm>
        </p:grpSpPr>
        <p:sp>
          <p:nvSpPr>
            <p:cNvPr id="68" name="四角形吹き出し 67"/>
            <p:cNvSpPr/>
            <p:nvPr/>
          </p:nvSpPr>
          <p:spPr>
            <a:xfrm>
              <a:off x="6549071" y="7552018"/>
              <a:ext cx="6204905" cy="1296000"/>
            </a:xfrm>
            <a:prstGeom prst="wedgeRectCallout">
              <a:avLst>
                <a:gd name="adj1" fmla="val -56776"/>
                <a:gd name="adj2" fmla="val -49984"/>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sz="1200" dirty="0">
                <a:solidFill>
                  <a:schemeClr val="tx1"/>
                </a:solidFill>
                <a:latin typeface="Meiryo UI" panose="020B0604030504040204" pitchFamily="50" charset="-128"/>
                <a:ea typeface="Meiryo UI" panose="020B0604030504040204" pitchFamily="50" charset="-128"/>
              </a:endParaRPr>
            </a:p>
          </p:txBody>
        </p:sp>
        <p:pic>
          <p:nvPicPr>
            <p:cNvPr id="61" name="図 60"/>
            <p:cNvPicPr>
              <a:picLocks noChangeAspect="1"/>
            </p:cNvPicPr>
            <p:nvPr/>
          </p:nvPicPr>
          <p:blipFill>
            <a:blip r:embed="rId8"/>
            <a:stretch>
              <a:fillRect/>
            </a:stretch>
          </p:blipFill>
          <p:spPr>
            <a:xfrm>
              <a:off x="11853836" y="8068131"/>
              <a:ext cx="725487" cy="725487"/>
            </a:xfrm>
            <a:prstGeom prst="rect">
              <a:avLst/>
            </a:prstGeom>
          </p:spPr>
        </p:pic>
      </p:grpSp>
      <p:sp>
        <p:nvSpPr>
          <p:cNvPr id="11" name="テキスト ボックス 10"/>
          <p:cNvSpPr txBox="1"/>
          <p:nvPr/>
        </p:nvSpPr>
        <p:spPr>
          <a:xfrm>
            <a:off x="6624191" y="101879"/>
            <a:ext cx="3296992" cy="415498"/>
          </a:xfrm>
          <a:prstGeom prst="rect">
            <a:avLst/>
          </a:prstGeom>
          <a:noFill/>
        </p:spPr>
        <p:txBody>
          <a:bodyPr wrap="square" rtlCol="0">
            <a:spAutoFit/>
          </a:bodyPr>
          <a:lstStyle/>
          <a:p>
            <a:r>
              <a:rPr lang="ja-JP" altLang="en-US" sz="2100" b="1" dirty="0" smtClean="0">
                <a:solidFill>
                  <a:schemeClr val="bg1"/>
                </a:solidFill>
                <a:latin typeface="Meiryo UI" panose="020B0604030504040204" pitchFamily="50" charset="-128"/>
                <a:ea typeface="Meiryo UI" panose="020B0604030504040204" pitchFamily="50" charset="-128"/>
              </a:rPr>
              <a:t>補足説明（左側）</a:t>
            </a:r>
            <a:endParaRPr lang="ja-JP" altLang="en-US" sz="2100" b="1" dirty="0">
              <a:solidFill>
                <a:schemeClr val="bg1"/>
              </a:solidFill>
              <a:latin typeface="Meiryo UI" panose="020B0604030504040204" pitchFamily="50" charset="-128"/>
              <a:ea typeface="Meiryo UI" panose="020B0604030504040204" pitchFamily="50" charset="-128"/>
            </a:endParaRPr>
          </a:p>
        </p:txBody>
      </p:sp>
      <p:sp>
        <p:nvSpPr>
          <p:cNvPr id="57" name="テキスト ボックス 56"/>
          <p:cNvSpPr txBox="1"/>
          <p:nvPr/>
        </p:nvSpPr>
        <p:spPr>
          <a:xfrm>
            <a:off x="6569355" y="7735296"/>
            <a:ext cx="6182541" cy="830997"/>
          </a:xfrm>
          <a:prstGeom prst="rect">
            <a:avLst/>
          </a:prstGeom>
          <a:noFill/>
        </p:spPr>
        <p:txBody>
          <a:bodyPr wrap="square" rtlCol="0">
            <a:spAutoFit/>
          </a:bodyPr>
          <a:lstStyle/>
          <a:p>
            <a:r>
              <a:rPr lang="ja-JP" altLang="en-US" sz="1200" dirty="0" smtClean="0">
                <a:latin typeface="Meiryo UI" panose="020B0604030504040204" pitchFamily="50" charset="-128"/>
                <a:ea typeface="Meiryo UI" panose="020B0604030504040204" pitchFamily="50" charset="-128"/>
              </a:rPr>
              <a:t>講座先</a:t>
            </a:r>
            <a:r>
              <a:rPr lang="ja-JP" altLang="en-US" sz="1200" dirty="0">
                <a:latin typeface="Meiryo UI" panose="020B0604030504040204" pitchFamily="50" charset="-128"/>
                <a:ea typeface="Meiryo UI" panose="020B0604030504040204" pitchFamily="50" charset="-128"/>
              </a:rPr>
              <a:t>で実施する具体的な講座内容を記載しています。</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講座内容や教材に悩む場合は、消費者庁のホームページにも</a:t>
            </a:r>
            <a:r>
              <a:rPr lang="ja-JP" altLang="en-US" sz="1200" dirty="0" err="1">
                <a:latin typeface="Meiryo UI" panose="020B0604030504040204" pitchFamily="50" charset="-128"/>
                <a:ea typeface="Meiryo UI" panose="020B0604030504040204" pitchFamily="50" charset="-128"/>
              </a:rPr>
              <a:t>障がい</a:t>
            </a:r>
            <a:r>
              <a:rPr lang="ja-JP" altLang="en-US" sz="1200" dirty="0">
                <a:latin typeface="Meiryo UI" panose="020B0604030504040204" pitchFamily="50" charset="-128"/>
                <a:ea typeface="Meiryo UI" panose="020B0604030504040204" pitchFamily="50" charset="-128"/>
              </a:rPr>
              <a:t>者向け講座資料を掲載しておりますので</a:t>
            </a:r>
            <a:r>
              <a:rPr lang="ja-JP" altLang="en-US" sz="1200" dirty="0" smtClean="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是非</a:t>
            </a:r>
            <a:r>
              <a:rPr lang="ja-JP" altLang="en-US" sz="1200" dirty="0" smtClean="0">
                <a:latin typeface="Meiryo UI" panose="020B0604030504040204" pitchFamily="50" charset="-128"/>
                <a:ea typeface="Meiryo UI" panose="020B0604030504040204" pitchFamily="50" charset="-128"/>
              </a:rPr>
              <a:t>参考</a:t>
            </a:r>
            <a:r>
              <a:rPr lang="ja-JP" altLang="en-US" sz="1200" dirty="0">
                <a:latin typeface="Meiryo UI" panose="020B0604030504040204" pitchFamily="50" charset="-128"/>
                <a:ea typeface="Meiryo UI" panose="020B0604030504040204" pitchFamily="50" charset="-128"/>
              </a:rPr>
              <a:t>にしてください。</a:t>
            </a:r>
            <a:endParaRPr lang="en-US" altLang="ja-JP" sz="1200" dirty="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URL</a:t>
            </a: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https://www.caa.go.jp/policies/future/project/project_007/</a:t>
            </a:r>
            <a:endParaRPr lang="ja-JP" altLang="en-US" sz="1200" dirty="0">
              <a:latin typeface="Meiryo UI" panose="020B0604030504040204" pitchFamily="50" charset="-128"/>
              <a:ea typeface="Meiryo UI" panose="020B0604030504040204" pitchFamily="50" charset="-128"/>
            </a:endParaRPr>
          </a:p>
        </p:txBody>
      </p:sp>
      <p:pic>
        <p:nvPicPr>
          <p:cNvPr id="58" name="図 57"/>
          <p:cNvPicPr>
            <a:picLocks noChangeAspect="1"/>
          </p:cNvPicPr>
          <p:nvPr/>
        </p:nvPicPr>
        <p:blipFill>
          <a:blip r:embed="rId9"/>
          <a:stretch>
            <a:fillRect/>
          </a:stretch>
        </p:blipFill>
        <p:spPr>
          <a:xfrm>
            <a:off x="1787870" y="4501205"/>
            <a:ext cx="1277944" cy="1222780"/>
          </a:xfrm>
          <a:prstGeom prst="rect">
            <a:avLst/>
          </a:prstGeom>
        </p:spPr>
      </p:pic>
    </p:spTree>
    <p:extLst>
      <p:ext uri="{BB962C8B-B14F-4D97-AF65-F5344CB8AC3E}">
        <p14:creationId xmlns:p14="http://schemas.microsoft.com/office/powerpoint/2010/main" val="10956767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6828110" y="779418"/>
            <a:ext cx="5903092" cy="416688"/>
            <a:chOff x="6782765" y="92599"/>
            <a:chExt cx="5521124" cy="416688"/>
          </a:xfrm>
        </p:grpSpPr>
        <p:sp>
          <p:nvSpPr>
            <p:cNvPr id="5" name="角丸四角形 4"/>
            <p:cNvSpPr/>
            <p:nvPr/>
          </p:nvSpPr>
          <p:spPr>
            <a:xfrm>
              <a:off x="6782765" y="92599"/>
              <a:ext cx="5521124" cy="416688"/>
            </a:xfrm>
            <a:prstGeom prst="roundRect">
              <a:avLst/>
            </a:prstGeom>
            <a:solidFill>
              <a:schemeClr val="accent1">
                <a:lumMod val="40000"/>
                <a:lumOff val="60000"/>
              </a:schemeClr>
            </a:solidFill>
            <a:ln>
              <a:solidFill>
                <a:schemeClr val="accent1">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a:solidFill>
                  <a:prstClr val="white"/>
                </a:solidFill>
                <a:latin typeface="Calibri"/>
                <a:ea typeface="ＭＳ Ｐゴシック"/>
              </a:endParaRPr>
            </a:p>
          </p:txBody>
        </p:sp>
        <p:sp>
          <p:nvSpPr>
            <p:cNvPr id="4" name="テキスト ボックス 3"/>
            <p:cNvSpPr txBox="1"/>
            <p:nvPr/>
          </p:nvSpPr>
          <p:spPr>
            <a:xfrm>
              <a:off x="6992014" y="116277"/>
              <a:ext cx="5146611" cy="369332"/>
            </a:xfrm>
            <a:prstGeom prst="rect">
              <a:avLst/>
            </a:prstGeom>
            <a:noFill/>
          </p:spPr>
          <p:txBody>
            <a:bodyPr wrap="square" rtlCol="0">
              <a:spAutoFit/>
            </a:bodyPr>
            <a:lstStyle/>
            <a:p>
              <a:pPr algn="ctr">
                <a:defRPr/>
              </a:pPr>
              <a:r>
                <a:rPr lang="ja-JP" altLang="en-US" sz="1800" dirty="0">
                  <a:solidFill>
                    <a:prstClr val="black"/>
                  </a:solidFill>
                  <a:latin typeface="Meiryo UI" panose="020B0604030504040204" pitchFamily="50" charset="-128"/>
                  <a:ea typeface="Meiryo UI" panose="020B0604030504040204" pitchFamily="50" charset="-128"/>
                </a:rPr>
                <a:t>講座開催のための確認</a:t>
              </a:r>
              <a:r>
                <a:rPr lang="ja-JP" altLang="en-US" sz="1800" dirty="0" smtClean="0">
                  <a:solidFill>
                    <a:prstClr val="black"/>
                  </a:solidFill>
                  <a:latin typeface="Meiryo UI" panose="020B0604030504040204" pitchFamily="50" charset="-128"/>
                  <a:ea typeface="Meiryo UI" panose="020B0604030504040204" pitchFamily="50" charset="-128"/>
                </a:rPr>
                <a:t>事項</a:t>
              </a:r>
              <a:endParaRPr lang="ja-JP" altLang="en-US" sz="1800" dirty="0">
                <a:solidFill>
                  <a:prstClr val="black"/>
                </a:solidFill>
                <a:latin typeface="Meiryo UI" panose="020B0604030504040204" pitchFamily="50" charset="-128"/>
                <a:ea typeface="Meiryo UI" panose="020B0604030504040204" pitchFamily="50" charset="-128"/>
              </a:endParaRPr>
            </a:p>
          </p:txBody>
        </p:sp>
      </p:grpSp>
      <p:graphicFrame>
        <p:nvGraphicFramePr>
          <p:cNvPr id="6" name="表 5"/>
          <p:cNvGraphicFramePr>
            <a:graphicFrameLocks noGrp="1"/>
          </p:cNvGraphicFramePr>
          <p:nvPr>
            <p:extLst>
              <p:ext uri="{D42A27DB-BD31-4B8C-83A1-F6EECF244321}">
                <p14:modId xmlns:p14="http://schemas.microsoft.com/office/powerpoint/2010/main" val="4140661796"/>
              </p:ext>
            </p:extLst>
          </p:nvPr>
        </p:nvGraphicFramePr>
        <p:xfrm>
          <a:off x="6828114" y="2853630"/>
          <a:ext cx="5903091" cy="6572663"/>
        </p:xfrm>
        <a:graphic>
          <a:graphicData uri="http://schemas.openxmlformats.org/drawingml/2006/table">
            <a:tbl>
              <a:tblPr firstRow="1" bandRow="1">
                <a:tableStyleId>{7DF18680-E054-41AD-8BC1-D1AEF772440D}</a:tableStyleId>
              </a:tblPr>
              <a:tblGrid>
                <a:gridCol w="275642">
                  <a:extLst>
                    <a:ext uri="{9D8B030D-6E8A-4147-A177-3AD203B41FA5}">
                      <a16:colId xmlns:a16="http://schemas.microsoft.com/office/drawing/2014/main" val="3189030142"/>
                    </a:ext>
                  </a:extLst>
                </a:gridCol>
                <a:gridCol w="1244174">
                  <a:extLst>
                    <a:ext uri="{9D8B030D-6E8A-4147-A177-3AD203B41FA5}">
                      <a16:colId xmlns:a16="http://schemas.microsoft.com/office/drawing/2014/main" val="2428590257"/>
                    </a:ext>
                  </a:extLst>
                </a:gridCol>
                <a:gridCol w="2250154">
                  <a:extLst>
                    <a:ext uri="{9D8B030D-6E8A-4147-A177-3AD203B41FA5}">
                      <a16:colId xmlns:a16="http://schemas.microsoft.com/office/drawing/2014/main" val="298974158"/>
                    </a:ext>
                  </a:extLst>
                </a:gridCol>
                <a:gridCol w="2133121">
                  <a:extLst>
                    <a:ext uri="{9D8B030D-6E8A-4147-A177-3AD203B41FA5}">
                      <a16:colId xmlns:a16="http://schemas.microsoft.com/office/drawing/2014/main" val="3617360259"/>
                    </a:ext>
                  </a:extLst>
                </a:gridCol>
              </a:tblGrid>
              <a:tr h="158711">
                <a:tc gridSpan="2">
                  <a:txBody>
                    <a:bodyPr/>
                    <a:lstStyle/>
                    <a:p>
                      <a:pPr algn="l"/>
                      <a:endParaRPr kumimoji="1" lang="en-US" altLang="ja-JP" sz="1800" dirty="0" smtClean="0">
                        <a:latin typeface="Meiryo UI" panose="020B0604030504040204" pitchFamily="50" charset="-128"/>
                        <a:ea typeface="Meiryo UI" panose="020B0604030504040204" pitchFamily="50" charset="-128"/>
                      </a:endParaRPr>
                    </a:p>
                  </a:txBody>
                  <a:tcPr anchor="ctr"/>
                </a:tc>
                <a:tc hMerge="1">
                  <a:txBody>
                    <a:bodyPr/>
                    <a:lstStyle/>
                    <a:p>
                      <a:pPr algn="ct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ctr" defTabSz="96012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eiryo UI" panose="020B0604030504040204" pitchFamily="50" charset="-128"/>
                          <a:ea typeface="Meiryo UI" panose="020B0604030504040204" pitchFamily="50" charset="-128"/>
                        </a:rPr>
                        <a:t>確認事項</a:t>
                      </a:r>
                      <a:endParaRPr kumimoji="1" lang="en-US" altLang="ja-JP" sz="1100" dirty="0" smtClean="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100" dirty="0" smtClean="0">
                          <a:latin typeface="Meiryo UI" panose="020B0604030504040204" pitchFamily="50" charset="-128"/>
                          <a:ea typeface="Meiryo UI" panose="020B0604030504040204" pitchFamily="50" charset="-128"/>
                        </a:rPr>
                        <a:t>備考</a:t>
                      </a:r>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222670340"/>
                  </a:ext>
                </a:extLst>
              </a:tr>
              <a:tr h="469614">
                <a:tc>
                  <a:txBody>
                    <a:bodyPr/>
                    <a:lstStyle/>
                    <a:p>
                      <a:pPr algn="ctr"/>
                      <a:r>
                        <a:rPr kumimoji="1" lang="ja-JP" altLang="en-US" sz="1100" dirty="0" smtClean="0">
                          <a:latin typeface="Meiryo UI" panose="020B0604030504040204" pitchFamily="50" charset="-128"/>
                          <a:ea typeface="Meiryo UI" panose="020B0604030504040204" pitchFamily="50" charset="-128"/>
                        </a:rPr>
                        <a:t>①</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開催日時</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r"/>
                      <a:r>
                        <a:rPr kumimoji="1" lang="ja-JP" altLang="en-US" sz="1100" dirty="0" smtClean="0">
                          <a:latin typeface="Meiryo UI" panose="020B0604030504040204" pitchFamily="50" charset="-128"/>
                          <a:ea typeface="Meiryo UI" panose="020B0604030504040204" pitchFamily="50" charset="-128"/>
                        </a:rPr>
                        <a:t>　　令和</a:t>
                      </a:r>
                      <a:r>
                        <a:rPr kumimoji="1" lang="ja-JP" altLang="en-US" sz="1100" dirty="0" smtClean="0">
                          <a:solidFill>
                            <a:srgbClr val="FF0000"/>
                          </a:solidFill>
                          <a:latin typeface="Meiryo UI" panose="020B0604030504040204" pitchFamily="50" charset="-128"/>
                          <a:ea typeface="Meiryo UI" panose="020B0604030504040204" pitchFamily="50" charset="-128"/>
                        </a:rPr>
                        <a:t>４</a:t>
                      </a:r>
                      <a:r>
                        <a:rPr kumimoji="1" lang="ja-JP" altLang="en-US" sz="1100" dirty="0" smtClean="0">
                          <a:latin typeface="Meiryo UI" panose="020B0604030504040204" pitchFamily="50" charset="-128"/>
                          <a:ea typeface="Meiryo UI" panose="020B0604030504040204" pitchFamily="50" charset="-128"/>
                        </a:rPr>
                        <a:t>年　</a:t>
                      </a:r>
                      <a:r>
                        <a:rPr kumimoji="1" lang="ja-JP" altLang="en-US" sz="1100" dirty="0" smtClean="0">
                          <a:solidFill>
                            <a:srgbClr val="FF0000"/>
                          </a:solidFill>
                          <a:latin typeface="Meiryo UI" panose="020B0604030504040204" pitchFamily="50" charset="-128"/>
                          <a:ea typeface="Meiryo UI" panose="020B0604030504040204" pitchFamily="50" charset="-128"/>
                        </a:rPr>
                        <a:t>４</a:t>
                      </a:r>
                      <a:r>
                        <a:rPr kumimoji="1" lang="ja-JP" altLang="en-US" sz="1100" dirty="0" smtClean="0">
                          <a:latin typeface="Meiryo UI" panose="020B0604030504040204" pitchFamily="50" charset="-128"/>
                          <a:ea typeface="Meiryo UI" panose="020B0604030504040204" pitchFamily="50" charset="-128"/>
                        </a:rPr>
                        <a:t>月　</a:t>
                      </a:r>
                      <a:r>
                        <a:rPr kumimoji="1" lang="ja-JP" altLang="en-US" sz="1100" dirty="0" smtClean="0">
                          <a:solidFill>
                            <a:srgbClr val="FF0000"/>
                          </a:solidFill>
                          <a:latin typeface="Meiryo UI" panose="020B0604030504040204" pitchFamily="50" charset="-128"/>
                          <a:ea typeface="Meiryo UI" panose="020B0604030504040204" pitchFamily="50" charset="-128"/>
                        </a:rPr>
                        <a:t>１</a:t>
                      </a:r>
                      <a:r>
                        <a:rPr kumimoji="1" lang="ja-JP" altLang="en-US" sz="1100" dirty="0" smtClean="0">
                          <a:latin typeface="Meiryo UI" panose="020B0604030504040204" pitchFamily="50" charset="-128"/>
                          <a:ea typeface="Meiryo UI" panose="020B0604030504040204" pitchFamily="50" charset="-128"/>
                        </a:rPr>
                        <a:t>日</a:t>
                      </a:r>
                      <a:endParaRPr kumimoji="1" lang="en-US" altLang="ja-JP" sz="1100" dirty="0" smtClean="0">
                        <a:latin typeface="Meiryo UI" panose="020B0604030504040204" pitchFamily="50" charset="-128"/>
                        <a:ea typeface="Meiryo UI" panose="020B0604030504040204" pitchFamily="50" charset="-128"/>
                      </a:endParaRPr>
                    </a:p>
                    <a:p>
                      <a:pPr algn="r"/>
                      <a:r>
                        <a:rPr kumimoji="1" lang="ja-JP" altLang="en-US" sz="1100" dirty="0" smtClean="0">
                          <a:latin typeface="Meiryo UI" panose="020B0604030504040204" pitchFamily="50" charset="-128"/>
                          <a:ea typeface="Meiryo UI" panose="020B0604030504040204" pitchFamily="50" charset="-128"/>
                        </a:rPr>
                        <a:t>　　</a:t>
                      </a:r>
                      <a:r>
                        <a:rPr kumimoji="1" lang="en-US" altLang="ja-JP" sz="1100" dirty="0" smtClean="0">
                          <a:solidFill>
                            <a:srgbClr val="FF0000"/>
                          </a:solidFill>
                          <a:latin typeface="Meiryo UI" panose="020B0604030504040204" pitchFamily="50" charset="-128"/>
                          <a:ea typeface="Meiryo UI" panose="020B0604030504040204" pitchFamily="50" charset="-128"/>
                        </a:rPr>
                        <a:t>14</a:t>
                      </a:r>
                      <a:r>
                        <a:rPr kumimoji="1" lang="ja-JP" altLang="en-US" sz="1100" dirty="0" smtClean="0">
                          <a:latin typeface="Meiryo UI" panose="020B0604030504040204" pitchFamily="50" charset="-128"/>
                          <a:ea typeface="Meiryo UI" panose="020B0604030504040204" pitchFamily="50" charset="-128"/>
                        </a:rPr>
                        <a:t>時　</a:t>
                      </a:r>
                      <a:r>
                        <a:rPr kumimoji="1" lang="en-US" altLang="ja-JP" sz="1100" dirty="0" smtClean="0">
                          <a:solidFill>
                            <a:srgbClr val="FF0000"/>
                          </a:solidFill>
                          <a:latin typeface="Meiryo UI" panose="020B0604030504040204" pitchFamily="50" charset="-128"/>
                          <a:ea typeface="Meiryo UI" panose="020B0604030504040204" pitchFamily="50" charset="-128"/>
                        </a:rPr>
                        <a:t>30</a:t>
                      </a:r>
                      <a:r>
                        <a:rPr kumimoji="1" lang="ja-JP" altLang="en-US" sz="1100" dirty="0" smtClean="0">
                          <a:latin typeface="Meiryo UI" panose="020B0604030504040204" pitchFamily="50" charset="-128"/>
                          <a:ea typeface="Meiryo UI" panose="020B0604030504040204" pitchFamily="50" charset="-128"/>
                        </a:rPr>
                        <a:t>分　～　　</a:t>
                      </a:r>
                      <a:r>
                        <a:rPr kumimoji="1" lang="en-US" altLang="ja-JP" sz="1100" dirty="0" smtClean="0">
                          <a:solidFill>
                            <a:srgbClr val="FF0000"/>
                          </a:solidFill>
                          <a:latin typeface="Meiryo UI" panose="020B0604030504040204" pitchFamily="50" charset="-128"/>
                          <a:ea typeface="Meiryo UI" panose="020B0604030504040204" pitchFamily="50" charset="-128"/>
                        </a:rPr>
                        <a:t>15</a:t>
                      </a:r>
                      <a:r>
                        <a:rPr kumimoji="1" lang="ja-JP" altLang="en-US" sz="1100" dirty="0" smtClean="0">
                          <a:latin typeface="Meiryo UI" panose="020B0604030504040204" pitchFamily="50" charset="-128"/>
                          <a:ea typeface="Meiryo UI" panose="020B0604030504040204" pitchFamily="50" charset="-128"/>
                        </a:rPr>
                        <a:t>時　</a:t>
                      </a:r>
                      <a:r>
                        <a:rPr kumimoji="1" lang="en-US" altLang="ja-JP" sz="1100" dirty="0" smtClean="0">
                          <a:solidFill>
                            <a:srgbClr val="FF0000"/>
                          </a:solidFill>
                          <a:latin typeface="Meiryo UI" panose="020B0604030504040204" pitchFamily="50" charset="-128"/>
                          <a:ea typeface="Meiryo UI" panose="020B0604030504040204" pitchFamily="50" charset="-128"/>
                        </a:rPr>
                        <a:t>10</a:t>
                      </a:r>
                      <a:r>
                        <a:rPr kumimoji="1" lang="ja-JP" altLang="en-US" sz="1100" dirty="0" smtClean="0">
                          <a:latin typeface="Meiryo UI" panose="020B0604030504040204" pitchFamily="50" charset="-128"/>
                          <a:ea typeface="Meiryo UI" panose="020B0604030504040204" pitchFamily="50" charset="-128"/>
                        </a:rPr>
                        <a:t>分</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solidFill>
                            <a:srgbClr val="FF0000"/>
                          </a:solidFill>
                          <a:latin typeface="Meiryo UI" panose="020B0604030504040204" pitchFamily="50" charset="-128"/>
                          <a:ea typeface="Meiryo UI" panose="020B0604030504040204" pitchFamily="50" charset="-128"/>
                        </a:rPr>
                        <a:t>変更がないか施設に１週間前までに再確認する。</a:t>
                      </a:r>
                      <a:endParaRPr kumimoji="1" lang="ja-JP" altLang="en-US" sz="1100" dirty="0">
                        <a:solidFill>
                          <a:srgbClr val="FF0000"/>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289242101"/>
                  </a:ext>
                </a:extLst>
              </a:tr>
              <a:tr h="469614">
                <a:tc>
                  <a:txBody>
                    <a:bodyPr/>
                    <a:lstStyle/>
                    <a:p>
                      <a:pPr algn="ctr"/>
                      <a:r>
                        <a:rPr kumimoji="1" lang="ja-JP" altLang="en-US" sz="1100" dirty="0" smtClean="0">
                          <a:latin typeface="Meiryo UI" panose="020B0604030504040204" pitchFamily="50" charset="-128"/>
                          <a:ea typeface="Meiryo UI" panose="020B0604030504040204" pitchFamily="50" charset="-128"/>
                        </a:rPr>
                        <a:t>②</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受講者数</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　　　　　　　　　　　　　　　</a:t>
                      </a:r>
                      <a:r>
                        <a:rPr kumimoji="1" lang="en-US" altLang="ja-JP" sz="1100" dirty="0" smtClean="0">
                          <a:solidFill>
                            <a:srgbClr val="FF0000"/>
                          </a:solidFill>
                          <a:latin typeface="Meiryo UI" panose="020B0604030504040204" pitchFamily="50" charset="-128"/>
                          <a:ea typeface="Meiryo UI" panose="020B0604030504040204" pitchFamily="50" charset="-128"/>
                        </a:rPr>
                        <a:t>10</a:t>
                      </a:r>
                      <a:r>
                        <a:rPr kumimoji="1" lang="ja-JP" altLang="en-US" sz="1100" dirty="0" smtClean="0">
                          <a:latin typeface="Meiryo UI" panose="020B0604030504040204" pitchFamily="50" charset="-128"/>
                          <a:ea typeface="Meiryo UI" panose="020B0604030504040204" pitchFamily="50" charset="-128"/>
                        </a:rPr>
                        <a:t>人　</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（男性：</a:t>
                      </a:r>
                      <a:r>
                        <a:rPr kumimoji="1" lang="ja-JP" altLang="en-US" sz="1100" dirty="0" smtClean="0">
                          <a:solidFill>
                            <a:srgbClr val="FF0000"/>
                          </a:solidFill>
                          <a:latin typeface="Meiryo UI" panose="020B0604030504040204" pitchFamily="50" charset="-128"/>
                          <a:ea typeface="Meiryo UI" panose="020B0604030504040204" pitchFamily="50" charset="-128"/>
                        </a:rPr>
                        <a:t>５</a:t>
                      </a:r>
                      <a:r>
                        <a:rPr kumimoji="1" lang="ja-JP" altLang="en-US" sz="1100" dirty="0" smtClean="0">
                          <a:latin typeface="Meiryo UI" panose="020B0604030504040204" pitchFamily="50" charset="-128"/>
                          <a:ea typeface="Meiryo UI" panose="020B0604030504040204" pitchFamily="50" charset="-128"/>
                        </a:rPr>
                        <a:t>人　　女性：</a:t>
                      </a:r>
                      <a:r>
                        <a:rPr kumimoji="1" lang="ja-JP" altLang="en-US" sz="1100" dirty="0" smtClean="0">
                          <a:solidFill>
                            <a:srgbClr val="FF0000"/>
                          </a:solidFill>
                          <a:latin typeface="Meiryo UI" panose="020B0604030504040204" pitchFamily="50" charset="-128"/>
                          <a:ea typeface="Meiryo UI" panose="020B0604030504040204" pitchFamily="50" charset="-128"/>
                        </a:rPr>
                        <a:t>５</a:t>
                      </a:r>
                      <a:r>
                        <a:rPr kumimoji="1" lang="ja-JP" altLang="en-US" sz="1100" dirty="0" smtClean="0">
                          <a:latin typeface="Meiryo UI" panose="020B0604030504040204" pitchFamily="50" charset="-128"/>
                          <a:ea typeface="Meiryo UI" panose="020B0604030504040204" pitchFamily="50" charset="-128"/>
                        </a:rPr>
                        <a:t>人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ja-JP" altLang="en-US" sz="1100" dirty="0" smtClean="0">
                          <a:solidFill>
                            <a:srgbClr val="FF0000"/>
                          </a:solidFill>
                          <a:latin typeface="Meiryo UI" panose="020B0604030504040204" pitchFamily="50" charset="-128"/>
                          <a:ea typeface="Meiryo UI" panose="020B0604030504040204" pitchFamily="50" charset="-128"/>
                        </a:rPr>
                        <a:t>変更がある場合は開催日１週間前までに相談員に連絡をもらう。</a:t>
                      </a:r>
                    </a:p>
                  </a:txBody>
                  <a:tcPr anchor="ctr"/>
                </a:tc>
                <a:extLst>
                  <a:ext uri="{0D108BD9-81ED-4DB2-BD59-A6C34878D82A}">
                    <a16:rowId xmlns:a16="http://schemas.microsoft.com/office/drawing/2014/main" val="47944026"/>
                  </a:ext>
                </a:extLst>
              </a:tr>
              <a:tr h="359683">
                <a:tc>
                  <a:txBody>
                    <a:bodyPr/>
                    <a:lstStyle/>
                    <a:p>
                      <a:pPr algn="ctr"/>
                      <a:r>
                        <a:rPr kumimoji="1" lang="ja-JP" altLang="en-US" sz="1100" dirty="0" smtClean="0">
                          <a:latin typeface="Meiryo UI" panose="020B0604030504040204" pitchFamily="50" charset="-128"/>
                          <a:ea typeface="Meiryo UI" panose="020B0604030504040204" pitchFamily="50" charset="-128"/>
                        </a:rPr>
                        <a:t>③</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受講者の年代</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10</a:t>
                      </a:r>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20</a:t>
                      </a:r>
                      <a:r>
                        <a:rPr kumimoji="1" lang="ja-JP" altLang="en-US" sz="1100" dirty="0" smtClean="0">
                          <a:latin typeface="Meiryo UI" panose="020B0604030504040204" pitchFamily="50" charset="-128"/>
                          <a:ea typeface="Meiryo UI" panose="020B0604030504040204" pitchFamily="50" charset="-128"/>
                        </a:rPr>
                        <a:t>代　</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30</a:t>
                      </a:r>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50</a:t>
                      </a:r>
                      <a:r>
                        <a:rPr kumimoji="1" lang="ja-JP" altLang="en-US" sz="1100" dirty="0" smtClean="0">
                          <a:latin typeface="Meiryo UI" panose="020B0604030504040204" pitchFamily="50" charset="-128"/>
                          <a:ea typeface="Meiryo UI" panose="020B0604030504040204" pitchFamily="50" charset="-128"/>
                        </a:rPr>
                        <a:t>代</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a:t>
                      </a:r>
                      <a:r>
                        <a:rPr kumimoji="1" lang="en-US" altLang="ja-JP" sz="1100" dirty="0" smtClean="0">
                          <a:latin typeface="Meiryo UI" panose="020B0604030504040204" pitchFamily="50" charset="-128"/>
                          <a:ea typeface="Meiryo UI" panose="020B0604030504040204" pitchFamily="50" charset="-128"/>
                        </a:rPr>
                        <a:t>60</a:t>
                      </a:r>
                      <a:r>
                        <a:rPr kumimoji="1" lang="ja-JP" altLang="en-US" sz="1100" dirty="0" smtClean="0">
                          <a:latin typeface="Meiryo UI" panose="020B0604030504040204" pitchFamily="50" charset="-128"/>
                          <a:ea typeface="Meiryo UI" panose="020B0604030504040204" pitchFamily="50" charset="-128"/>
                        </a:rPr>
                        <a:t>代以上</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ja-JP" altLang="en-US" sz="1100" dirty="0" smtClean="0">
                          <a:solidFill>
                            <a:srgbClr val="FF0000"/>
                          </a:solidFill>
                          <a:latin typeface="Meiryo UI" panose="020B0604030504040204" pitchFamily="50" charset="-128"/>
                          <a:ea typeface="Meiryo UI" panose="020B0604030504040204" pitchFamily="50" charset="-128"/>
                        </a:rPr>
                        <a:t>受講者の間で、〇〇〇のアニメがはやっている。</a:t>
                      </a:r>
                    </a:p>
                  </a:txBody>
                  <a:tcPr anchor="ctr"/>
                </a:tc>
                <a:extLst>
                  <a:ext uri="{0D108BD9-81ED-4DB2-BD59-A6C34878D82A}">
                    <a16:rowId xmlns:a16="http://schemas.microsoft.com/office/drawing/2014/main" val="4214808658"/>
                  </a:ext>
                </a:extLst>
              </a:tr>
              <a:tr h="360000">
                <a:tc>
                  <a:txBody>
                    <a:bodyPr/>
                    <a:lstStyle/>
                    <a:p>
                      <a:pPr algn="ctr"/>
                      <a:r>
                        <a:rPr kumimoji="1" lang="ja-JP" altLang="en-US" sz="1100" dirty="0" smtClean="0">
                          <a:latin typeface="Meiryo UI" panose="020B0604030504040204" pitchFamily="50" charset="-128"/>
                          <a:ea typeface="Meiryo UI" panose="020B0604030504040204" pitchFamily="50" charset="-128"/>
                        </a:rPr>
                        <a:t>④</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休憩の必要</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eiryo UI" panose="020B0604030504040204" pitchFamily="50" charset="-128"/>
                          <a:ea typeface="Meiryo UI" panose="020B0604030504040204" pitchFamily="50" charset="-128"/>
                        </a:rPr>
                        <a:t>□必要（　</a:t>
                      </a:r>
                      <a:r>
                        <a:rPr kumimoji="1" lang="ja-JP" altLang="en-US" sz="1100" dirty="0" smtClean="0">
                          <a:solidFill>
                            <a:srgbClr val="FF0000"/>
                          </a:solidFill>
                          <a:latin typeface="Meiryo UI" panose="020B0604030504040204" pitchFamily="50" charset="-128"/>
                          <a:ea typeface="Meiryo UI" panose="020B0604030504040204" pitchFamily="50" charset="-128"/>
                        </a:rPr>
                        <a:t>１</a:t>
                      </a:r>
                      <a:r>
                        <a:rPr kumimoji="1" lang="ja-JP" altLang="en-US" sz="1100" dirty="0" smtClean="0">
                          <a:latin typeface="Meiryo UI" panose="020B0604030504040204" pitchFamily="50" charset="-128"/>
                          <a:ea typeface="Meiryo UI" panose="020B0604030504040204" pitchFamily="50" charset="-128"/>
                        </a:rPr>
                        <a:t>回）　　□不要</a:t>
                      </a: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en-US" altLang="ja-JP" sz="1100" dirty="0" smtClean="0">
                          <a:solidFill>
                            <a:srgbClr val="FF0000"/>
                          </a:solidFill>
                          <a:latin typeface="Meiryo UI" panose="020B0604030504040204" pitchFamily="50" charset="-128"/>
                          <a:ea typeface="Meiryo UI" panose="020B0604030504040204" pitchFamily="50" charset="-128"/>
                        </a:rPr>
                        <a:t>20</a:t>
                      </a:r>
                      <a:r>
                        <a:rPr kumimoji="1" lang="ja-JP" altLang="en-US" sz="1100" dirty="0" smtClean="0">
                          <a:solidFill>
                            <a:srgbClr val="FF0000"/>
                          </a:solidFill>
                          <a:latin typeface="Meiryo UI" panose="020B0604030504040204" pitchFamily="50" charset="-128"/>
                          <a:ea typeface="Meiryo UI" panose="020B0604030504040204" pitchFamily="50" charset="-128"/>
                        </a:rPr>
                        <a:t>分に</a:t>
                      </a:r>
                      <a:r>
                        <a:rPr kumimoji="1" lang="en-US" altLang="ja-JP" sz="1100" dirty="0" smtClean="0">
                          <a:solidFill>
                            <a:srgbClr val="FF0000"/>
                          </a:solidFill>
                          <a:latin typeface="Meiryo UI" panose="020B0604030504040204" pitchFamily="50" charset="-128"/>
                          <a:ea typeface="Meiryo UI" panose="020B0604030504040204" pitchFamily="50" charset="-128"/>
                        </a:rPr>
                        <a:t>1</a:t>
                      </a:r>
                      <a:r>
                        <a:rPr kumimoji="1" lang="ja-JP" altLang="en-US" sz="1100" dirty="0" smtClean="0">
                          <a:solidFill>
                            <a:srgbClr val="FF0000"/>
                          </a:solidFill>
                          <a:latin typeface="Meiryo UI" panose="020B0604030504040204" pitchFamily="50" charset="-128"/>
                          <a:ea typeface="Meiryo UI" panose="020B0604030504040204" pitchFamily="50" charset="-128"/>
                        </a:rPr>
                        <a:t>回程度休憩を入れる。</a:t>
                      </a:r>
                    </a:p>
                  </a:txBody>
                  <a:tcPr anchor="ctr"/>
                </a:tc>
                <a:extLst>
                  <a:ext uri="{0D108BD9-81ED-4DB2-BD59-A6C34878D82A}">
                    <a16:rowId xmlns:a16="http://schemas.microsoft.com/office/drawing/2014/main" val="1956388683"/>
                  </a:ext>
                </a:extLst>
              </a:tr>
              <a:tr h="469614">
                <a:tc>
                  <a:txBody>
                    <a:bodyPr/>
                    <a:lstStyle/>
                    <a:p>
                      <a:pPr algn="ctr"/>
                      <a:r>
                        <a:rPr kumimoji="1" lang="ja-JP" altLang="en-US" sz="1100" dirty="0" smtClean="0">
                          <a:latin typeface="Meiryo UI" panose="020B0604030504040204" pitchFamily="50" charset="-128"/>
                          <a:ea typeface="Meiryo UI" panose="020B0604030504040204" pitchFamily="50" charset="-128"/>
                        </a:rPr>
                        <a:t>⑤</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障がいの種別</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□知的　　　□発達　　□精神　　　□その他（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ja-JP" altLang="en-US" sz="1100" dirty="0" smtClean="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034502323"/>
                  </a:ext>
                </a:extLst>
              </a:tr>
              <a:tr h="468000">
                <a:tc>
                  <a:txBody>
                    <a:bodyPr/>
                    <a:lstStyle/>
                    <a:p>
                      <a:pPr algn="ctr"/>
                      <a:r>
                        <a:rPr kumimoji="1" lang="ja-JP" altLang="en-US" sz="1100" dirty="0" smtClean="0">
                          <a:latin typeface="Meiryo UI" panose="020B0604030504040204" pitchFamily="50" charset="-128"/>
                          <a:ea typeface="Meiryo UI" panose="020B0604030504040204" pitchFamily="50" charset="-128"/>
                        </a:rPr>
                        <a:t>⑥</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障がいの程度</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□軽度　　　□中等度</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□重度　　　□その他（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ja-JP" altLang="en-US" sz="1100" dirty="0" smtClean="0">
                          <a:solidFill>
                            <a:srgbClr val="FF0000"/>
                          </a:solidFill>
                          <a:latin typeface="Meiryo UI" panose="020B0604030504040204" pitchFamily="50" charset="-128"/>
                          <a:ea typeface="Meiryo UI" panose="020B0604030504040204" pitchFamily="50" charset="-128"/>
                        </a:rPr>
                        <a:t>早口で話さないように心掛ける。</a:t>
                      </a:r>
                    </a:p>
                  </a:txBody>
                  <a:tcPr anchor="ctr"/>
                </a:tc>
                <a:extLst>
                  <a:ext uri="{0D108BD9-81ED-4DB2-BD59-A6C34878D82A}">
                    <a16:rowId xmlns:a16="http://schemas.microsoft.com/office/drawing/2014/main" val="841287888"/>
                  </a:ext>
                </a:extLst>
              </a:tr>
              <a:tr h="468000">
                <a:tc>
                  <a:txBody>
                    <a:bodyPr/>
                    <a:lstStyle/>
                    <a:p>
                      <a:pPr algn="ctr"/>
                      <a:r>
                        <a:rPr kumimoji="1" lang="ja-JP" altLang="en-US" sz="1100" dirty="0" smtClean="0">
                          <a:latin typeface="Meiryo UI" panose="020B0604030504040204" pitchFamily="50" charset="-128"/>
                          <a:ea typeface="Meiryo UI" panose="020B0604030504040204" pitchFamily="50" charset="-128"/>
                        </a:rPr>
                        <a:t>⑦</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支援者のサポート</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□必要（　　</a:t>
                      </a:r>
                      <a:r>
                        <a:rPr kumimoji="1" lang="ja-JP" altLang="en-US" sz="1100" dirty="0" smtClean="0">
                          <a:solidFill>
                            <a:srgbClr val="FF0000"/>
                          </a:solidFill>
                          <a:latin typeface="Meiryo UI" panose="020B0604030504040204" pitchFamily="50" charset="-128"/>
                          <a:ea typeface="Meiryo UI" panose="020B0604030504040204" pitchFamily="50" charset="-128"/>
                        </a:rPr>
                        <a:t> ５</a:t>
                      </a:r>
                      <a:r>
                        <a:rPr kumimoji="1" lang="ja-JP" altLang="en-US" sz="1100" dirty="0" smtClean="0">
                          <a:latin typeface="Meiryo UI" panose="020B0604030504040204" pitchFamily="50" charset="-128"/>
                          <a:ea typeface="Meiryo UI" panose="020B0604030504040204" pitchFamily="50" charset="-128"/>
                        </a:rPr>
                        <a:t>人）　□不要</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ja-JP" altLang="en-US" sz="1100" dirty="0" smtClean="0">
                          <a:solidFill>
                            <a:srgbClr val="FF0000"/>
                          </a:solidFill>
                          <a:latin typeface="Meiryo UI" panose="020B0604030504040204" pitchFamily="50" charset="-128"/>
                          <a:ea typeface="Meiryo UI" panose="020B0604030504040204" pitchFamily="50" charset="-128"/>
                        </a:rPr>
                        <a:t>開催日の１週間前までに支援者を決めてもらう。</a:t>
                      </a:r>
                    </a:p>
                  </a:txBody>
                  <a:tcPr anchor="ctr"/>
                </a:tc>
                <a:extLst>
                  <a:ext uri="{0D108BD9-81ED-4DB2-BD59-A6C34878D82A}">
                    <a16:rowId xmlns:a16="http://schemas.microsoft.com/office/drawing/2014/main" val="3131357462"/>
                  </a:ext>
                </a:extLst>
              </a:tr>
              <a:tr h="359683">
                <a:tc>
                  <a:txBody>
                    <a:bodyPr/>
                    <a:lstStyle/>
                    <a:p>
                      <a:pPr algn="ctr"/>
                      <a:r>
                        <a:rPr kumimoji="1" lang="ja-JP" altLang="en-US" sz="1100" dirty="0" smtClean="0">
                          <a:latin typeface="Meiryo UI" panose="020B0604030504040204" pitchFamily="50" charset="-128"/>
                          <a:ea typeface="Meiryo UI" panose="020B0604030504040204" pitchFamily="50" charset="-128"/>
                        </a:rPr>
                        <a:t>⑧</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会場</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□有（</a:t>
                      </a:r>
                      <a:r>
                        <a:rPr kumimoji="1" lang="ja-JP" altLang="en-US" sz="1100" dirty="0" smtClean="0">
                          <a:solidFill>
                            <a:srgbClr val="FF0000"/>
                          </a:solidFill>
                          <a:latin typeface="Meiryo UI" panose="020B0604030504040204" pitchFamily="50" charset="-128"/>
                          <a:ea typeface="Meiryo UI" panose="020B0604030504040204" pitchFamily="50" charset="-128"/>
                        </a:rPr>
                        <a:t>第一会議室</a:t>
                      </a:r>
                      <a:r>
                        <a:rPr kumimoji="1" lang="ja-JP" altLang="en-US" sz="1100" dirty="0" smtClean="0">
                          <a:latin typeface="Meiryo UI" panose="020B0604030504040204" pitchFamily="50" charset="-128"/>
                          <a:ea typeface="Meiryo UI" panose="020B0604030504040204" pitchFamily="50" charset="-128"/>
                        </a:rPr>
                        <a:t>） □無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kumimoji="1" lang="en-US" altLang="ja-JP" sz="1100" dirty="0" smtClean="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351872986"/>
                  </a:ext>
                </a:extLst>
              </a:tr>
              <a:tr h="469614">
                <a:tc>
                  <a:txBody>
                    <a:bodyPr/>
                    <a:lstStyle/>
                    <a:p>
                      <a:pPr algn="ctr"/>
                      <a:r>
                        <a:rPr kumimoji="1" lang="ja-JP" altLang="en-US" sz="1100" dirty="0" smtClean="0">
                          <a:latin typeface="Meiryo UI" panose="020B0604030504040204" pitchFamily="50" charset="-128"/>
                          <a:ea typeface="Meiryo UI" panose="020B0604030504040204" pitchFamily="50" charset="-128"/>
                        </a:rPr>
                        <a:t>⑨</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座席配置</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□グループ形式　　□スクール形式　　　□その他（　　　　　）</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ja-JP" altLang="en-US" sz="1100" dirty="0" smtClean="0">
                          <a:solidFill>
                            <a:srgbClr val="FF0000"/>
                          </a:solidFill>
                          <a:latin typeface="Meiryo UI" panose="020B0604030504040204" pitchFamily="50" charset="-128"/>
                          <a:ea typeface="Meiryo UI" panose="020B0604030504040204" pitchFamily="50" charset="-128"/>
                        </a:rPr>
                        <a:t>施設側で当日の午前中に準備する。</a:t>
                      </a:r>
                    </a:p>
                  </a:txBody>
                  <a:tcPr anchor="ctr"/>
                </a:tc>
                <a:extLst>
                  <a:ext uri="{0D108BD9-81ED-4DB2-BD59-A6C34878D82A}">
                    <a16:rowId xmlns:a16="http://schemas.microsoft.com/office/drawing/2014/main" val="334371431"/>
                  </a:ext>
                </a:extLst>
              </a:tr>
              <a:tr h="1014566">
                <a:tc>
                  <a:txBody>
                    <a:bodyPr/>
                    <a:lstStyle/>
                    <a:p>
                      <a:pPr algn="ctr"/>
                      <a:r>
                        <a:rPr kumimoji="1" lang="ja-JP" altLang="en-US" sz="1100" dirty="0" smtClean="0">
                          <a:latin typeface="Meiryo UI" panose="020B0604030504040204" pitchFamily="50" charset="-128"/>
                          <a:ea typeface="Meiryo UI" panose="020B0604030504040204" pitchFamily="50" charset="-128"/>
                        </a:rPr>
                        <a:t>⑩</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使用設備</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solidFill>
                            <a:srgbClr val="FF0000"/>
                          </a:solidFill>
                          <a:latin typeface="Meiryo UI" panose="020B0604030504040204" pitchFamily="50" charset="-128"/>
                          <a:ea typeface="Meiryo UI" panose="020B0604030504040204" pitchFamily="50" charset="-128"/>
                        </a:rPr>
                        <a:t>プロジェクター、スクリーン、マイク</a:t>
                      </a:r>
                      <a:endParaRPr kumimoji="1" lang="en-US" altLang="ja-JP" sz="1100" dirty="0" smtClean="0">
                        <a:solidFill>
                          <a:srgbClr val="FF0000"/>
                        </a:solidFill>
                        <a:latin typeface="Meiryo UI" panose="020B0604030504040204" pitchFamily="50" charset="-128"/>
                        <a:ea typeface="Meiryo UI" panose="020B0604030504040204" pitchFamily="50" charset="-128"/>
                      </a:endParaRPr>
                    </a:p>
                    <a:p>
                      <a:pPr algn="l"/>
                      <a:r>
                        <a:rPr kumimoji="1" lang="ja-JP" altLang="en-US" sz="1100" dirty="0" smtClean="0">
                          <a:solidFill>
                            <a:srgbClr val="FF0000"/>
                          </a:solidFill>
                          <a:latin typeface="Meiryo UI" panose="020B0604030504040204" pitchFamily="50" charset="-128"/>
                          <a:ea typeface="Meiryo UI" panose="020B0604030504040204" pitchFamily="50" charset="-128"/>
                        </a:rPr>
                        <a:t>ホワイトボード、椅子・机</a:t>
                      </a:r>
                      <a:endParaRPr kumimoji="1" lang="en-US" altLang="ja-JP" sz="1100" dirty="0" smtClean="0">
                        <a:solidFill>
                          <a:srgbClr val="FF0000"/>
                        </a:solidFill>
                        <a:latin typeface="Meiryo UI" panose="020B0604030504040204" pitchFamily="50" charset="-128"/>
                        <a:ea typeface="Meiryo UI" panose="020B0604030504040204" pitchFamily="50" charset="-128"/>
                      </a:endParaRPr>
                    </a:p>
                    <a:p>
                      <a:pPr algn="l"/>
                      <a:endParaRPr kumimoji="1" lang="en-US" altLang="ja-JP" sz="1100" dirty="0" smtClean="0">
                        <a:latin typeface="Meiryo UI" panose="020B0604030504040204" pitchFamily="50" charset="-128"/>
                        <a:ea typeface="Meiryo UI" panose="020B0604030504040204" pitchFamily="50" charset="-128"/>
                      </a:endParaRPr>
                    </a:p>
                  </a:txBody>
                  <a:tcPr anchor="ct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ja-JP" altLang="en-US" sz="1100" dirty="0" smtClean="0">
                          <a:solidFill>
                            <a:srgbClr val="FF0000"/>
                          </a:solidFill>
                          <a:latin typeface="Meiryo UI" panose="020B0604030504040204" pitchFamily="50" charset="-128"/>
                          <a:ea typeface="Meiryo UI" panose="020B0604030504040204" pitchFamily="50" charset="-128"/>
                        </a:rPr>
                        <a:t>プロジェクターとスクリーンが無いのでセンターから持参する。</a:t>
                      </a:r>
                      <a:endParaRPr kumimoji="1" lang="en-US" altLang="ja-JP" sz="1100" dirty="0" smtClean="0">
                        <a:solidFill>
                          <a:srgbClr val="FF0000"/>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287769931"/>
                  </a:ext>
                </a:extLst>
              </a:tr>
              <a:tr h="595838">
                <a:tc>
                  <a:txBody>
                    <a:bodyPr/>
                    <a:lstStyle/>
                    <a:p>
                      <a:pPr algn="ctr"/>
                      <a:r>
                        <a:rPr kumimoji="1" lang="ja-JP" altLang="en-US" sz="1100" dirty="0" smtClean="0">
                          <a:latin typeface="Meiryo UI" panose="020B0604030504040204" pitchFamily="50" charset="-128"/>
                          <a:ea typeface="Meiryo UI" panose="020B0604030504040204" pitchFamily="50" charset="-128"/>
                        </a:rPr>
                        <a:t>⑪</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施設で相談を受けた消費者トラブルの事例</a:t>
                      </a:r>
                      <a:endParaRPr kumimoji="1" lang="ja-JP" altLang="en-US" sz="1100" dirty="0">
                        <a:latin typeface="Meiryo UI" panose="020B0604030504040204" pitchFamily="50" charset="-128"/>
                        <a:ea typeface="Meiryo UI" panose="020B0604030504040204" pitchFamily="50" charset="-128"/>
                      </a:endParaRPr>
                    </a:p>
                  </a:txBody>
                  <a:tcPr anchor="ctr"/>
                </a:tc>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ja-JP" altLang="en-US" sz="1100" dirty="0" smtClean="0">
                          <a:solidFill>
                            <a:srgbClr val="FF0000"/>
                          </a:solidFill>
                          <a:latin typeface="Meiryo UI" panose="020B0604030504040204" pitchFamily="50" charset="-128"/>
                          <a:ea typeface="Meiryo UI" panose="020B0604030504040204" pitchFamily="50" charset="-128"/>
                        </a:rPr>
                        <a:t>自宅に布団を買いませんか？と男の人が来た。断ったのにしばらく帰らなかった。</a:t>
                      </a:r>
                      <a:endParaRPr kumimoji="1" lang="ja-JP" altLang="en-US" sz="1100" dirty="0" smtClean="0">
                        <a:solidFill>
                          <a:srgbClr val="FF0000"/>
                        </a:solidFill>
                        <a:latin typeface="Meiryo UI" panose="020B0604030504040204" pitchFamily="50" charset="-128"/>
                        <a:ea typeface="Meiryo UI" panose="020B0604030504040204" pitchFamily="50" charset="-128"/>
                      </a:endParaRPr>
                    </a:p>
                  </a:txBody>
                  <a:tcPr anchor="ctr"/>
                </a:tc>
                <a:tc hMerge="1">
                  <a:txBody>
                    <a:bodyPr/>
                    <a:lstStyle/>
                    <a:p>
                      <a:pPr algn="l"/>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206404350"/>
                  </a:ext>
                </a:extLst>
              </a:tr>
              <a:tr h="468000">
                <a:tc>
                  <a:txBody>
                    <a:bodyPr/>
                    <a:lstStyle/>
                    <a:p>
                      <a:pPr algn="ctr"/>
                      <a:r>
                        <a:rPr kumimoji="1" lang="ja-JP" altLang="en-US" sz="1100" dirty="0" smtClean="0">
                          <a:latin typeface="Meiryo UI" panose="020B0604030504040204" pitchFamily="50" charset="-128"/>
                          <a:ea typeface="Meiryo UI" panose="020B0604030504040204" pitchFamily="50" charset="-128"/>
                        </a:rPr>
                        <a:t>⑫</a:t>
                      </a: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algn="l"/>
                      <a:r>
                        <a:rPr kumimoji="1" lang="ja-JP" altLang="en-US" sz="1100" dirty="0" smtClean="0">
                          <a:latin typeface="Meiryo UI" panose="020B0604030504040204" pitchFamily="50" charset="-128"/>
                          <a:ea typeface="Meiryo UI" panose="020B0604030504040204" pitchFamily="50" charset="-128"/>
                        </a:rPr>
                        <a:t>その他</a:t>
                      </a:r>
                      <a:endParaRPr kumimoji="1" lang="en-US" altLang="ja-JP" sz="1100" dirty="0" smtClean="0">
                        <a:latin typeface="Meiryo UI" panose="020B0604030504040204" pitchFamily="50" charset="-128"/>
                        <a:ea typeface="Meiryo UI" panose="020B0604030504040204" pitchFamily="50" charset="-128"/>
                      </a:endParaRPr>
                    </a:p>
                    <a:p>
                      <a:pPr algn="l"/>
                      <a:r>
                        <a:rPr kumimoji="1" lang="ja-JP" altLang="en-US" sz="1100" dirty="0" smtClean="0">
                          <a:latin typeface="Meiryo UI" panose="020B0604030504040204" pitchFamily="50" charset="-128"/>
                          <a:ea typeface="Meiryo UI" panose="020B0604030504040204" pitchFamily="50" charset="-128"/>
                        </a:rPr>
                        <a:t>（注意事項など）</a:t>
                      </a:r>
                      <a:endParaRPr kumimoji="1" lang="ja-JP" altLang="en-US" sz="1100" dirty="0">
                        <a:latin typeface="Meiryo UI" panose="020B0604030504040204" pitchFamily="50" charset="-128"/>
                        <a:ea typeface="Meiryo UI" panose="020B0604030504040204" pitchFamily="50" charset="-128"/>
                      </a:endParaRPr>
                    </a:p>
                  </a:txBody>
                  <a:tcPr anchor="ctr"/>
                </a:tc>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kumimoji="1" lang="ja-JP" altLang="en-US" sz="1100" dirty="0" smtClean="0">
                          <a:solidFill>
                            <a:srgbClr val="FF0000"/>
                          </a:solidFill>
                          <a:latin typeface="Meiryo UI" panose="020B0604030504040204" pitchFamily="50" charset="-128"/>
                          <a:ea typeface="Meiryo UI" panose="020B0604030504040204" pitchFamily="50" charset="-128"/>
                        </a:rPr>
                        <a:t>講座資料の印刷はセンターが行い、当日持参する。</a:t>
                      </a:r>
                    </a:p>
                  </a:txBody>
                  <a:tcPr anchor="ctr"/>
                </a:tc>
                <a:tc hMerge="1">
                  <a:txBody>
                    <a:bodyPr/>
                    <a:lstStyle/>
                    <a:p>
                      <a:pPr algn="l"/>
                      <a:endParaRPr kumimoji="1" lang="ja-JP" altLang="en-US"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54057823"/>
                  </a:ext>
                </a:extLst>
              </a:tr>
            </a:tbl>
          </a:graphicData>
        </a:graphic>
      </p:graphicFrame>
      <p:sp>
        <p:nvSpPr>
          <p:cNvPr id="8" name="正方形/長方形 7"/>
          <p:cNvSpPr/>
          <p:nvPr/>
        </p:nvSpPr>
        <p:spPr>
          <a:xfrm>
            <a:off x="6828113" y="1604625"/>
            <a:ext cx="5903091" cy="1187022"/>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700"/>
              </a:lnSpc>
              <a:defRPr/>
            </a:pPr>
            <a:r>
              <a:rPr lang="ja-JP" altLang="en-US" sz="1100" b="1" dirty="0">
                <a:solidFill>
                  <a:prstClr val="black"/>
                </a:solidFill>
                <a:latin typeface="Meiryo UI" panose="020B0604030504040204" pitchFamily="50" charset="-128"/>
                <a:ea typeface="Meiryo UI" panose="020B0604030504040204" pitchFamily="50" charset="-128"/>
              </a:rPr>
              <a:t>講座依頼先情報</a:t>
            </a:r>
            <a:endParaRPr lang="en-US" altLang="ja-JP" sz="1100" b="1" dirty="0">
              <a:solidFill>
                <a:prstClr val="black"/>
              </a:solidFill>
              <a:latin typeface="Meiryo UI" panose="020B0604030504040204" pitchFamily="50" charset="-128"/>
              <a:ea typeface="Meiryo UI" panose="020B0604030504040204" pitchFamily="50" charset="-128"/>
            </a:endParaRPr>
          </a:p>
          <a:p>
            <a:pPr>
              <a:lnSpc>
                <a:spcPts val="1700"/>
              </a:lnSpc>
              <a:defRPr/>
            </a:pPr>
            <a:r>
              <a:rPr lang="ja-JP" altLang="en-US" sz="1100" dirty="0">
                <a:solidFill>
                  <a:prstClr val="black"/>
                </a:solidFill>
                <a:latin typeface="Meiryo UI" panose="020B0604030504040204" pitchFamily="50" charset="-128"/>
                <a:ea typeface="Meiryo UI" panose="020B0604030504040204" pitchFamily="50" charset="-128"/>
              </a:rPr>
              <a:t>施設名　：　</a:t>
            </a:r>
            <a:r>
              <a:rPr lang="ja-JP" altLang="en-US" sz="1100" dirty="0">
                <a:solidFill>
                  <a:srgbClr val="FF0000"/>
                </a:solidFill>
                <a:latin typeface="Meiryo UI" panose="020B0604030504040204" pitchFamily="50" charset="-128"/>
                <a:ea typeface="Meiryo UI" panose="020B0604030504040204" pitchFamily="50" charset="-128"/>
              </a:rPr>
              <a:t>１８８支援作業所</a:t>
            </a:r>
            <a:r>
              <a:rPr lang="ja-JP" altLang="en-US" sz="1100" dirty="0">
                <a:solidFill>
                  <a:prstClr val="black"/>
                </a:solidFill>
                <a:latin typeface="Meiryo UI" panose="020B0604030504040204" pitchFamily="50" charset="-128"/>
                <a:ea typeface="Meiryo UI" panose="020B0604030504040204" pitchFamily="50" charset="-128"/>
              </a:rPr>
              <a:t>　　　　　　　　　　　　施設種別：</a:t>
            </a:r>
            <a:r>
              <a:rPr lang="ja-JP" altLang="en-US" sz="1100" dirty="0">
                <a:solidFill>
                  <a:srgbClr val="FF0000"/>
                </a:solidFill>
                <a:latin typeface="Meiryo UI" panose="020B0604030504040204" pitchFamily="50" charset="-128"/>
                <a:ea typeface="Meiryo UI" panose="020B0604030504040204" pitchFamily="50" charset="-128"/>
              </a:rPr>
              <a:t>就労継続支援</a:t>
            </a:r>
            <a:r>
              <a:rPr lang="en-US" altLang="ja-JP" sz="1100" dirty="0">
                <a:solidFill>
                  <a:srgbClr val="FF0000"/>
                </a:solidFill>
                <a:latin typeface="Meiryo UI" panose="020B0604030504040204" pitchFamily="50" charset="-128"/>
                <a:ea typeface="Meiryo UI" panose="020B0604030504040204" pitchFamily="50" charset="-128"/>
              </a:rPr>
              <a:t>B</a:t>
            </a:r>
            <a:r>
              <a:rPr lang="ja-JP" altLang="en-US" sz="1100" dirty="0">
                <a:solidFill>
                  <a:srgbClr val="FF0000"/>
                </a:solidFill>
                <a:latin typeface="Meiryo UI" panose="020B0604030504040204" pitchFamily="50" charset="-128"/>
                <a:ea typeface="Meiryo UI" panose="020B0604030504040204" pitchFamily="50" charset="-128"/>
              </a:rPr>
              <a:t>型</a:t>
            </a:r>
            <a:endParaRPr lang="en-US" altLang="ja-JP" sz="1100" dirty="0">
              <a:solidFill>
                <a:srgbClr val="FF0000"/>
              </a:solidFill>
              <a:latin typeface="Meiryo UI" panose="020B0604030504040204" pitchFamily="50" charset="-128"/>
              <a:ea typeface="Meiryo UI" panose="020B0604030504040204" pitchFamily="50" charset="-128"/>
            </a:endParaRPr>
          </a:p>
          <a:p>
            <a:pPr>
              <a:lnSpc>
                <a:spcPts val="1700"/>
              </a:lnSpc>
              <a:defRPr/>
            </a:pPr>
            <a:r>
              <a:rPr lang="en-US" altLang="ja-JP" sz="1100" dirty="0">
                <a:solidFill>
                  <a:prstClr val="black"/>
                </a:solidFill>
                <a:latin typeface="Meiryo UI" panose="020B0604030504040204" pitchFamily="50" charset="-128"/>
                <a:ea typeface="Meiryo UI" panose="020B0604030504040204" pitchFamily="50" charset="-128"/>
              </a:rPr>
              <a:t>TEL</a:t>
            </a:r>
            <a:r>
              <a:rPr lang="ja-JP" altLang="en-US" sz="1100" dirty="0">
                <a:solidFill>
                  <a:prstClr val="black"/>
                </a:solidFill>
                <a:latin typeface="Meiryo UI" panose="020B0604030504040204" pitchFamily="50" charset="-128"/>
                <a:ea typeface="Meiryo UI" panose="020B0604030504040204" pitchFamily="50" charset="-128"/>
              </a:rPr>
              <a:t>　　　：　</a:t>
            </a:r>
            <a:r>
              <a:rPr lang="ja-JP" altLang="en-US" sz="1100" dirty="0" smtClean="0">
                <a:solidFill>
                  <a:srgbClr val="FF0000"/>
                </a:solidFill>
                <a:latin typeface="Meiryo UI" panose="020B0604030504040204" pitchFamily="50" charset="-128"/>
                <a:ea typeface="Meiryo UI" panose="020B0604030504040204" pitchFamily="50" charset="-128"/>
              </a:rPr>
              <a:t>０１２－３４５－１１１１</a:t>
            </a:r>
            <a:r>
              <a:rPr lang="ja-JP" altLang="en-US" sz="1100" dirty="0">
                <a:solidFill>
                  <a:prstClr val="black"/>
                </a:solidFill>
                <a:latin typeface="Meiryo UI" panose="020B0604030504040204" pitchFamily="50" charset="-128"/>
                <a:ea typeface="Meiryo UI" panose="020B0604030504040204" pitchFamily="50" charset="-128"/>
              </a:rPr>
              <a:t>　　　　　　</a:t>
            </a:r>
            <a:r>
              <a:rPr lang="en-US" altLang="ja-JP" sz="1100" dirty="0">
                <a:solidFill>
                  <a:prstClr val="black"/>
                </a:solidFill>
                <a:latin typeface="Meiryo UI" panose="020B0604030504040204" pitchFamily="50" charset="-128"/>
                <a:ea typeface="Meiryo UI" panose="020B0604030504040204" pitchFamily="50" charset="-128"/>
              </a:rPr>
              <a:t>FAX</a:t>
            </a:r>
            <a:r>
              <a:rPr lang="ja-JP" altLang="en-US" sz="1100" dirty="0">
                <a:solidFill>
                  <a:prstClr val="black"/>
                </a:solidFill>
                <a:latin typeface="Meiryo UI" panose="020B0604030504040204" pitchFamily="50" charset="-128"/>
                <a:ea typeface="Meiryo UI" panose="020B0604030504040204" pitchFamily="50" charset="-128"/>
              </a:rPr>
              <a:t>　　　：</a:t>
            </a:r>
            <a:r>
              <a:rPr lang="ja-JP" altLang="en-US" sz="1100" dirty="0" smtClean="0">
                <a:solidFill>
                  <a:srgbClr val="FF0000"/>
                </a:solidFill>
                <a:latin typeface="Meiryo UI" panose="020B0604030504040204" pitchFamily="50" charset="-128"/>
                <a:ea typeface="Meiryo UI" panose="020B0604030504040204" pitchFamily="50" charset="-128"/>
              </a:rPr>
              <a:t>０１２－３４５－２２２２</a:t>
            </a:r>
            <a:r>
              <a:rPr lang="ja-JP" altLang="en-US" sz="1100" dirty="0">
                <a:solidFill>
                  <a:prstClr val="black"/>
                </a:solidFill>
                <a:latin typeface="Meiryo UI" panose="020B0604030504040204" pitchFamily="50" charset="-128"/>
                <a:ea typeface="Meiryo UI" panose="020B0604030504040204" pitchFamily="50" charset="-128"/>
              </a:rPr>
              <a:t>　</a:t>
            </a:r>
            <a:endParaRPr lang="en-US" altLang="ja-JP" sz="1100" dirty="0">
              <a:solidFill>
                <a:prstClr val="black"/>
              </a:solidFill>
              <a:latin typeface="Meiryo UI" panose="020B0604030504040204" pitchFamily="50" charset="-128"/>
              <a:ea typeface="Meiryo UI" panose="020B0604030504040204" pitchFamily="50" charset="-128"/>
            </a:endParaRPr>
          </a:p>
          <a:p>
            <a:pPr>
              <a:lnSpc>
                <a:spcPts val="1700"/>
              </a:lnSpc>
              <a:defRPr/>
            </a:pPr>
            <a:r>
              <a:rPr lang="en-US" altLang="ja-JP" sz="1100" dirty="0">
                <a:solidFill>
                  <a:prstClr val="black"/>
                </a:solidFill>
                <a:latin typeface="Meiryo UI" panose="020B0604030504040204" pitchFamily="50" charset="-128"/>
                <a:ea typeface="Meiryo UI" panose="020B0604030504040204" pitchFamily="50" charset="-128"/>
              </a:rPr>
              <a:t>MAIL</a:t>
            </a:r>
            <a:r>
              <a:rPr lang="ja-JP" altLang="en-US" sz="1100" dirty="0">
                <a:solidFill>
                  <a:prstClr val="black"/>
                </a:solidFill>
                <a:latin typeface="Meiryo UI" panose="020B0604030504040204" pitchFamily="50" charset="-128"/>
                <a:ea typeface="Meiryo UI" panose="020B0604030504040204" pitchFamily="50" charset="-128"/>
              </a:rPr>
              <a:t>　　：　</a:t>
            </a:r>
            <a:r>
              <a:rPr lang="en-US" altLang="ja-JP" sz="1100" dirty="0">
                <a:solidFill>
                  <a:srgbClr val="FF0000"/>
                </a:solidFill>
                <a:latin typeface="Meiryo UI" panose="020B0604030504040204" pitchFamily="50" charset="-128"/>
                <a:ea typeface="Meiryo UI" panose="020B0604030504040204" pitchFamily="50" charset="-128"/>
                <a:hlinkClick r:id="rId2"/>
              </a:rPr>
              <a:t>syouhi@seikatu.com</a:t>
            </a:r>
            <a:endParaRPr lang="en-US" altLang="ja-JP" sz="1100" dirty="0">
              <a:solidFill>
                <a:srgbClr val="FF0000"/>
              </a:solidFill>
              <a:latin typeface="Meiryo UI" panose="020B0604030504040204" pitchFamily="50" charset="-128"/>
              <a:ea typeface="Meiryo UI" panose="020B0604030504040204" pitchFamily="50" charset="-128"/>
            </a:endParaRPr>
          </a:p>
          <a:p>
            <a:pPr>
              <a:lnSpc>
                <a:spcPts val="1700"/>
              </a:lnSpc>
              <a:defRPr/>
            </a:pPr>
            <a:r>
              <a:rPr lang="ja-JP" altLang="en-US" sz="1100" dirty="0">
                <a:solidFill>
                  <a:prstClr val="black"/>
                </a:solidFill>
                <a:latin typeface="Meiryo UI" panose="020B0604030504040204" pitchFamily="50" charset="-128"/>
                <a:ea typeface="Meiryo UI" panose="020B0604030504040204" pitchFamily="50" charset="-128"/>
              </a:rPr>
              <a:t>ご担当者：　</a:t>
            </a:r>
            <a:r>
              <a:rPr lang="ja-JP" altLang="en-US" sz="1100" dirty="0">
                <a:solidFill>
                  <a:srgbClr val="FF0000"/>
                </a:solidFill>
                <a:latin typeface="Meiryo UI" panose="020B0604030504040204" pitchFamily="50" charset="-128"/>
                <a:ea typeface="Meiryo UI" panose="020B0604030504040204" pitchFamily="50" charset="-128"/>
              </a:rPr>
              <a:t>消費　太郎</a:t>
            </a:r>
            <a:endParaRPr lang="en-US" altLang="ja-JP" sz="1100" dirty="0">
              <a:solidFill>
                <a:srgbClr val="FF0000"/>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6828111" y="1308650"/>
            <a:ext cx="5636872" cy="261610"/>
          </a:xfrm>
          <a:prstGeom prst="rect">
            <a:avLst/>
          </a:prstGeom>
          <a:noFill/>
        </p:spPr>
        <p:txBody>
          <a:bodyPr wrap="square" rtlCol="0">
            <a:spAutoFit/>
          </a:bodyPr>
          <a:lstStyle/>
          <a:p>
            <a:pPr>
              <a:defRPr/>
            </a:pPr>
            <a:r>
              <a:rPr lang="ja-JP" altLang="en-US" sz="1100" dirty="0">
                <a:solidFill>
                  <a:prstClr val="black"/>
                </a:solidFill>
                <a:latin typeface="Meiryo UI" panose="020B0604030504040204" pitchFamily="50" charset="-128"/>
                <a:ea typeface="Meiryo UI" panose="020B0604030504040204" pitchFamily="50" charset="-128"/>
              </a:rPr>
              <a:t>講座開催に向けて必要な情報をお聞かせください。</a:t>
            </a:r>
            <a:endParaRPr lang="en-US" altLang="ja-JP" sz="1100" dirty="0">
              <a:solidFill>
                <a:prstClr val="black"/>
              </a:solidFill>
              <a:latin typeface="Meiryo UI" panose="020B0604030504040204" pitchFamily="50" charset="-128"/>
              <a:ea typeface="Meiryo UI" panose="020B0604030504040204" pitchFamily="50" charset="-128"/>
            </a:endParaRPr>
          </a:p>
        </p:txBody>
      </p:sp>
      <p:sp>
        <p:nvSpPr>
          <p:cNvPr id="32" name="テキスト ボックス 31"/>
          <p:cNvSpPr txBox="1"/>
          <p:nvPr/>
        </p:nvSpPr>
        <p:spPr>
          <a:xfrm>
            <a:off x="9162694" y="4163349"/>
            <a:ext cx="1391031" cy="600164"/>
          </a:xfrm>
          <a:prstGeom prst="rect">
            <a:avLst/>
          </a:prstGeom>
          <a:noFill/>
        </p:spPr>
        <p:txBody>
          <a:bodyPr wrap="square" rtlCol="0">
            <a:spAutoFit/>
          </a:bodyPr>
          <a:lstStyle/>
          <a:p>
            <a:pPr>
              <a:defRPr/>
            </a:pPr>
            <a:r>
              <a:rPr lang="ja-JP" altLang="en-US" sz="1100" dirty="0">
                <a:solidFill>
                  <a:prstClr val="black"/>
                </a:solidFill>
                <a:latin typeface="Meiryo UI" panose="020B0604030504040204" pitchFamily="50" charset="-128"/>
                <a:ea typeface="Meiryo UI" panose="020B0604030504040204" pitchFamily="50" charset="-128"/>
              </a:rPr>
              <a:t>（約　　　　</a:t>
            </a:r>
            <a:r>
              <a:rPr lang="ja-JP" altLang="en-US" sz="1100" dirty="0">
                <a:solidFill>
                  <a:srgbClr val="FF0000"/>
                </a:solidFill>
                <a:latin typeface="Meiryo UI" panose="020B0604030504040204" pitchFamily="50" charset="-128"/>
                <a:ea typeface="Meiryo UI" panose="020B0604030504040204" pitchFamily="50" charset="-128"/>
              </a:rPr>
              <a:t>７</a:t>
            </a:r>
            <a:r>
              <a:rPr lang="ja-JP" altLang="en-US" sz="1100" dirty="0">
                <a:solidFill>
                  <a:prstClr val="black"/>
                </a:solidFill>
                <a:latin typeface="Meiryo UI" panose="020B0604030504040204" pitchFamily="50" charset="-128"/>
                <a:ea typeface="Meiryo UI" panose="020B0604030504040204" pitchFamily="50" charset="-128"/>
              </a:rPr>
              <a:t>人）</a:t>
            </a:r>
            <a:endParaRPr lang="en-US" altLang="ja-JP" sz="1100" dirty="0">
              <a:solidFill>
                <a:prstClr val="black"/>
              </a:solidFill>
              <a:latin typeface="Meiryo UI" panose="020B0604030504040204" pitchFamily="50" charset="-128"/>
              <a:ea typeface="Meiryo UI" panose="020B0604030504040204" pitchFamily="50" charset="-128"/>
            </a:endParaRPr>
          </a:p>
          <a:p>
            <a:pPr>
              <a:defRPr/>
            </a:pPr>
            <a:r>
              <a:rPr lang="ja-JP" altLang="en-US" sz="1100" dirty="0">
                <a:solidFill>
                  <a:prstClr val="black"/>
                </a:solidFill>
                <a:latin typeface="Meiryo UI" panose="020B0604030504040204" pitchFamily="50" charset="-128"/>
                <a:ea typeface="Meiryo UI" panose="020B0604030504040204" pitchFamily="50" charset="-128"/>
              </a:rPr>
              <a:t>（約　　　　</a:t>
            </a:r>
            <a:r>
              <a:rPr lang="ja-JP" altLang="en-US" sz="1100" dirty="0">
                <a:solidFill>
                  <a:srgbClr val="FF0000"/>
                </a:solidFill>
                <a:latin typeface="Meiryo UI" panose="020B0604030504040204" pitchFamily="50" charset="-128"/>
                <a:ea typeface="Meiryo UI" panose="020B0604030504040204" pitchFamily="50" charset="-128"/>
              </a:rPr>
              <a:t>３</a:t>
            </a:r>
            <a:r>
              <a:rPr lang="ja-JP" altLang="en-US" sz="1100" dirty="0">
                <a:solidFill>
                  <a:prstClr val="black"/>
                </a:solidFill>
                <a:latin typeface="Meiryo UI" panose="020B0604030504040204" pitchFamily="50" charset="-128"/>
                <a:ea typeface="Meiryo UI" panose="020B0604030504040204" pitchFamily="50" charset="-128"/>
              </a:rPr>
              <a:t>人）</a:t>
            </a:r>
            <a:endParaRPr lang="en-US" altLang="ja-JP" sz="1100" dirty="0">
              <a:solidFill>
                <a:prstClr val="black"/>
              </a:solidFill>
              <a:latin typeface="Meiryo UI" panose="020B0604030504040204" pitchFamily="50" charset="-128"/>
              <a:ea typeface="Meiryo UI" panose="020B0604030504040204" pitchFamily="50" charset="-128"/>
            </a:endParaRPr>
          </a:p>
          <a:p>
            <a:pPr>
              <a:defRPr/>
            </a:pPr>
            <a:r>
              <a:rPr lang="ja-JP" altLang="en-US" sz="1100" dirty="0">
                <a:solidFill>
                  <a:prstClr val="black"/>
                </a:solidFill>
                <a:latin typeface="Meiryo UI" panose="020B0604030504040204" pitchFamily="50" charset="-128"/>
                <a:ea typeface="Meiryo UI" panose="020B0604030504040204" pitchFamily="50" charset="-128"/>
              </a:rPr>
              <a:t>（約　　　　 　人）</a:t>
            </a:r>
            <a:endParaRPr lang="en-US" altLang="ja-JP" sz="1100" dirty="0">
              <a:solidFill>
                <a:prstClr val="black"/>
              </a:solidFill>
              <a:latin typeface="Meiryo UI" panose="020B0604030504040204" pitchFamily="50" charset="-128"/>
              <a:ea typeface="Meiryo UI" panose="020B0604030504040204" pitchFamily="50" charset="-128"/>
            </a:endParaRPr>
          </a:p>
        </p:txBody>
      </p:sp>
      <p:sp>
        <p:nvSpPr>
          <p:cNvPr id="33" name="正方形/長方形 32"/>
          <p:cNvSpPr/>
          <p:nvPr/>
        </p:nvSpPr>
        <p:spPr>
          <a:xfrm>
            <a:off x="6828110" y="9484200"/>
            <a:ext cx="5903092" cy="595085"/>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700"/>
              </a:lnSpc>
              <a:defRPr/>
            </a:pPr>
            <a:r>
              <a:rPr lang="ja-JP" altLang="en-US" sz="1100" b="1" dirty="0" smtClean="0">
                <a:solidFill>
                  <a:prstClr val="black"/>
                </a:solidFill>
                <a:latin typeface="Meiryo UI" panose="020B0604030504040204" pitchFamily="50" charset="-128"/>
                <a:ea typeface="Meiryo UI" panose="020B0604030504040204" pitchFamily="50" charset="-128"/>
              </a:rPr>
              <a:t>お問合せ先</a:t>
            </a:r>
            <a:endParaRPr lang="en-US" altLang="ja-JP" sz="1100" b="1" dirty="0">
              <a:solidFill>
                <a:prstClr val="black"/>
              </a:solidFill>
              <a:latin typeface="Meiryo UI" panose="020B0604030504040204" pitchFamily="50" charset="-128"/>
              <a:ea typeface="Meiryo UI" panose="020B0604030504040204" pitchFamily="50" charset="-128"/>
            </a:endParaRPr>
          </a:p>
          <a:p>
            <a:pPr>
              <a:lnSpc>
                <a:spcPts val="1700"/>
              </a:lnSpc>
              <a:defRPr/>
            </a:pPr>
            <a:r>
              <a:rPr lang="ja-JP" altLang="en-US" sz="1100" dirty="0">
                <a:solidFill>
                  <a:prstClr val="black"/>
                </a:solidFill>
                <a:latin typeface="Meiryo UI" panose="020B0604030504040204" pitchFamily="50" charset="-128"/>
                <a:ea typeface="Meiryo UI" panose="020B0604030504040204" pitchFamily="50" charset="-128"/>
              </a:rPr>
              <a:t>　</a:t>
            </a:r>
            <a:endParaRPr lang="en-US" altLang="ja-JP" sz="1100" dirty="0">
              <a:solidFill>
                <a:prstClr val="black"/>
              </a:solidFill>
              <a:latin typeface="Meiryo UI" panose="020B0604030504040204" pitchFamily="50" charset="-128"/>
              <a:ea typeface="Meiryo UI" panose="020B0604030504040204" pitchFamily="50" charset="-128"/>
            </a:endParaRPr>
          </a:p>
        </p:txBody>
      </p:sp>
      <p:sp>
        <p:nvSpPr>
          <p:cNvPr id="37" name="四角形吹き出し 36"/>
          <p:cNvSpPr/>
          <p:nvPr/>
        </p:nvSpPr>
        <p:spPr>
          <a:xfrm>
            <a:off x="133035" y="2919071"/>
            <a:ext cx="6153466" cy="1080000"/>
          </a:xfrm>
          <a:prstGeom prst="wedgeRectCallout">
            <a:avLst>
              <a:gd name="adj1" fmla="val 55984"/>
              <a:gd name="adj2" fmla="val 44710"/>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smtClean="0">
                <a:solidFill>
                  <a:schemeClr val="tx1"/>
                </a:solidFill>
                <a:latin typeface="Meiryo UI" panose="020B0604030504040204" pitchFamily="50" charset="-128"/>
                <a:ea typeface="Meiryo UI" panose="020B0604030504040204" pitchFamily="50" charset="-128"/>
              </a:rPr>
              <a:t>性別や年代に</a:t>
            </a:r>
            <a:r>
              <a:rPr lang="ja-JP" altLang="en-US" sz="1200" dirty="0">
                <a:solidFill>
                  <a:schemeClr val="tx1"/>
                </a:solidFill>
                <a:latin typeface="Meiryo UI" panose="020B0604030504040204" pitchFamily="50" charset="-128"/>
                <a:ea typeface="Meiryo UI" panose="020B0604030504040204" pitchFamily="50" charset="-128"/>
              </a:rPr>
              <a:t>よって興味</a:t>
            </a:r>
            <a:r>
              <a:rPr lang="ja-JP" altLang="en-US" sz="1200" dirty="0" smtClean="0">
                <a:solidFill>
                  <a:schemeClr val="tx1"/>
                </a:solidFill>
                <a:latin typeface="Meiryo UI" panose="020B0604030504040204" pitchFamily="50" charset="-128"/>
                <a:ea typeface="Meiryo UI" panose="020B0604030504040204" pitchFamily="50" charset="-128"/>
              </a:rPr>
              <a:t>のある話題</a:t>
            </a:r>
            <a:r>
              <a:rPr lang="ja-JP" altLang="en-US" sz="1200" dirty="0">
                <a:solidFill>
                  <a:schemeClr val="tx1"/>
                </a:solidFill>
                <a:latin typeface="Meiryo UI" panose="020B0604030504040204" pitchFamily="50" charset="-128"/>
                <a:ea typeface="Meiryo UI" panose="020B0604030504040204" pitchFamily="50" charset="-128"/>
              </a:rPr>
              <a:t>が</a:t>
            </a:r>
            <a:r>
              <a:rPr lang="ja-JP" altLang="en-US" sz="1200" dirty="0" smtClean="0">
                <a:solidFill>
                  <a:schemeClr val="tx1"/>
                </a:solidFill>
                <a:latin typeface="Meiryo UI" panose="020B0604030504040204" pitchFamily="50" charset="-128"/>
                <a:ea typeface="Meiryo UI" panose="020B0604030504040204" pitchFamily="50" charset="-128"/>
              </a:rPr>
              <a:t>違うことがあります。講座に興味・関心を持ってもらうためにも可能な限り聞いておきましょう。また、施設内では</a:t>
            </a:r>
            <a:r>
              <a:rPr lang="ja-JP" altLang="en-US" sz="1200" dirty="0">
                <a:solidFill>
                  <a:schemeClr val="tx1"/>
                </a:solidFill>
                <a:latin typeface="Meiryo UI" panose="020B0604030504040204" pitchFamily="50" charset="-128"/>
                <a:ea typeface="Meiryo UI" panose="020B0604030504040204" pitchFamily="50" charset="-128"/>
              </a:rPr>
              <a:t>や</a:t>
            </a:r>
            <a:r>
              <a:rPr lang="ja-JP" altLang="en-US" sz="1200" dirty="0" smtClean="0">
                <a:solidFill>
                  <a:schemeClr val="tx1"/>
                </a:solidFill>
                <a:latin typeface="Meiryo UI" panose="020B0604030504040204" pitchFamily="50" charset="-128"/>
                <a:ea typeface="Meiryo UI" panose="020B0604030504040204" pitchFamily="50" charset="-128"/>
              </a:rPr>
              <a:t>っている話題等を聞いておくと、受講者とのコミュニケーションを取るきっかけにつながるでしょう。</a:t>
            </a:r>
            <a:endParaRPr lang="en-US" altLang="ja-JP" sz="1200" dirty="0" smtClean="0">
              <a:solidFill>
                <a:schemeClr val="tx1"/>
              </a:solidFill>
              <a:latin typeface="Meiryo UI" panose="020B0604030504040204" pitchFamily="50" charset="-128"/>
              <a:ea typeface="Meiryo UI" panose="020B0604030504040204" pitchFamily="50" charset="-128"/>
            </a:endParaRPr>
          </a:p>
          <a:p>
            <a:r>
              <a:rPr lang="ja-JP" altLang="en-US" sz="1200" dirty="0" smtClean="0">
                <a:solidFill>
                  <a:schemeClr val="tx1"/>
                </a:solidFill>
                <a:latin typeface="Meiryo UI" panose="020B0604030504040204" pitchFamily="50" charset="-128"/>
                <a:ea typeface="Meiryo UI" panose="020B0604030504040204" pitchFamily="50" charset="-128"/>
              </a:rPr>
              <a:t>（例：男性</a:t>
            </a:r>
            <a:r>
              <a:rPr lang="ja-JP" altLang="en-US" sz="1200" dirty="0">
                <a:solidFill>
                  <a:schemeClr val="tx1"/>
                </a:solidFill>
                <a:latin typeface="Meiryo UI" panose="020B0604030504040204" pitchFamily="50" charset="-128"/>
                <a:ea typeface="Meiryo UI" panose="020B0604030504040204" pitchFamily="50" charset="-128"/>
              </a:rPr>
              <a:t>であれば「オンラインゲーム関係等」、女性であれば「美容のサプリメント等</a:t>
            </a:r>
            <a:r>
              <a:rPr lang="ja-JP" altLang="en-US" sz="1200" dirty="0" smtClean="0">
                <a:solidFill>
                  <a:schemeClr val="tx1"/>
                </a:solidFill>
                <a:latin typeface="Meiryo UI" panose="020B0604030504040204" pitchFamily="50" charset="-128"/>
                <a:ea typeface="Meiryo UI" panose="020B0604030504040204" pitchFamily="50" charset="-128"/>
              </a:rPr>
              <a:t>」）</a:t>
            </a:r>
            <a:endParaRPr lang="en-US" altLang="ja-JP" sz="1200" dirty="0" smtClean="0">
              <a:solidFill>
                <a:schemeClr val="tx1"/>
              </a:solidFill>
              <a:latin typeface="Meiryo UI" panose="020B0604030504040204" pitchFamily="50" charset="-128"/>
              <a:ea typeface="Meiryo UI" panose="020B0604030504040204" pitchFamily="50" charset="-128"/>
            </a:endParaRPr>
          </a:p>
        </p:txBody>
      </p:sp>
      <p:sp>
        <p:nvSpPr>
          <p:cNvPr id="38" name="四角形吹き出し 37"/>
          <p:cNvSpPr/>
          <p:nvPr/>
        </p:nvSpPr>
        <p:spPr>
          <a:xfrm>
            <a:off x="133031" y="4454933"/>
            <a:ext cx="6153470" cy="504000"/>
          </a:xfrm>
          <a:prstGeom prst="wedgeRectCallout">
            <a:avLst>
              <a:gd name="adj1" fmla="val 57161"/>
              <a:gd name="adj2" fmla="val 41536"/>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Meiryo UI" panose="020B0604030504040204" pitchFamily="50" charset="-128"/>
                <a:ea typeface="Meiryo UI" panose="020B0604030504040204" pitchFamily="50" charset="-128"/>
              </a:rPr>
              <a:t>講座時間が</a:t>
            </a:r>
            <a:r>
              <a:rPr lang="ja-JP" altLang="en-US" sz="1200" dirty="0" smtClean="0">
                <a:solidFill>
                  <a:schemeClr val="tx1"/>
                </a:solidFill>
                <a:latin typeface="Meiryo UI" panose="020B0604030504040204" pitchFamily="50" charset="-128"/>
                <a:ea typeface="Meiryo UI" panose="020B0604030504040204" pitchFamily="50" charset="-128"/>
              </a:rPr>
              <a:t>長いと受講者</a:t>
            </a:r>
            <a:r>
              <a:rPr lang="ja-JP" altLang="en-US" sz="1200" dirty="0">
                <a:solidFill>
                  <a:schemeClr val="tx1"/>
                </a:solidFill>
                <a:latin typeface="Meiryo UI" panose="020B0604030504040204" pitchFamily="50" charset="-128"/>
                <a:ea typeface="Meiryo UI" panose="020B0604030504040204" pitchFamily="50" charset="-128"/>
              </a:rPr>
              <a:t>の集中力が切れて</a:t>
            </a:r>
            <a:r>
              <a:rPr lang="ja-JP" altLang="en-US" sz="1200" dirty="0" smtClean="0">
                <a:solidFill>
                  <a:schemeClr val="tx1"/>
                </a:solidFill>
                <a:latin typeface="Meiryo UI" panose="020B0604030504040204" pitchFamily="50" charset="-128"/>
                <a:ea typeface="Meiryo UI" panose="020B0604030504040204" pitchFamily="50" charset="-128"/>
              </a:rPr>
              <a:t>しまうことが</a:t>
            </a:r>
            <a:r>
              <a:rPr lang="ja-JP" altLang="en-US" sz="1200" dirty="0">
                <a:solidFill>
                  <a:schemeClr val="tx1"/>
                </a:solidFill>
                <a:latin typeface="Meiryo UI" panose="020B0604030504040204" pitchFamily="50" charset="-128"/>
                <a:ea typeface="Meiryo UI" panose="020B0604030504040204" pitchFamily="50" charset="-128"/>
              </a:rPr>
              <a:t>あるので、</a:t>
            </a:r>
            <a:r>
              <a:rPr lang="ja-JP" altLang="en-US" sz="1200" dirty="0" smtClean="0">
                <a:solidFill>
                  <a:schemeClr val="tx1"/>
                </a:solidFill>
                <a:latin typeface="Meiryo UI" panose="020B0604030504040204" pitchFamily="50" charset="-128"/>
                <a:ea typeface="Meiryo UI" panose="020B0604030504040204" pitchFamily="50" charset="-128"/>
              </a:rPr>
              <a:t>休憩のタイミングを確認しましょう。</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40" name="四角形吹き出し 39"/>
          <p:cNvSpPr/>
          <p:nvPr/>
        </p:nvSpPr>
        <p:spPr>
          <a:xfrm>
            <a:off x="133035" y="5344714"/>
            <a:ext cx="6153466" cy="504000"/>
          </a:xfrm>
          <a:prstGeom prst="wedgeRectCallout">
            <a:avLst>
              <a:gd name="adj1" fmla="val 56879"/>
              <a:gd name="adj2" fmla="val 4400"/>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Meiryo UI" panose="020B0604030504040204" pitchFamily="50" charset="-128"/>
                <a:ea typeface="Meiryo UI" panose="020B0604030504040204" pitchFamily="50" charset="-128"/>
              </a:rPr>
              <a:t>障がいの</a:t>
            </a:r>
            <a:r>
              <a:rPr lang="ja-JP" altLang="en-US" sz="1200" dirty="0" smtClean="0">
                <a:solidFill>
                  <a:schemeClr val="tx1"/>
                </a:solidFill>
                <a:latin typeface="Meiryo UI" panose="020B0604030504040204" pitchFamily="50" charset="-128"/>
                <a:ea typeface="Meiryo UI" panose="020B0604030504040204" pitchFamily="50" charset="-128"/>
              </a:rPr>
              <a:t>種別や程度に</a:t>
            </a:r>
            <a:r>
              <a:rPr lang="ja-JP" altLang="en-US" sz="1200" dirty="0">
                <a:solidFill>
                  <a:schemeClr val="tx1"/>
                </a:solidFill>
                <a:latin typeface="Meiryo UI" panose="020B0604030504040204" pitchFamily="50" charset="-128"/>
                <a:ea typeface="Meiryo UI" panose="020B0604030504040204" pitchFamily="50" charset="-128"/>
              </a:rPr>
              <a:t>よって、消費行動や配慮するポイントが異なります。特別に気を付ける事項が</a:t>
            </a:r>
            <a:r>
              <a:rPr lang="ja-JP" altLang="en-US" sz="1200" dirty="0" smtClean="0">
                <a:solidFill>
                  <a:schemeClr val="tx1"/>
                </a:solidFill>
                <a:latin typeface="Meiryo UI" panose="020B0604030504040204" pitchFamily="50" charset="-128"/>
                <a:ea typeface="Meiryo UI" panose="020B0604030504040204" pitchFamily="50" charset="-128"/>
              </a:rPr>
              <a:t>あれば聞いておきましょ</a:t>
            </a:r>
            <a:r>
              <a:rPr lang="ja-JP" altLang="en-US" sz="1200" dirty="0">
                <a:solidFill>
                  <a:schemeClr val="tx1"/>
                </a:solidFill>
                <a:latin typeface="Meiryo UI" panose="020B0604030504040204" pitchFamily="50" charset="-128"/>
                <a:ea typeface="Meiryo UI" panose="020B0604030504040204" pitchFamily="50" charset="-128"/>
              </a:rPr>
              <a:t>う</a:t>
            </a:r>
            <a:r>
              <a:rPr lang="ja-JP" altLang="en-US" sz="1200" dirty="0" smtClean="0">
                <a:solidFill>
                  <a:schemeClr val="tx1"/>
                </a:solidFill>
                <a:latin typeface="Meiryo UI" panose="020B0604030504040204" pitchFamily="50" charset="-128"/>
                <a:ea typeface="Meiryo UI" panose="020B0604030504040204" pitchFamily="50" charset="-128"/>
              </a:rPr>
              <a:t>。</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19" name="四角形吹き出し 18"/>
          <p:cNvSpPr/>
          <p:nvPr/>
        </p:nvSpPr>
        <p:spPr>
          <a:xfrm>
            <a:off x="133033" y="6286491"/>
            <a:ext cx="6153467" cy="504000"/>
          </a:xfrm>
          <a:prstGeom prst="wedgeRectCallout">
            <a:avLst>
              <a:gd name="adj1" fmla="val 55493"/>
              <a:gd name="adj2" fmla="val -31379"/>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Meiryo UI" panose="020B0604030504040204" pitchFamily="50" charset="-128"/>
                <a:ea typeface="Meiryo UI" panose="020B0604030504040204" pitchFamily="50" charset="-128"/>
              </a:rPr>
              <a:t>受講者の中で</a:t>
            </a:r>
            <a:r>
              <a:rPr lang="ja-JP" altLang="en-US" sz="1200" dirty="0" smtClean="0">
                <a:solidFill>
                  <a:schemeClr val="tx1"/>
                </a:solidFill>
                <a:latin typeface="Meiryo UI" panose="020B0604030504040204" pitchFamily="50" charset="-128"/>
                <a:ea typeface="Meiryo UI" panose="020B0604030504040204" pitchFamily="50" charset="-128"/>
              </a:rPr>
              <a:t>「ある特定の言葉（単語）を聞くと急に不安になる」</a:t>
            </a:r>
            <a:r>
              <a:rPr lang="ja-JP" altLang="en-US" sz="1200" dirty="0">
                <a:solidFill>
                  <a:schemeClr val="tx1"/>
                </a:solidFill>
                <a:latin typeface="Meiryo UI" panose="020B0604030504040204" pitchFamily="50" charset="-128"/>
                <a:ea typeface="Meiryo UI" panose="020B0604030504040204" pitchFamily="50" charset="-128"/>
              </a:rPr>
              <a:t>、「パニックを</a:t>
            </a:r>
            <a:r>
              <a:rPr lang="ja-JP" altLang="en-US" sz="1200" dirty="0" smtClean="0">
                <a:solidFill>
                  <a:schemeClr val="tx1"/>
                </a:solidFill>
                <a:latin typeface="Meiryo UI" panose="020B0604030504040204" pitchFamily="50" charset="-128"/>
                <a:ea typeface="Meiryo UI" panose="020B0604030504040204" pitchFamily="50" charset="-128"/>
              </a:rPr>
              <a:t>起こしやすい」などの特性を持つ人がいないか等を確認し、</a:t>
            </a:r>
            <a:r>
              <a:rPr lang="ja-JP" altLang="en-US" sz="1200" dirty="0">
                <a:solidFill>
                  <a:schemeClr val="tx1"/>
                </a:solidFill>
                <a:latin typeface="Meiryo UI" panose="020B0604030504040204" pitchFamily="50" charset="-128"/>
                <a:ea typeface="Meiryo UI" panose="020B0604030504040204" pitchFamily="50" charset="-128"/>
              </a:rPr>
              <a:t>支援者の</a:t>
            </a:r>
            <a:r>
              <a:rPr lang="ja-JP" altLang="en-US" sz="1200" dirty="0" smtClean="0">
                <a:solidFill>
                  <a:schemeClr val="tx1"/>
                </a:solidFill>
                <a:latin typeface="Meiryo UI" panose="020B0604030504040204" pitchFamily="50" charset="-128"/>
                <a:ea typeface="Meiryo UI" panose="020B0604030504040204" pitchFamily="50" charset="-128"/>
              </a:rPr>
              <a:t>サポート体制について確認して</a:t>
            </a:r>
            <a:r>
              <a:rPr lang="ja-JP" altLang="en-US" sz="1200" dirty="0">
                <a:solidFill>
                  <a:schemeClr val="tx1"/>
                </a:solidFill>
                <a:latin typeface="Meiryo UI" panose="020B0604030504040204" pitchFamily="50" charset="-128"/>
                <a:ea typeface="Meiryo UI" panose="020B0604030504040204" pitchFamily="50" charset="-128"/>
              </a:rPr>
              <a:t>おきましょう。</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20" name="四角形吹き出し 19"/>
          <p:cNvSpPr/>
          <p:nvPr/>
        </p:nvSpPr>
        <p:spPr>
          <a:xfrm>
            <a:off x="133033" y="7048499"/>
            <a:ext cx="6153467" cy="1080000"/>
          </a:xfrm>
          <a:prstGeom prst="wedgeRectCallout">
            <a:avLst>
              <a:gd name="adj1" fmla="val 55605"/>
              <a:gd name="adj2" fmla="val 21071"/>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smtClean="0">
                <a:solidFill>
                  <a:schemeClr val="tx1"/>
                </a:solidFill>
                <a:latin typeface="Meiryo UI" panose="020B0604030504040204" pitchFamily="50" charset="-128"/>
                <a:ea typeface="Meiryo UI" panose="020B0604030504040204" pitchFamily="50" charset="-128"/>
              </a:rPr>
              <a:t>どこの会場を使用するか施設側と確認</a:t>
            </a:r>
            <a:r>
              <a:rPr lang="ja-JP" altLang="en-US" sz="1200" dirty="0">
                <a:solidFill>
                  <a:schemeClr val="tx1"/>
                </a:solidFill>
                <a:latin typeface="Meiryo UI" panose="020B0604030504040204" pitchFamily="50" charset="-128"/>
                <a:ea typeface="Meiryo UI" panose="020B0604030504040204" pitchFamily="50" charset="-128"/>
              </a:rPr>
              <a:t>しておきましょう</a:t>
            </a:r>
            <a:r>
              <a:rPr lang="ja-JP" altLang="en-US" sz="1200" dirty="0" smtClean="0">
                <a:solidFill>
                  <a:schemeClr val="tx1"/>
                </a:solidFill>
                <a:latin typeface="Meiryo UI" panose="020B0604030504040204" pitchFamily="50" charset="-128"/>
                <a:ea typeface="Meiryo UI" panose="020B0604030504040204" pitchFamily="50" charset="-128"/>
              </a:rPr>
              <a:t>。</a:t>
            </a:r>
            <a:endParaRPr lang="en-US" altLang="ja-JP" sz="1200" dirty="0" smtClean="0">
              <a:solidFill>
                <a:schemeClr val="tx1"/>
              </a:solidFill>
              <a:latin typeface="Meiryo UI" panose="020B0604030504040204" pitchFamily="50" charset="-128"/>
              <a:ea typeface="Meiryo UI" panose="020B0604030504040204" pitchFamily="50" charset="-128"/>
            </a:endParaRPr>
          </a:p>
          <a:p>
            <a:r>
              <a:rPr lang="ja-JP" altLang="en-US" sz="1200" dirty="0" smtClean="0">
                <a:solidFill>
                  <a:schemeClr val="tx1"/>
                </a:solidFill>
                <a:latin typeface="Meiryo UI" panose="020B0604030504040204" pitchFamily="50" charset="-128"/>
                <a:ea typeface="Meiryo UI" panose="020B0604030504040204" pitchFamily="50" charset="-128"/>
              </a:rPr>
              <a:t>また、設営</a:t>
            </a:r>
            <a:r>
              <a:rPr lang="ja-JP" altLang="en-US" sz="1200" dirty="0">
                <a:solidFill>
                  <a:schemeClr val="tx1"/>
                </a:solidFill>
                <a:latin typeface="Meiryo UI" panose="020B0604030504040204" pitchFamily="50" charset="-128"/>
                <a:ea typeface="Meiryo UI" panose="020B0604030504040204" pitchFamily="50" charset="-128"/>
              </a:rPr>
              <a:t>は誰がするのか、必要な</a:t>
            </a:r>
            <a:r>
              <a:rPr lang="ja-JP" altLang="en-US" sz="1200" dirty="0" smtClean="0">
                <a:solidFill>
                  <a:schemeClr val="tx1"/>
                </a:solidFill>
                <a:latin typeface="Meiryo UI" panose="020B0604030504040204" pitchFamily="50" charset="-128"/>
                <a:ea typeface="Meiryo UI" panose="020B0604030504040204" pitchFamily="50" charset="-128"/>
              </a:rPr>
              <a:t>準備物は</a:t>
            </a:r>
            <a:r>
              <a:rPr lang="ja-JP" altLang="en-US" sz="1200" dirty="0">
                <a:solidFill>
                  <a:schemeClr val="tx1"/>
                </a:solidFill>
                <a:latin typeface="Meiryo UI" panose="020B0604030504040204" pitchFamily="50" charset="-128"/>
                <a:ea typeface="Meiryo UI" panose="020B0604030504040204" pitchFamily="50" charset="-128"/>
              </a:rPr>
              <a:t>誰が手配するの</a:t>
            </a:r>
            <a:r>
              <a:rPr lang="ja-JP" altLang="en-US" sz="1200" dirty="0" smtClean="0">
                <a:solidFill>
                  <a:schemeClr val="tx1"/>
                </a:solidFill>
                <a:latin typeface="Meiryo UI" panose="020B0604030504040204" pitchFamily="50" charset="-128"/>
                <a:ea typeface="Meiryo UI" panose="020B0604030504040204" pitchFamily="50" charset="-128"/>
              </a:rPr>
              <a:t>か等、役割</a:t>
            </a:r>
            <a:r>
              <a:rPr lang="ja-JP" altLang="en-US" sz="1200" dirty="0">
                <a:solidFill>
                  <a:schemeClr val="tx1"/>
                </a:solidFill>
                <a:latin typeface="Meiryo UI" panose="020B0604030504040204" pitchFamily="50" charset="-128"/>
                <a:ea typeface="Meiryo UI" panose="020B0604030504040204" pitchFamily="50" charset="-128"/>
              </a:rPr>
              <a:t>分担</a:t>
            </a:r>
            <a:r>
              <a:rPr lang="ja-JP" altLang="en-US" sz="1200" dirty="0" smtClean="0">
                <a:solidFill>
                  <a:schemeClr val="tx1"/>
                </a:solidFill>
                <a:latin typeface="Meiryo UI" panose="020B0604030504040204" pitchFamily="50" charset="-128"/>
                <a:ea typeface="Meiryo UI" panose="020B0604030504040204" pitchFamily="50" charset="-128"/>
              </a:rPr>
              <a:t>を確認し</a:t>
            </a:r>
            <a:r>
              <a:rPr lang="ja-JP" altLang="en-US" sz="1200" dirty="0">
                <a:solidFill>
                  <a:schemeClr val="tx1"/>
                </a:solidFill>
                <a:latin typeface="Meiryo UI" panose="020B0604030504040204" pitchFamily="50" charset="-128"/>
                <a:ea typeface="Meiryo UI" panose="020B0604030504040204" pitchFamily="50" charset="-128"/>
              </a:rPr>
              <a:t>て</a:t>
            </a:r>
            <a:r>
              <a:rPr lang="ja-JP" altLang="en-US" sz="1200" dirty="0" smtClean="0">
                <a:solidFill>
                  <a:schemeClr val="tx1"/>
                </a:solidFill>
                <a:latin typeface="Meiryo UI" panose="020B0604030504040204" pitchFamily="50" charset="-128"/>
                <a:ea typeface="Meiryo UI" panose="020B0604030504040204" pitchFamily="50" charset="-128"/>
              </a:rPr>
              <a:t>おきましょう。</a:t>
            </a:r>
            <a:endParaRPr lang="en-US" altLang="ja-JP" sz="1200" dirty="0" smtClean="0">
              <a:solidFill>
                <a:schemeClr val="tx1"/>
              </a:solidFill>
              <a:latin typeface="Meiryo UI" panose="020B0604030504040204" pitchFamily="50" charset="-128"/>
              <a:ea typeface="Meiryo UI" panose="020B0604030504040204" pitchFamily="50" charset="-128"/>
            </a:endParaRPr>
          </a:p>
          <a:p>
            <a:r>
              <a:rPr lang="ja-JP" altLang="en-US" sz="1200" dirty="0" smtClean="0">
                <a:solidFill>
                  <a:schemeClr val="tx1"/>
                </a:solidFill>
                <a:latin typeface="Meiryo UI" panose="020B0604030504040204" pitchFamily="50" charset="-128"/>
                <a:ea typeface="Meiryo UI" panose="020B0604030504040204" pitchFamily="50" charset="-128"/>
              </a:rPr>
              <a:t>講座内容によっては、プロジェクターやスクリーンを使用することも想定されますので、講座に必要な設備や機材を確認しましょう</a:t>
            </a:r>
            <a:r>
              <a:rPr lang="ja-JP" altLang="en-US" sz="1200" dirty="0">
                <a:solidFill>
                  <a:schemeClr val="tx1"/>
                </a:solidFill>
                <a:latin typeface="Meiryo UI" panose="020B0604030504040204" pitchFamily="50" charset="-128"/>
                <a:ea typeface="Meiryo UI" panose="020B0604030504040204" pitchFamily="50" charset="-128"/>
              </a:rPr>
              <a:t>。</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23" name="四角形吹き出し 22"/>
          <p:cNvSpPr/>
          <p:nvPr/>
        </p:nvSpPr>
        <p:spPr>
          <a:xfrm>
            <a:off x="3683727" y="9484200"/>
            <a:ext cx="2602774" cy="504000"/>
          </a:xfrm>
          <a:prstGeom prst="wedgeRectCallout">
            <a:avLst>
              <a:gd name="adj1" fmla="val 64603"/>
              <a:gd name="adj2" fmla="val -10614"/>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smtClean="0">
                <a:solidFill>
                  <a:schemeClr val="tx1"/>
                </a:solidFill>
                <a:latin typeface="Meiryo UI" panose="020B0604030504040204" pitchFamily="50" charset="-128"/>
                <a:ea typeface="Meiryo UI" panose="020B0604030504040204" pitchFamily="50" charset="-128"/>
              </a:rPr>
              <a:t>所属元の連絡先</a:t>
            </a:r>
            <a:r>
              <a:rPr lang="ja-JP" altLang="en-US" sz="1200" dirty="0">
                <a:solidFill>
                  <a:schemeClr val="tx1"/>
                </a:solidFill>
                <a:latin typeface="Meiryo UI" panose="020B0604030504040204" pitchFamily="50" charset="-128"/>
                <a:ea typeface="Meiryo UI" panose="020B0604030504040204" pitchFamily="50" charset="-128"/>
              </a:rPr>
              <a:t>を記載しておきましょう。</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24" name="四角形吹き出し 23"/>
          <p:cNvSpPr/>
          <p:nvPr/>
        </p:nvSpPr>
        <p:spPr>
          <a:xfrm>
            <a:off x="133031" y="8406041"/>
            <a:ext cx="6153470" cy="504000"/>
          </a:xfrm>
          <a:prstGeom prst="wedgeRectCallout">
            <a:avLst>
              <a:gd name="adj1" fmla="val 55909"/>
              <a:gd name="adj2" fmla="val 14602"/>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smtClean="0">
                <a:solidFill>
                  <a:schemeClr val="tx1"/>
                </a:solidFill>
                <a:latin typeface="Meiryo UI" panose="020B0604030504040204" pitchFamily="50" charset="-128"/>
                <a:ea typeface="Meiryo UI" panose="020B0604030504040204" pitchFamily="50" charset="-128"/>
              </a:rPr>
              <a:t>施設で最近相談</a:t>
            </a:r>
            <a:r>
              <a:rPr lang="ja-JP" altLang="en-US" sz="1200" dirty="0">
                <a:solidFill>
                  <a:schemeClr val="tx1"/>
                </a:solidFill>
                <a:latin typeface="Meiryo UI" panose="020B0604030504040204" pitchFamily="50" charset="-128"/>
                <a:ea typeface="Meiryo UI" panose="020B0604030504040204" pitchFamily="50" charset="-128"/>
              </a:rPr>
              <a:t>を</a:t>
            </a:r>
            <a:r>
              <a:rPr lang="ja-JP" altLang="en-US" sz="1200" dirty="0" smtClean="0">
                <a:solidFill>
                  <a:schemeClr val="tx1"/>
                </a:solidFill>
                <a:latin typeface="Meiryo UI" panose="020B0604030504040204" pitchFamily="50" charset="-128"/>
                <a:ea typeface="Meiryo UI" panose="020B0604030504040204" pitchFamily="50" charset="-128"/>
              </a:rPr>
              <a:t>受けたことのある消費者</a:t>
            </a:r>
            <a:r>
              <a:rPr lang="ja-JP" altLang="en-US" sz="1200" dirty="0">
                <a:solidFill>
                  <a:schemeClr val="tx1"/>
                </a:solidFill>
                <a:latin typeface="Meiryo UI" panose="020B0604030504040204" pitchFamily="50" charset="-128"/>
                <a:ea typeface="Meiryo UI" panose="020B0604030504040204" pitchFamily="50" charset="-128"/>
              </a:rPr>
              <a:t>トラブルが</a:t>
            </a:r>
            <a:r>
              <a:rPr lang="ja-JP" altLang="en-US" sz="1200" dirty="0" smtClean="0">
                <a:solidFill>
                  <a:schemeClr val="tx1"/>
                </a:solidFill>
                <a:latin typeface="Meiryo UI" panose="020B0604030504040204" pitchFamily="50" charset="-128"/>
                <a:ea typeface="Meiryo UI" panose="020B0604030504040204" pitchFamily="50" charset="-128"/>
              </a:rPr>
              <a:t>あれば</a:t>
            </a:r>
            <a:r>
              <a:rPr lang="ja-JP" altLang="en-US" sz="1200" dirty="0">
                <a:solidFill>
                  <a:schemeClr val="tx1"/>
                </a:solidFill>
                <a:latin typeface="Meiryo UI" panose="020B0604030504040204" pitchFamily="50" charset="-128"/>
                <a:ea typeface="Meiryo UI" panose="020B0604030504040204" pitchFamily="50" charset="-128"/>
              </a:rPr>
              <a:t>聞</a:t>
            </a:r>
            <a:r>
              <a:rPr lang="ja-JP" altLang="en-US" sz="1200" dirty="0" smtClean="0">
                <a:solidFill>
                  <a:schemeClr val="tx1"/>
                </a:solidFill>
                <a:latin typeface="Meiryo UI" panose="020B0604030504040204" pitchFamily="50" charset="-128"/>
                <a:ea typeface="Meiryo UI" panose="020B0604030504040204" pitchFamily="50" charset="-128"/>
              </a:rPr>
              <a:t>いておきましょう</a:t>
            </a:r>
            <a:r>
              <a:rPr lang="ja-JP" altLang="en-US" sz="1200" dirty="0">
                <a:solidFill>
                  <a:schemeClr val="tx1"/>
                </a:solidFill>
                <a:latin typeface="Meiryo UI" panose="020B0604030504040204" pitchFamily="50" charset="-128"/>
                <a:ea typeface="Meiryo UI" panose="020B0604030504040204" pitchFamily="50" charset="-128"/>
              </a:rPr>
              <a:t>。身近に起こったトラブル事例を講座内容</a:t>
            </a:r>
            <a:r>
              <a:rPr lang="ja-JP" altLang="en-US" sz="1200" dirty="0" smtClean="0">
                <a:solidFill>
                  <a:schemeClr val="tx1"/>
                </a:solidFill>
                <a:latin typeface="Meiryo UI" panose="020B0604030504040204" pitchFamily="50" charset="-128"/>
                <a:ea typeface="Meiryo UI" panose="020B0604030504040204" pitchFamily="50" charset="-128"/>
              </a:rPr>
              <a:t>に取り入れることで</a:t>
            </a:r>
            <a:r>
              <a:rPr lang="ja-JP" altLang="en-US" sz="1200" dirty="0">
                <a:solidFill>
                  <a:schemeClr val="tx1"/>
                </a:solidFill>
                <a:latin typeface="Meiryo UI" panose="020B0604030504040204" pitchFamily="50" charset="-128"/>
                <a:ea typeface="Meiryo UI" panose="020B0604030504040204" pitchFamily="50" charset="-128"/>
              </a:rPr>
              <a:t>自分ごとのように感じてもらえるでしょう</a:t>
            </a:r>
            <a:r>
              <a:rPr lang="ja-JP" altLang="en-US" sz="1200" dirty="0" smtClean="0">
                <a:solidFill>
                  <a:schemeClr val="tx1"/>
                </a:solidFill>
                <a:latin typeface="Meiryo UI" panose="020B0604030504040204" pitchFamily="50" charset="-128"/>
                <a:ea typeface="Meiryo UI" panose="020B0604030504040204" pitchFamily="50" charset="-128"/>
              </a:rPr>
              <a:t>。</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8343101" y="4152725"/>
            <a:ext cx="421105" cy="261610"/>
          </a:xfrm>
          <a:prstGeom prst="rect">
            <a:avLst/>
          </a:prstGeom>
          <a:noFill/>
        </p:spPr>
        <p:txBody>
          <a:bodyPr wrap="square" rtlCol="0">
            <a:spAutoFit/>
          </a:bodyPr>
          <a:lstStyle/>
          <a:p>
            <a:r>
              <a:rPr lang="ja-JP" altLang="en-US" sz="1100" dirty="0">
                <a:solidFill>
                  <a:srgbClr val="FF0000"/>
                </a:solidFill>
                <a:latin typeface="Meiryo UI" panose="020B0604030504040204" pitchFamily="50" charset="-128"/>
                <a:ea typeface="Meiryo UI" panose="020B0604030504040204" pitchFamily="50" charset="-128"/>
              </a:rPr>
              <a:t>✔</a:t>
            </a:r>
          </a:p>
        </p:txBody>
      </p:sp>
      <p:sp>
        <p:nvSpPr>
          <p:cNvPr id="26" name="テキスト ボックス 25"/>
          <p:cNvSpPr txBox="1"/>
          <p:nvPr/>
        </p:nvSpPr>
        <p:spPr>
          <a:xfrm>
            <a:off x="8347262" y="4830381"/>
            <a:ext cx="421105" cy="261610"/>
          </a:xfrm>
          <a:prstGeom prst="rect">
            <a:avLst/>
          </a:prstGeom>
          <a:noFill/>
        </p:spPr>
        <p:txBody>
          <a:bodyPr wrap="square" rtlCol="0">
            <a:spAutoFit/>
          </a:bodyPr>
          <a:lstStyle/>
          <a:p>
            <a:r>
              <a:rPr lang="ja-JP" altLang="en-US" sz="1100" dirty="0">
                <a:solidFill>
                  <a:srgbClr val="FF0000"/>
                </a:solidFill>
                <a:latin typeface="Meiryo UI" panose="020B0604030504040204" pitchFamily="50" charset="-128"/>
                <a:ea typeface="Meiryo UI" panose="020B0604030504040204" pitchFamily="50" charset="-128"/>
              </a:rPr>
              <a:t>✔</a:t>
            </a:r>
          </a:p>
        </p:txBody>
      </p:sp>
      <p:sp>
        <p:nvSpPr>
          <p:cNvPr id="27" name="テキスト ボックス 26"/>
          <p:cNvSpPr txBox="1"/>
          <p:nvPr/>
        </p:nvSpPr>
        <p:spPr>
          <a:xfrm>
            <a:off x="8343101" y="5124443"/>
            <a:ext cx="421105" cy="261610"/>
          </a:xfrm>
          <a:prstGeom prst="rect">
            <a:avLst/>
          </a:prstGeom>
          <a:noFill/>
        </p:spPr>
        <p:txBody>
          <a:bodyPr wrap="square" rtlCol="0">
            <a:spAutoFit/>
          </a:bodyPr>
          <a:lstStyle/>
          <a:p>
            <a:r>
              <a:rPr lang="ja-JP" altLang="en-US" sz="1100" dirty="0">
                <a:solidFill>
                  <a:srgbClr val="FF0000"/>
                </a:solidFill>
                <a:latin typeface="Meiryo UI" panose="020B0604030504040204" pitchFamily="50" charset="-128"/>
                <a:ea typeface="Meiryo UI" panose="020B0604030504040204" pitchFamily="50" charset="-128"/>
              </a:rPr>
              <a:t>✔</a:t>
            </a:r>
          </a:p>
        </p:txBody>
      </p:sp>
      <p:sp>
        <p:nvSpPr>
          <p:cNvPr id="28" name="テキスト ボックス 27"/>
          <p:cNvSpPr txBox="1"/>
          <p:nvPr/>
        </p:nvSpPr>
        <p:spPr>
          <a:xfrm>
            <a:off x="8347262" y="4320926"/>
            <a:ext cx="421105" cy="261610"/>
          </a:xfrm>
          <a:prstGeom prst="rect">
            <a:avLst/>
          </a:prstGeom>
          <a:noFill/>
        </p:spPr>
        <p:txBody>
          <a:bodyPr wrap="square" rtlCol="0">
            <a:spAutoFit/>
          </a:bodyPr>
          <a:lstStyle/>
          <a:p>
            <a:r>
              <a:rPr lang="ja-JP" altLang="en-US" sz="1100" dirty="0">
                <a:solidFill>
                  <a:srgbClr val="FF0000"/>
                </a:solidFill>
                <a:latin typeface="Meiryo UI" panose="020B0604030504040204" pitchFamily="50" charset="-128"/>
                <a:ea typeface="Meiryo UI" panose="020B0604030504040204" pitchFamily="50" charset="-128"/>
              </a:rPr>
              <a:t>✔</a:t>
            </a:r>
          </a:p>
        </p:txBody>
      </p:sp>
      <p:sp>
        <p:nvSpPr>
          <p:cNvPr id="29" name="テキスト ボックス 28"/>
          <p:cNvSpPr txBox="1"/>
          <p:nvPr/>
        </p:nvSpPr>
        <p:spPr>
          <a:xfrm>
            <a:off x="8343101" y="5600596"/>
            <a:ext cx="421105" cy="261610"/>
          </a:xfrm>
          <a:prstGeom prst="rect">
            <a:avLst/>
          </a:prstGeom>
          <a:noFill/>
        </p:spPr>
        <p:txBody>
          <a:bodyPr wrap="square" rtlCol="0">
            <a:spAutoFit/>
          </a:bodyPr>
          <a:lstStyle/>
          <a:p>
            <a:r>
              <a:rPr lang="ja-JP" altLang="en-US" sz="1100" dirty="0">
                <a:solidFill>
                  <a:srgbClr val="FF0000"/>
                </a:solidFill>
                <a:latin typeface="Meiryo UI" panose="020B0604030504040204" pitchFamily="50" charset="-128"/>
                <a:ea typeface="Meiryo UI" panose="020B0604030504040204" pitchFamily="50" charset="-128"/>
              </a:rPr>
              <a:t>✔</a:t>
            </a:r>
          </a:p>
        </p:txBody>
      </p:sp>
      <p:sp>
        <p:nvSpPr>
          <p:cNvPr id="30" name="テキスト ボックス 29"/>
          <p:cNvSpPr txBox="1"/>
          <p:nvPr/>
        </p:nvSpPr>
        <p:spPr>
          <a:xfrm>
            <a:off x="9050559" y="5600596"/>
            <a:ext cx="421105" cy="261610"/>
          </a:xfrm>
          <a:prstGeom prst="rect">
            <a:avLst/>
          </a:prstGeom>
          <a:noFill/>
        </p:spPr>
        <p:txBody>
          <a:bodyPr wrap="square" rtlCol="0">
            <a:spAutoFit/>
          </a:bodyPr>
          <a:lstStyle/>
          <a:p>
            <a:r>
              <a:rPr lang="ja-JP" altLang="en-US" sz="1100" dirty="0">
                <a:solidFill>
                  <a:srgbClr val="FF0000"/>
                </a:solidFill>
                <a:latin typeface="Meiryo UI" panose="020B0604030504040204" pitchFamily="50" charset="-128"/>
                <a:ea typeface="Meiryo UI" panose="020B0604030504040204" pitchFamily="50" charset="-128"/>
              </a:rPr>
              <a:t>✔</a:t>
            </a:r>
          </a:p>
        </p:txBody>
      </p:sp>
      <p:sp>
        <p:nvSpPr>
          <p:cNvPr id="34" name="テキスト ボックス 33"/>
          <p:cNvSpPr txBox="1"/>
          <p:nvPr/>
        </p:nvSpPr>
        <p:spPr>
          <a:xfrm>
            <a:off x="8343101" y="6175231"/>
            <a:ext cx="421105" cy="261610"/>
          </a:xfrm>
          <a:prstGeom prst="rect">
            <a:avLst/>
          </a:prstGeom>
          <a:noFill/>
        </p:spPr>
        <p:txBody>
          <a:bodyPr wrap="square" rtlCol="0">
            <a:spAutoFit/>
          </a:bodyPr>
          <a:lstStyle/>
          <a:p>
            <a:r>
              <a:rPr lang="ja-JP" altLang="en-US" sz="1100" dirty="0">
                <a:solidFill>
                  <a:srgbClr val="FF0000"/>
                </a:solidFill>
                <a:latin typeface="Meiryo UI" panose="020B0604030504040204" pitchFamily="50" charset="-128"/>
                <a:ea typeface="Meiryo UI" panose="020B0604030504040204" pitchFamily="50" charset="-128"/>
              </a:rPr>
              <a:t>✔</a:t>
            </a:r>
          </a:p>
        </p:txBody>
      </p:sp>
      <p:sp>
        <p:nvSpPr>
          <p:cNvPr id="41" name="テキスト ボックス 40"/>
          <p:cNvSpPr txBox="1"/>
          <p:nvPr/>
        </p:nvSpPr>
        <p:spPr>
          <a:xfrm>
            <a:off x="8352256" y="6572069"/>
            <a:ext cx="421105" cy="261610"/>
          </a:xfrm>
          <a:prstGeom prst="rect">
            <a:avLst/>
          </a:prstGeom>
          <a:noFill/>
        </p:spPr>
        <p:txBody>
          <a:bodyPr wrap="square" rtlCol="0">
            <a:spAutoFit/>
          </a:bodyPr>
          <a:lstStyle/>
          <a:p>
            <a:r>
              <a:rPr lang="ja-JP" altLang="en-US" sz="1100" dirty="0">
                <a:solidFill>
                  <a:srgbClr val="FF0000"/>
                </a:solidFill>
                <a:latin typeface="Meiryo UI" panose="020B0604030504040204" pitchFamily="50" charset="-128"/>
                <a:ea typeface="Meiryo UI" panose="020B0604030504040204" pitchFamily="50" charset="-128"/>
              </a:rPr>
              <a:t>✔</a:t>
            </a:r>
          </a:p>
        </p:txBody>
      </p:sp>
      <p:sp>
        <p:nvSpPr>
          <p:cNvPr id="42" name="テキスト ボックス 41"/>
          <p:cNvSpPr txBox="1"/>
          <p:nvPr/>
        </p:nvSpPr>
        <p:spPr>
          <a:xfrm>
            <a:off x="9391276" y="6903298"/>
            <a:ext cx="352284" cy="261610"/>
          </a:xfrm>
          <a:prstGeom prst="rect">
            <a:avLst/>
          </a:prstGeom>
          <a:noFill/>
        </p:spPr>
        <p:txBody>
          <a:bodyPr wrap="square" rtlCol="0">
            <a:spAutoFit/>
          </a:bodyPr>
          <a:lstStyle/>
          <a:p>
            <a:r>
              <a:rPr lang="ja-JP" altLang="en-US" sz="1100" dirty="0">
                <a:solidFill>
                  <a:srgbClr val="FF0000"/>
                </a:solidFill>
                <a:latin typeface="Meiryo UI" panose="020B0604030504040204" pitchFamily="50" charset="-128"/>
                <a:ea typeface="Meiryo UI" panose="020B0604030504040204" pitchFamily="50" charset="-128"/>
              </a:rPr>
              <a:t>✔</a:t>
            </a:r>
          </a:p>
        </p:txBody>
      </p:sp>
      <p:sp>
        <p:nvSpPr>
          <p:cNvPr id="12" name="テキスト ボックス 11"/>
          <p:cNvSpPr txBox="1"/>
          <p:nvPr/>
        </p:nvSpPr>
        <p:spPr>
          <a:xfrm>
            <a:off x="7869240" y="9511464"/>
            <a:ext cx="4810053" cy="553998"/>
          </a:xfrm>
          <a:prstGeom prst="rect">
            <a:avLst/>
          </a:prstGeom>
          <a:noFill/>
        </p:spPr>
        <p:txBody>
          <a:bodyPr wrap="square" rtlCol="0">
            <a:spAutoFit/>
          </a:bodyPr>
          <a:lstStyle/>
          <a:p>
            <a:pPr>
              <a:lnSpc>
                <a:spcPts val="1800"/>
              </a:lnSpc>
            </a:pPr>
            <a:r>
              <a:rPr kumimoji="1" lang="ja-JP" altLang="en-US" sz="1200" dirty="0" smtClean="0">
                <a:solidFill>
                  <a:srgbClr val="FF0000"/>
                </a:solidFill>
                <a:latin typeface="Meiryo UI" panose="020B0604030504040204" pitchFamily="50" charset="-128"/>
                <a:ea typeface="Meiryo UI" panose="020B0604030504040204" pitchFamily="50" charset="-128"/>
              </a:rPr>
              <a:t>１８８消費生活センター　　担当者：生活　次郎</a:t>
            </a:r>
            <a:endParaRPr kumimoji="1" lang="en-US" altLang="ja-JP" sz="1200" dirty="0" smtClean="0">
              <a:solidFill>
                <a:srgbClr val="FF0000"/>
              </a:solidFill>
              <a:latin typeface="Meiryo UI" panose="020B0604030504040204" pitchFamily="50" charset="-128"/>
              <a:ea typeface="Meiryo UI" panose="020B0604030504040204" pitchFamily="50" charset="-128"/>
            </a:endParaRPr>
          </a:p>
          <a:p>
            <a:pPr>
              <a:lnSpc>
                <a:spcPts val="1800"/>
              </a:lnSpc>
            </a:pPr>
            <a:r>
              <a:rPr kumimoji="1" lang="en-US" altLang="ja-JP" sz="1200" dirty="0" smtClean="0">
                <a:solidFill>
                  <a:srgbClr val="FF0000"/>
                </a:solidFill>
                <a:latin typeface="Meiryo UI" panose="020B0604030504040204" pitchFamily="50" charset="-128"/>
                <a:ea typeface="Meiryo UI" panose="020B0604030504040204" pitchFamily="50" charset="-128"/>
              </a:rPr>
              <a:t>TEL</a:t>
            </a:r>
            <a:r>
              <a:rPr kumimoji="1" lang="ja-JP" altLang="en-US" sz="1200" dirty="0" smtClean="0">
                <a:solidFill>
                  <a:srgbClr val="FF0000"/>
                </a:solidFill>
                <a:latin typeface="Meiryo UI" panose="020B0604030504040204" pitchFamily="50" charset="-128"/>
                <a:ea typeface="Meiryo UI" panose="020B0604030504040204" pitchFamily="50" charset="-128"/>
              </a:rPr>
              <a:t>：</a:t>
            </a:r>
            <a:r>
              <a:rPr lang="ja-JP" altLang="en-US" sz="1200" dirty="0" smtClean="0">
                <a:solidFill>
                  <a:srgbClr val="FF0000"/>
                </a:solidFill>
                <a:latin typeface="Meiryo UI" panose="020B0604030504040204" pitchFamily="50" charset="-128"/>
                <a:ea typeface="Meiryo UI" panose="020B0604030504040204" pitchFamily="50" charset="-128"/>
              </a:rPr>
              <a:t>０１２</a:t>
            </a:r>
            <a:r>
              <a:rPr kumimoji="1" lang="ja-JP" altLang="en-US" sz="1200" dirty="0" smtClean="0">
                <a:solidFill>
                  <a:srgbClr val="FF0000"/>
                </a:solidFill>
                <a:latin typeface="Meiryo UI" panose="020B0604030504040204" pitchFamily="50" charset="-128"/>
                <a:ea typeface="Meiryo UI" panose="020B0604030504040204" pitchFamily="50" charset="-128"/>
              </a:rPr>
              <a:t>－３４５－３３３３　</a:t>
            </a:r>
            <a:r>
              <a:rPr kumimoji="1" lang="en-US" altLang="ja-JP" sz="1200" dirty="0" smtClean="0">
                <a:solidFill>
                  <a:srgbClr val="FF0000"/>
                </a:solidFill>
                <a:latin typeface="Meiryo UI" panose="020B0604030504040204" pitchFamily="50" charset="-128"/>
                <a:ea typeface="Meiryo UI" panose="020B0604030504040204" pitchFamily="50" charset="-128"/>
              </a:rPr>
              <a:t>FAX</a:t>
            </a:r>
            <a:r>
              <a:rPr kumimoji="1" lang="ja-JP" altLang="en-US" sz="1200" dirty="0" smtClean="0">
                <a:solidFill>
                  <a:srgbClr val="FF0000"/>
                </a:solidFill>
                <a:latin typeface="Meiryo UI" panose="020B0604030504040204" pitchFamily="50" charset="-128"/>
                <a:ea typeface="Meiryo UI" panose="020B0604030504040204" pitchFamily="50" charset="-128"/>
              </a:rPr>
              <a:t>：</a:t>
            </a:r>
            <a:r>
              <a:rPr lang="ja-JP" altLang="en-US" sz="1200" dirty="0" smtClean="0">
                <a:solidFill>
                  <a:srgbClr val="FF0000"/>
                </a:solidFill>
                <a:latin typeface="Meiryo UI" panose="020B0604030504040204" pitchFamily="50" charset="-128"/>
                <a:ea typeface="Meiryo UI" panose="020B0604030504040204" pitchFamily="50" charset="-128"/>
              </a:rPr>
              <a:t>０１２</a:t>
            </a:r>
            <a:r>
              <a:rPr kumimoji="1" lang="ja-JP" altLang="en-US" sz="1200" dirty="0" smtClean="0">
                <a:solidFill>
                  <a:srgbClr val="FF0000"/>
                </a:solidFill>
                <a:latin typeface="Meiryo UI" panose="020B0604030504040204" pitchFamily="50" charset="-128"/>
                <a:ea typeface="Meiryo UI" panose="020B0604030504040204" pitchFamily="50" charset="-128"/>
              </a:rPr>
              <a:t>－３４５－４４４４</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sp>
        <p:nvSpPr>
          <p:cNvPr id="13" name="左大かっこ 12"/>
          <p:cNvSpPr/>
          <p:nvPr/>
        </p:nvSpPr>
        <p:spPr>
          <a:xfrm>
            <a:off x="6760772" y="6529000"/>
            <a:ext cx="282362" cy="1733814"/>
          </a:xfrm>
          <a:prstGeom prst="leftBracket">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0" name="左大かっこ 49"/>
          <p:cNvSpPr/>
          <p:nvPr/>
        </p:nvSpPr>
        <p:spPr>
          <a:xfrm>
            <a:off x="6765124" y="5148695"/>
            <a:ext cx="282362" cy="871208"/>
          </a:xfrm>
          <a:prstGeom prst="leftBracket">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左大かっこ 50"/>
          <p:cNvSpPr/>
          <p:nvPr/>
        </p:nvSpPr>
        <p:spPr>
          <a:xfrm>
            <a:off x="6769474" y="3733546"/>
            <a:ext cx="282362" cy="928756"/>
          </a:xfrm>
          <a:prstGeom prst="leftBracket">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7" name="正方形/長方形 56"/>
          <p:cNvSpPr/>
          <p:nvPr/>
        </p:nvSpPr>
        <p:spPr>
          <a:xfrm>
            <a:off x="-7503" y="-4077"/>
            <a:ext cx="12809103" cy="58837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79192" tIns="89596" rIns="179192" bIns="89596" numCol="1" spcCol="0" rtlCol="0" fromWordArt="0" anchor="ctr" anchorCtr="0" forceAA="0" compatLnSpc="1">
            <a:prstTxWarp prst="textNoShape">
              <a:avLst/>
            </a:prstTxWarp>
            <a:noAutofit/>
          </a:bodyPr>
          <a:lstStyle/>
          <a:p>
            <a:pPr algn="r"/>
            <a:r>
              <a:rPr lang="ja-JP" altLang="en-US" sz="2100" b="1" dirty="0" smtClean="0">
                <a:latin typeface="Meiryo UI" panose="020B0604030504040204" pitchFamily="50" charset="-128"/>
                <a:ea typeface="Meiryo UI" panose="020B0604030504040204" pitchFamily="50" charset="-128"/>
              </a:rPr>
              <a:t>記入例（右側）</a:t>
            </a:r>
            <a:r>
              <a:rPr lang="ja-JP" altLang="en-US" sz="2400" b="1" dirty="0" smtClean="0">
                <a:latin typeface="Meiryo UI" panose="020B0604030504040204" pitchFamily="50" charset="-128"/>
                <a:ea typeface="Meiryo UI" panose="020B0604030504040204" pitchFamily="50" charset="-128"/>
              </a:rPr>
              <a:t>　　　　　 　　　　　　　　　　　　</a:t>
            </a:r>
            <a:r>
              <a:rPr lang="ja-JP" altLang="en-US" sz="2400" b="1" dirty="0">
                <a:solidFill>
                  <a:schemeClr val="accent5"/>
                </a:solidFill>
                <a:latin typeface="Meiryo UI" panose="020B0604030504040204" pitchFamily="50" charset="-128"/>
                <a:ea typeface="Meiryo UI" panose="020B0604030504040204" pitchFamily="50" charset="-128"/>
              </a:rPr>
              <a:t>○</a:t>
            </a:r>
            <a:endParaRPr lang="en-US" altLang="ja-JP" sz="2400" b="1" dirty="0" smtClean="0">
              <a:solidFill>
                <a:schemeClr val="accent5"/>
              </a:solidFill>
              <a:latin typeface="Meiryo UI" panose="020B0604030504040204" pitchFamily="50" charset="-128"/>
              <a:ea typeface="Meiryo UI" panose="020B0604030504040204" pitchFamily="50" charset="-128"/>
            </a:endParaRPr>
          </a:p>
        </p:txBody>
      </p:sp>
      <p:sp>
        <p:nvSpPr>
          <p:cNvPr id="39" name="平行四辺形 38"/>
          <p:cNvSpPr/>
          <p:nvPr/>
        </p:nvSpPr>
        <p:spPr>
          <a:xfrm>
            <a:off x="-592370" y="-12904"/>
            <a:ext cx="7253512" cy="610005"/>
          </a:xfrm>
          <a:prstGeom prst="parallelogram">
            <a:avLst>
              <a:gd name="adj" fmla="val 878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smtClean="0">
                <a:solidFill>
                  <a:schemeClr val="tx1"/>
                </a:solidFill>
                <a:latin typeface="Meiryo UI" panose="020B0604030504040204" pitchFamily="50" charset="-128"/>
                <a:ea typeface="Meiryo UI" panose="020B0604030504040204" pitchFamily="50" charset="-128"/>
              </a:rPr>
              <a:t>講座開催のための確認事項</a:t>
            </a:r>
            <a:endParaRPr lang="ja-JP" altLang="en-US" sz="2100" b="1"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143853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0893B71B-5AB1-42F1-917E-EBE1A3A1D577}" vid="{E959EE25-15D7-441E-85A7-EA9520EC327E}"/>
    </a:ext>
  </a:extLst>
</a:theme>
</file>

<file path=docProps/app.xml><?xml version="1.0" encoding="utf-8"?>
<Properties xmlns="http://schemas.openxmlformats.org/officeDocument/2006/extended-properties" xmlns:vt="http://schemas.openxmlformats.org/officeDocument/2006/docPropsVTypes">
  <Template>blank</Template>
  <TotalTime>4267</TotalTime>
  <Words>1617</Words>
  <Application>Microsoft Office PowerPoint</Application>
  <PresentationFormat>ユーザー設定</PresentationFormat>
  <Paragraphs>134</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Meiryo UI</vt:lpstr>
      <vt:lpstr>ＭＳ Ｐゴシック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CAA</dc:creator>
  <cp:lastModifiedBy>CAA</cp:lastModifiedBy>
  <cp:revision>189</cp:revision>
  <cp:lastPrinted>2022-03-04T06:18:16Z</cp:lastPrinted>
  <dcterms:created xsi:type="dcterms:W3CDTF">2022-01-27T06:52:38Z</dcterms:created>
  <dcterms:modified xsi:type="dcterms:W3CDTF">2022-03-22T01:53:55Z</dcterms:modified>
</cp:coreProperties>
</file>