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 id="2147483660" r:id="rId2"/>
  </p:sldMasterIdLst>
  <p:notesMasterIdLst>
    <p:notesMasterId r:id="rId18"/>
  </p:notesMasterIdLst>
  <p:handoutMasterIdLst>
    <p:handoutMasterId r:id="rId19"/>
  </p:handoutMasterIdLst>
  <p:sldIdLst>
    <p:sldId id="294" r:id="rId3"/>
    <p:sldId id="296" r:id="rId4"/>
    <p:sldId id="300" r:id="rId5"/>
    <p:sldId id="301" r:id="rId6"/>
    <p:sldId id="286" r:id="rId7"/>
    <p:sldId id="288" r:id="rId8"/>
    <p:sldId id="290" r:id="rId9"/>
    <p:sldId id="291" r:id="rId10"/>
    <p:sldId id="280" r:id="rId11"/>
    <p:sldId id="278" r:id="rId12"/>
    <p:sldId id="276" r:id="rId13"/>
    <p:sldId id="277" r:id="rId14"/>
    <p:sldId id="302" r:id="rId15"/>
    <p:sldId id="303" r:id="rId16"/>
    <p:sldId id="304" r:id="rId17"/>
  </p:sldIdLst>
  <p:sldSz cx="6858000" cy="9906000" type="A4"/>
  <p:notesSz cx="6794500" cy="9931400"/>
  <p:defaultTextStyle>
    <a:defPPr>
      <a:defRPr lang="ja-JP"/>
    </a:defPPr>
    <a:lvl1pPr marL="0" algn="l" defTabSz="914391" rtl="0" eaLnBrk="1" latinLnBrk="0" hangingPunct="1">
      <a:defRPr kumimoji="1" sz="1800" kern="1200">
        <a:solidFill>
          <a:schemeClr val="tx1"/>
        </a:solidFill>
        <a:latin typeface="+mn-lt"/>
        <a:ea typeface="+mn-ea"/>
        <a:cs typeface="+mn-cs"/>
      </a:defRPr>
    </a:lvl1pPr>
    <a:lvl2pPr marL="457195" algn="l" defTabSz="914391" rtl="0" eaLnBrk="1" latinLnBrk="0" hangingPunct="1">
      <a:defRPr kumimoji="1" sz="1800" kern="1200">
        <a:solidFill>
          <a:schemeClr val="tx1"/>
        </a:solidFill>
        <a:latin typeface="+mn-lt"/>
        <a:ea typeface="+mn-ea"/>
        <a:cs typeface="+mn-cs"/>
      </a:defRPr>
    </a:lvl2pPr>
    <a:lvl3pPr marL="914391" algn="l" defTabSz="914391" rtl="0" eaLnBrk="1" latinLnBrk="0" hangingPunct="1">
      <a:defRPr kumimoji="1" sz="1800" kern="1200">
        <a:solidFill>
          <a:schemeClr val="tx1"/>
        </a:solidFill>
        <a:latin typeface="+mn-lt"/>
        <a:ea typeface="+mn-ea"/>
        <a:cs typeface="+mn-cs"/>
      </a:defRPr>
    </a:lvl3pPr>
    <a:lvl4pPr marL="1371586" algn="l" defTabSz="914391" rtl="0" eaLnBrk="1" latinLnBrk="0" hangingPunct="1">
      <a:defRPr kumimoji="1" sz="1800" kern="1200">
        <a:solidFill>
          <a:schemeClr val="tx1"/>
        </a:solidFill>
        <a:latin typeface="+mn-lt"/>
        <a:ea typeface="+mn-ea"/>
        <a:cs typeface="+mn-cs"/>
      </a:defRPr>
    </a:lvl4pPr>
    <a:lvl5pPr marL="1828782" algn="l" defTabSz="914391" rtl="0" eaLnBrk="1" latinLnBrk="0" hangingPunct="1">
      <a:defRPr kumimoji="1" sz="1800" kern="1200">
        <a:solidFill>
          <a:schemeClr val="tx1"/>
        </a:solidFill>
        <a:latin typeface="+mn-lt"/>
        <a:ea typeface="+mn-ea"/>
        <a:cs typeface="+mn-cs"/>
      </a:defRPr>
    </a:lvl5pPr>
    <a:lvl6pPr marL="2285977" algn="l" defTabSz="914391" rtl="0" eaLnBrk="1" latinLnBrk="0" hangingPunct="1">
      <a:defRPr kumimoji="1" sz="1800" kern="1200">
        <a:solidFill>
          <a:schemeClr val="tx1"/>
        </a:solidFill>
        <a:latin typeface="+mn-lt"/>
        <a:ea typeface="+mn-ea"/>
        <a:cs typeface="+mn-cs"/>
      </a:defRPr>
    </a:lvl6pPr>
    <a:lvl7pPr marL="2743173" algn="l" defTabSz="914391" rtl="0" eaLnBrk="1" latinLnBrk="0" hangingPunct="1">
      <a:defRPr kumimoji="1" sz="1800" kern="1200">
        <a:solidFill>
          <a:schemeClr val="tx1"/>
        </a:solidFill>
        <a:latin typeface="+mn-lt"/>
        <a:ea typeface="+mn-ea"/>
        <a:cs typeface="+mn-cs"/>
      </a:defRPr>
    </a:lvl7pPr>
    <a:lvl8pPr marL="3200368" algn="l" defTabSz="914391" rtl="0" eaLnBrk="1" latinLnBrk="0" hangingPunct="1">
      <a:defRPr kumimoji="1" sz="1800" kern="1200">
        <a:solidFill>
          <a:schemeClr val="tx1"/>
        </a:solidFill>
        <a:latin typeface="+mn-lt"/>
        <a:ea typeface="+mn-ea"/>
        <a:cs typeface="+mn-cs"/>
      </a:defRPr>
    </a:lvl8pPr>
    <a:lvl9pPr marL="3657563" algn="l" defTabSz="914391"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099" userDrawn="1">
          <p15:clr>
            <a:srgbClr val="A4A3A4"/>
          </p15:clr>
        </p15:guide>
        <p15:guide id="2" orient="horz" pos="4798" userDrawn="1">
          <p15:clr>
            <a:srgbClr val="A4A3A4"/>
          </p15:clr>
        </p15:guide>
        <p15:guide id="3" pos="3997" userDrawn="1">
          <p15:clr>
            <a:srgbClr val="A4A3A4"/>
          </p15:clr>
        </p15:guide>
        <p15:guide id="4" pos="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CC"/>
    <a:srgbClr val="0066FF"/>
    <a:srgbClr val="FF6600"/>
    <a:srgbClr val="FF9900"/>
    <a:srgbClr val="FF9999"/>
    <a:srgbClr val="FF99CC"/>
    <a:srgbClr val="000000"/>
    <a:srgbClr val="FF6699"/>
    <a:srgbClr val="FFF0DD"/>
    <a:srgbClr val="D6E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4660"/>
  </p:normalViewPr>
  <p:slideViewPr>
    <p:cSldViewPr snapToGrid="0">
      <p:cViewPr varScale="1">
        <p:scale>
          <a:sx n="80" d="100"/>
          <a:sy n="80" d="100"/>
        </p:scale>
        <p:origin x="3060" y="108"/>
      </p:cViewPr>
      <p:guideLst>
        <p:guide pos="2099"/>
        <p:guide orient="horz" pos="4798"/>
        <p:guide pos="3997"/>
        <p:guide pos="368"/>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8475"/>
          </a:xfrm>
          <a:prstGeom prst="rect">
            <a:avLst/>
          </a:prstGeom>
        </p:spPr>
        <p:txBody>
          <a:bodyPr vert="horz" lIns="91440" tIns="45720" rIns="91440" bIns="45720" rtlCol="0"/>
          <a:lstStyle>
            <a:lvl1pPr algn="r">
              <a:defRPr sz="1200"/>
            </a:lvl1pPr>
          </a:lstStyle>
          <a:p>
            <a:fld id="{CE7C719F-9BF0-472B-B234-B775CBBAB479}" type="datetimeFigureOut">
              <a:rPr kumimoji="1" lang="ja-JP" altLang="en-US" smtClean="0"/>
              <a:t>2021/4/8</a:t>
            </a:fld>
            <a:endParaRPr kumimoji="1" lang="ja-JP" altLang="en-US"/>
          </a:p>
        </p:txBody>
      </p:sp>
      <p:sp>
        <p:nvSpPr>
          <p:cNvPr id="4" name="フッター プレースホルダー 3"/>
          <p:cNvSpPr>
            <a:spLocks noGrp="1"/>
          </p:cNvSpPr>
          <p:nvPr>
            <p:ph type="ftr" sz="quarter" idx="2"/>
          </p:nvPr>
        </p:nvSpPr>
        <p:spPr>
          <a:xfrm>
            <a:off x="0" y="9432925"/>
            <a:ext cx="2944813"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32925"/>
            <a:ext cx="2944813" cy="498475"/>
          </a:xfrm>
          <a:prstGeom prst="rect">
            <a:avLst/>
          </a:prstGeom>
        </p:spPr>
        <p:txBody>
          <a:bodyPr vert="horz" lIns="91440" tIns="45720" rIns="91440" bIns="45720" rtlCol="0" anchor="b"/>
          <a:lstStyle>
            <a:lvl1pPr algn="r">
              <a:defRPr sz="1200"/>
            </a:lvl1pPr>
          </a:lstStyle>
          <a:p>
            <a:fld id="{62402BAB-B0C1-4E30-A306-159DFA480CAB}" type="slidenum">
              <a:rPr kumimoji="1" lang="ja-JP" altLang="en-US" smtClean="0"/>
              <a:t>‹#›</a:t>
            </a:fld>
            <a:endParaRPr kumimoji="1" lang="ja-JP" altLang="en-US"/>
          </a:p>
        </p:txBody>
      </p:sp>
    </p:spTree>
    <p:extLst>
      <p:ext uri="{BB962C8B-B14F-4D97-AF65-F5344CB8AC3E}">
        <p14:creationId xmlns:p14="http://schemas.microsoft.com/office/powerpoint/2010/main" val="36954606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100" y="0"/>
            <a:ext cx="2944813" cy="498475"/>
          </a:xfrm>
          <a:prstGeom prst="rect">
            <a:avLst/>
          </a:prstGeom>
        </p:spPr>
        <p:txBody>
          <a:bodyPr vert="horz" lIns="91440" tIns="45720" rIns="91440" bIns="45720" rtlCol="0"/>
          <a:lstStyle>
            <a:lvl1pPr algn="r">
              <a:defRPr sz="1200"/>
            </a:lvl1pPr>
          </a:lstStyle>
          <a:p>
            <a:fld id="{4A840908-5770-44DF-A1F7-A015424BD0DA}" type="datetimeFigureOut">
              <a:rPr kumimoji="1" lang="ja-JP" altLang="en-US" smtClean="0"/>
              <a:t>2021/4/8</a:t>
            </a:fld>
            <a:endParaRPr kumimoji="1" lang="ja-JP" altLang="en-US"/>
          </a:p>
        </p:txBody>
      </p:sp>
      <p:sp>
        <p:nvSpPr>
          <p:cNvPr id="4" name="スライド イメージ プレースホルダー 3"/>
          <p:cNvSpPr>
            <a:spLocks noGrp="1" noRot="1" noChangeAspect="1"/>
          </p:cNvSpPr>
          <p:nvPr>
            <p:ph type="sldImg" idx="2"/>
          </p:nvPr>
        </p:nvSpPr>
        <p:spPr>
          <a:xfrm>
            <a:off x="2236788" y="1241425"/>
            <a:ext cx="2320925" cy="33512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9963"/>
            <a:ext cx="5435600" cy="391001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32925"/>
            <a:ext cx="2944813"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100" y="9432925"/>
            <a:ext cx="2944813" cy="498475"/>
          </a:xfrm>
          <a:prstGeom prst="rect">
            <a:avLst/>
          </a:prstGeom>
        </p:spPr>
        <p:txBody>
          <a:bodyPr vert="horz" lIns="91440" tIns="45720" rIns="91440" bIns="45720" rtlCol="0" anchor="b"/>
          <a:lstStyle>
            <a:lvl1pPr algn="r">
              <a:defRPr sz="1200"/>
            </a:lvl1pPr>
          </a:lstStyle>
          <a:p>
            <a:fld id="{EC0E7AEF-5DAB-4603-BDD2-5C7B394C4C6D}" type="slidenum">
              <a:rPr kumimoji="1" lang="ja-JP" altLang="en-US" smtClean="0"/>
              <a:t>‹#›</a:t>
            </a:fld>
            <a:endParaRPr kumimoji="1" lang="ja-JP" altLang="en-US"/>
          </a:p>
        </p:txBody>
      </p:sp>
    </p:spTree>
    <p:extLst>
      <p:ext uri="{BB962C8B-B14F-4D97-AF65-F5344CB8AC3E}">
        <p14:creationId xmlns:p14="http://schemas.microsoft.com/office/powerpoint/2010/main" val="2026471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5"/>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697DCF8-D583-4CFF-96E9-1D5A56DB0406}"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dirty="0"/>
          </a:p>
        </p:txBody>
      </p:sp>
    </p:spTree>
    <p:extLst>
      <p:ext uri="{BB962C8B-B14F-4D97-AF65-F5344CB8AC3E}">
        <p14:creationId xmlns:p14="http://schemas.microsoft.com/office/powerpoint/2010/main" val="29011358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366936D-7E88-4C48-B7A5-A43A1B8BDC0A}"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861366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7" y="2469622"/>
            <a:ext cx="5915026" cy="4120621"/>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7" y="6629225"/>
            <a:ext cx="5915026" cy="2166938"/>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09368F3-33CF-4215-894E-32DBA3C756E7}"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158854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4"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7EF55F0-66FB-4094-B40F-8FF05B32AF90}"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1663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0" y="527405"/>
            <a:ext cx="5915026" cy="191470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428349"/>
            <a:ext cx="2901256"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618442"/>
            <a:ext cx="2901256"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428349"/>
            <a:ext cx="2915543"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1D4E314-DA6B-4AD2-8277-1B7DFFD753D0}" type="datetime1">
              <a:rPr kumimoji="1" lang="ja-JP" altLang="en-US" smtClean="0"/>
              <a:t>2021/4/8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9267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A370A94-F249-4306-8BDE-572480293075}" type="datetime1">
              <a:rPr kumimoji="1" lang="ja-JP" altLang="en-US" smtClean="0"/>
              <a:t>2021/4/8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69164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BEECAA7-79A0-4E60-AE45-2A858D54E800}" type="datetime1">
              <a:rPr kumimoji="1" lang="ja-JP" altLang="en-US" smtClean="0"/>
              <a:t>2021/4/8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0446734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2"/>
            <a:ext cx="3471863" cy="7039682"/>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6EC481B-0A2E-48C5-9AFF-81CF6F688F12}"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6059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2"/>
            <a:ext cx="3471863" cy="7039682"/>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F6662CC-E14D-4968-89B4-B429E190CC3E}"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5152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6FAF9F2-F92C-4896-9E6F-8ADBB4259072}"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8109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5"/>
            <a:ext cx="1478755" cy="839487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527405"/>
            <a:ext cx="4350545" cy="839487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8CB6B7B-5DE5-44AB-8285-D58FDF29BD06}"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648002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5"/>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8050A7B-1F5B-4DD9-B543-9F581EF1A97F}"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088124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0173FB6-201B-415B-A30C-B75517D3CA3F}"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30236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7" y="2469622"/>
            <a:ext cx="5915026" cy="4120621"/>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7" y="6629225"/>
            <a:ext cx="5915026" cy="2166938"/>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352E3C3-D6F0-4069-A031-7FFCDE9ABB01}"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17202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4" y="2637013"/>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DA4A31B-2D3B-45C7-9D74-0B072E33D767}"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612544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0" y="527405"/>
            <a:ext cx="5915026" cy="191470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428349"/>
            <a:ext cx="2901256"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618442"/>
            <a:ext cx="2901256"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428349"/>
            <a:ext cx="2915543" cy="119009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523D330-01E4-4C18-804F-4E6A21E42AC8}" type="datetime1">
              <a:rPr kumimoji="1" lang="ja-JP" altLang="en-US" smtClean="0"/>
              <a:t>2021/4/8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288407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A06D794-B558-45B7-900E-B610ACA204B4}" type="datetime1">
              <a:rPr kumimoji="1" lang="ja-JP" altLang="en-US" smtClean="0"/>
              <a:t>2021/4/8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467977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66255F7-1A80-4128-A330-E206F75DCA17}" type="datetime1">
              <a:rPr kumimoji="1" lang="ja-JP" altLang="en-US" smtClean="0"/>
              <a:t>2021/4/8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8174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2"/>
            <a:ext cx="3471863" cy="7039682"/>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36A46A9-94CF-4948-B928-EB0F7D1C9551}"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77197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2"/>
            <a:ext cx="3471863" cy="7039682"/>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472381" y="2971801"/>
            <a:ext cx="2211884" cy="550562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C6A2B86-D67D-4A82-A617-3F38711F3E82}" type="datetime1">
              <a:rPr kumimoji="1" lang="ja-JP" altLang="en-US" smtClean="0"/>
              <a:t>2021/4/8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13332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54239D4-3B73-4C53-903D-DB843C862508}"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526353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5"/>
            <a:ext cx="1478755" cy="839487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527405"/>
            <a:ext cx="4350545" cy="839487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A676F1B-1C14-4826-A48B-4198FA6D47C5}" type="datetime1">
              <a:rPr kumimoji="1" lang="ja-JP" altLang="en-US" smtClean="0"/>
              <a:t>2021/4/8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93244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7" y="527405"/>
            <a:ext cx="5915026" cy="191470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7" y="2637013"/>
            <a:ext cx="5915026"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6"/>
            <a:ext cx="1543050" cy="527404"/>
          </a:xfrm>
          <a:prstGeom prst="rect">
            <a:avLst/>
          </a:prstGeom>
        </p:spPr>
        <p:txBody>
          <a:bodyPr vert="horz" lIns="91440" tIns="45720" rIns="91440" bIns="45720" rtlCol="0" anchor="ctr"/>
          <a:lstStyle>
            <a:lvl1pPr algn="l">
              <a:defRPr sz="675">
                <a:solidFill>
                  <a:schemeClr val="tx1">
                    <a:tint val="75000"/>
                  </a:schemeClr>
                </a:solidFill>
              </a:defRPr>
            </a:lvl1pPr>
          </a:lstStyle>
          <a:p>
            <a:fld id="{5908BA21-AA8E-4400-9885-F260F92C179E}" type="datetime1">
              <a:rPr kumimoji="1" lang="ja-JP" altLang="en-US" smtClean="0"/>
              <a:t>2021/4/8</a:t>
            </a:fld>
            <a:endParaRPr kumimoji="1" lang="ja-JP" altLang="en-US"/>
          </a:p>
        </p:txBody>
      </p:sp>
      <p:sp>
        <p:nvSpPr>
          <p:cNvPr id="5" name="フッター プレースホルダー 4"/>
          <p:cNvSpPr>
            <a:spLocks noGrp="1"/>
          </p:cNvSpPr>
          <p:nvPr>
            <p:ph type="ftr" sz="quarter" idx="3"/>
          </p:nvPr>
        </p:nvSpPr>
        <p:spPr>
          <a:xfrm>
            <a:off x="2271714" y="9181396"/>
            <a:ext cx="2314576" cy="52740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247220" y="9347654"/>
            <a:ext cx="1543050" cy="527404"/>
          </a:xfrm>
          <a:prstGeom prst="rect">
            <a:avLst/>
          </a:prstGeom>
        </p:spPr>
        <p:txBody>
          <a:bodyPr vert="horz" lIns="91440" tIns="45720" rIns="91440" bIns="45720" rtlCol="0" anchor="ctr"/>
          <a:lstStyle>
            <a:lvl1pPr algn="r">
              <a:defRPr sz="2000">
                <a:solidFill>
                  <a:schemeClr val="tx1"/>
                </a:solidFill>
              </a:defRPr>
            </a:lvl1pPr>
          </a:lstStyle>
          <a:p>
            <a:fld id="{2D29DCC2-8EF3-41CF-8D5F-D9B527706C29}" type="slidenum">
              <a:rPr lang="ja-JP" altLang="en-US" smtClean="0"/>
              <a:pPr/>
              <a:t>‹#›</a:t>
            </a:fld>
            <a:endParaRPr lang="ja-JP" altLang="en-US" dirty="0"/>
          </a:p>
        </p:txBody>
      </p:sp>
    </p:spTree>
    <p:extLst>
      <p:ext uri="{BB962C8B-B14F-4D97-AF65-F5344CB8AC3E}">
        <p14:creationId xmlns:p14="http://schemas.microsoft.com/office/powerpoint/2010/main" val="1443066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7" y="527405"/>
            <a:ext cx="5915026" cy="191470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7" y="2637013"/>
            <a:ext cx="5915026"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6"/>
            <a:ext cx="1543050" cy="527404"/>
          </a:xfrm>
          <a:prstGeom prst="rect">
            <a:avLst/>
          </a:prstGeom>
        </p:spPr>
        <p:txBody>
          <a:bodyPr vert="horz" lIns="91440" tIns="45720" rIns="91440" bIns="45720" rtlCol="0" anchor="ctr"/>
          <a:lstStyle>
            <a:lvl1pPr algn="l">
              <a:defRPr sz="675">
                <a:solidFill>
                  <a:schemeClr val="tx1">
                    <a:tint val="75000"/>
                  </a:schemeClr>
                </a:solidFill>
              </a:defRPr>
            </a:lvl1pPr>
          </a:lstStyle>
          <a:p>
            <a:fld id="{A6F4CBC3-0AA3-4F22-B692-C1B5C9F145D4}" type="datetime1">
              <a:rPr kumimoji="1" lang="ja-JP" altLang="en-US" smtClean="0"/>
              <a:t>2021/4/8</a:t>
            </a:fld>
            <a:endParaRPr kumimoji="1" lang="ja-JP" altLang="en-US"/>
          </a:p>
        </p:txBody>
      </p:sp>
      <p:sp>
        <p:nvSpPr>
          <p:cNvPr id="5" name="フッター プレースホルダー 4"/>
          <p:cNvSpPr>
            <a:spLocks noGrp="1"/>
          </p:cNvSpPr>
          <p:nvPr>
            <p:ph type="ftr" sz="quarter" idx="3"/>
          </p:nvPr>
        </p:nvSpPr>
        <p:spPr>
          <a:xfrm>
            <a:off x="2271714" y="9181396"/>
            <a:ext cx="2314576" cy="52740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199724" y="9195041"/>
            <a:ext cx="1543050" cy="527404"/>
          </a:xfrm>
          <a:prstGeom prst="rect">
            <a:avLst/>
          </a:prstGeom>
        </p:spPr>
        <p:txBody>
          <a:bodyPr vert="horz" lIns="91440" tIns="45720" rIns="91440" bIns="45720" rtlCol="0" anchor="ctr"/>
          <a:lstStyle>
            <a:lvl1pPr algn="r">
              <a:defRPr sz="1600">
                <a:solidFill>
                  <a:schemeClr val="tx1"/>
                </a:solidFill>
              </a:defRPr>
            </a:lvl1pPr>
          </a:lstStyle>
          <a:p>
            <a:fld id="{2D29DCC2-8EF3-41CF-8D5F-D9B527706C29}" type="slidenum">
              <a:rPr lang="ja-JP" altLang="en-US" smtClean="0"/>
              <a:pPr/>
              <a:t>‹#›</a:t>
            </a:fld>
            <a:endParaRPr lang="ja-JP" altLang="en-US"/>
          </a:p>
        </p:txBody>
      </p:sp>
    </p:spTree>
    <p:extLst>
      <p:ext uri="{BB962C8B-B14F-4D97-AF65-F5344CB8AC3E}">
        <p14:creationId xmlns:p14="http://schemas.microsoft.com/office/powerpoint/2010/main" val="2664775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1.wdp"/><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
        <p:nvSpPr>
          <p:cNvPr id="4" name="角丸四角形 3"/>
          <p:cNvSpPr/>
          <p:nvPr/>
        </p:nvSpPr>
        <p:spPr>
          <a:xfrm>
            <a:off x="-457200" y="272518"/>
            <a:ext cx="6316579" cy="56991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p:cNvSpPr/>
          <p:nvPr/>
        </p:nvSpPr>
        <p:spPr>
          <a:xfrm>
            <a:off x="277518" y="1230683"/>
            <a:ext cx="6159617" cy="8426386"/>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29594" y="351589"/>
            <a:ext cx="5346335" cy="400110"/>
          </a:xfrm>
          <a:prstGeom prst="rect">
            <a:avLst/>
          </a:prstGeom>
          <a:noFill/>
        </p:spPr>
        <p:txBody>
          <a:bodyPr wrap="none" rtlCol="0">
            <a:spAutoFit/>
          </a:bodyPr>
          <a:lstStyle/>
          <a:p>
            <a:r>
              <a:rPr lang="ja-JP" altLang="en-US" sz="2000" b="1" dirty="0" smtClean="0">
                <a:latin typeface="HG丸ｺﾞｼｯｸM-PRO" panose="020F0600000000000000" pitchFamily="50" charset="-128"/>
                <a:ea typeface="HG丸ｺﾞｼｯｸM-PRO" panose="020F0600000000000000" pitchFamily="50" charset="-128"/>
              </a:rPr>
              <a:t>消費者庁新未来創造戦略本部　出前講座資料</a:t>
            </a:r>
            <a:endParaRPr kumimoji="1" lang="ja-JP" altLang="en-US" sz="2000" b="1" dirty="0">
              <a:latin typeface="HG丸ｺﾞｼｯｸM-PRO" panose="020F0600000000000000" pitchFamily="50" charset="-128"/>
              <a:ea typeface="HG丸ｺﾞｼｯｸM-PRO" panose="020F0600000000000000" pitchFamily="50" charset="-128"/>
            </a:endParaRPr>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630" y="8664956"/>
            <a:ext cx="2438400" cy="762000"/>
          </a:xfrm>
          <a:prstGeom prst="rect">
            <a:avLst/>
          </a:prstGeom>
        </p:spPr>
      </p:pic>
      <p:sp>
        <p:nvSpPr>
          <p:cNvPr id="10" name="Rectangle 4"/>
          <p:cNvSpPr>
            <a:spLocks noChangeArrowheads="1"/>
          </p:cNvSpPr>
          <p:nvPr/>
        </p:nvSpPr>
        <p:spPr bwMode="auto">
          <a:xfrm>
            <a:off x="404751" y="1467996"/>
            <a:ext cx="5920894" cy="2665594"/>
          </a:xfrm>
          <a:prstGeom prst="rect">
            <a:avLst/>
          </a:prstGeom>
          <a:noFill/>
          <a:ln w="57150" cmpd="thickThin">
            <a:noFill/>
            <a:miter lim="800000"/>
            <a:headEnd/>
            <a:tailEnd/>
          </a:ln>
        </p:spPr>
        <p:txBody>
          <a:bodyPr wrap="none" lIns="84396" tIns="42198" rIns="84396" bIns="42198" anchor="ctr"/>
          <a:lstStyle/>
          <a:p>
            <a:pPr algn="ctr" fontAlgn="base">
              <a:spcBef>
                <a:spcPts val="600"/>
              </a:spcBef>
              <a:spcAft>
                <a:spcPct val="0"/>
              </a:spcAft>
            </a:pPr>
            <a:r>
              <a:rPr lang="ja-JP" altLang="en-US" sz="3400" b="1" dirty="0" smtClean="0">
                <a:latin typeface="Meiryo UI" panose="020B0604030504040204" pitchFamily="50" charset="-128"/>
                <a:ea typeface="Meiryo UI" panose="020B0604030504040204" pitchFamily="50" charset="-128"/>
              </a:rPr>
              <a:t>福祉</a:t>
            </a:r>
            <a:r>
              <a:rPr lang="ja-JP" altLang="en-US" sz="3400" b="1" dirty="0">
                <a:latin typeface="Meiryo UI" panose="020B0604030504040204" pitchFamily="50" charset="-128"/>
                <a:ea typeface="Meiryo UI" panose="020B0604030504040204" pitchFamily="50" charset="-128"/>
              </a:rPr>
              <a:t>担当者</a:t>
            </a:r>
            <a:r>
              <a:rPr lang="ja-JP" altLang="en-US" sz="3400" b="1" dirty="0" smtClean="0">
                <a:latin typeface="Meiryo UI" panose="020B0604030504040204" pitchFamily="50" charset="-128"/>
                <a:ea typeface="Meiryo UI" panose="020B0604030504040204" pitchFamily="50" charset="-128"/>
              </a:rPr>
              <a:t>向け</a:t>
            </a:r>
            <a:endParaRPr lang="en-US" altLang="ja-JP" sz="3400" b="1" dirty="0" smtClean="0">
              <a:latin typeface="Meiryo UI" panose="020B0604030504040204" pitchFamily="50" charset="-128"/>
              <a:ea typeface="Meiryo UI" panose="020B0604030504040204" pitchFamily="50" charset="-128"/>
            </a:endParaRPr>
          </a:p>
          <a:p>
            <a:pPr algn="ctr" fontAlgn="base">
              <a:spcBef>
                <a:spcPts val="600"/>
              </a:spcBef>
              <a:spcAft>
                <a:spcPct val="0"/>
              </a:spcAft>
            </a:pPr>
            <a:r>
              <a:rPr lang="ja-JP" altLang="en-US" sz="3400" b="1" dirty="0" smtClean="0">
                <a:latin typeface="Meiryo UI" panose="020B0604030504040204" pitchFamily="50" charset="-128"/>
                <a:ea typeface="Meiryo UI" panose="020B0604030504040204" pitchFamily="50" charset="-128"/>
              </a:rPr>
              <a:t>見守りスキルアップ講座</a:t>
            </a:r>
            <a:endParaRPr lang="en-US" altLang="ja-JP" sz="3400" b="1" dirty="0" smtClean="0">
              <a:latin typeface="Meiryo UI" panose="020B0604030504040204" pitchFamily="50" charset="-128"/>
              <a:ea typeface="Meiryo UI" panose="020B0604030504040204" pitchFamily="50" charset="-128"/>
            </a:endParaRPr>
          </a:p>
          <a:p>
            <a:pPr algn="ctr" fontAlgn="base">
              <a:spcBef>
                <a:spcPts val="600"/>
              </a:spcBef>
              <a:spcAft>
                <a:spcPct val="0"/>
              </a:spcAft>
            </a:pPr>
            <a:r>
              <a:rPr lang="ja-JP" altLang="en-US" sz="2400" b="1" dirty="0">
                <a:latin typeface="Meiryo UI" panose="020B0604030504040204" pitchFamily="50" charset="-128"/>
                <a:ea typeface="Meiryo UI" panose="020B0604030504040204" pitchFamily="50" charset="-128"/>
              </a:rPr>
              <a:t>～</a:t>
            </a:r>
            <a:r>
              <a:rPr lang="ja-JP" altLang="en-US" sz="2400" b="1" dirty="0" smtClean="0">
                <a:latin typeface="Meiryo UI" panose="020B0604030504040204" pitchFamily="50" charset="-128"/>
                <a:ea typeface="Meiryo UI" panose="020B0604030504040204" pitchFamily="50" charset="-128"/>
              </a:rPr>
              <a:t>消費者トラブルへの気付き～</a:t>
            </a:r>
            <a:endParaRPr lang="en-US" altLang="ja-JP" sz="2400" b="1" dirty="0" smtClean="0">
              <a:latin typeface="Meiryo UI" panose="020B0604030504040204" pitchFamily="50" charset="-128"/>
              <a:ea typeface="Meiryo UI" panose="020B0604030504040204" pitchFamily="50" charset="-128"/>
            </a:endParaRPr>
          </a:p>
        </p:txBody>
      </p:sp>
      <p:grpSp>
        <p:nvGrpSpPr>
          <p:cNvPr id="15" name="グループ化 14"/>
          <p:cNvGrpSpPr/>
          <p:nvPr/>
        </p:nvGrpSpPr>
        <p:grpSpPr>
          <a:xfrm>
            <a:off x="1257300" y="4194680"/>
            <a:ext cx="4069080" cy="3025164"/>
            <a:chOff x="1495948" y="3970223"/>
            <a:chExt cx="3741045" cy="2773037"/>
          </a:xfrm>
        </p:grpSpPr>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5948" y="3970223"/>
              <a:ext cx="3741045" cy="2773037"/>
            </a:xfrm>
            <a:prstGeom prst="rect">
              <a:avLst/>
            </a:prstGeom>
          </p:spPr>
        </p:pic>
        <p:sp>
          <p:nvSpPr>
            <p:cNvPr id="11" name="正方形/長方形 10"/>
            <p:cNvSpPr/>
            <p:nvPr/>
          </p:nvSpPr>
          <p:spPr>
            <a:xfrm rot="1514780">
              <a:off x="1979274" y="4550640"/>
              <a:ext cx="1580790" cy="1764638"/>
            </a:xfrm>
            <a:prstGeom prst="rect">
              <a:avLst/>
            </a:prstGeom>
            <a:noFill/>
          </p:spPr>
          <p:txBody>
            <a:bodyPr wrap="none" lIns="91440" tIns="45720" rIns="91440" bIns="45720">
              <a:prstTxWarp prst="textArchDown">
                <a:avLst>
                  <a:gd name="adj" fmla="val 2595876"/>
                </a:avLst>
              </a:prstTxWarp>
              <a:spAutoFit/>
            </a:bodyPr>
            <a:lstStyle/>
            <a:p>
              <a:pPr algn="ctr"/>
              <a:r>
                <a:rPr lang="ja-JP" altLang="en-US" dirty="0">
                  <a:latin typeface="Meiryo UI" panose="020B0604030504040204" pitchFamily="50" charset="-128"/>
                  <a:ea typeface="Meiryo UI" panose="020B0604030504040204" pitchFamily="50" charset="-128"/>
                </a:rPr>
                <a:t>消費者庁 消費者ホットライン </a:t>
              </a:r>
              <a:r>
                <a:rPr lang="en-US" altLang="ja-JP" dirty="0">
                  <a:latin typeface="Meiryo UI" panose="020B0604030504040204" pitchFamily="50" charset="-128"/>
                  <a:ea typeface="Meiryo UI" panose="020B0604030504040204" pitchFamily="50" charset="-128"/>
                </a:rPr>
                <a:t>188</a:t>
              </a:r>
            </a:p>
            <a:p>
              <a:pPr algn="ctr"/>
              <a:r>
                <a:rPr lang="ja-JP" altLang="en-US" dirty="0">
                  <a:latin typeface="Meiryo UI" panose="020B0604030504040204" pitchFamily="50" charset="-128"/>
                  <a:ea typeface="Meiryo UI" panose="020B0604030504040204" pitchFamily="50" charset="-128"/>
                </a:rPr>
                <a:t>イメージキャラクター　イヤヤン</a:t>
              </a:r>
            </a:p>
          </p:txBody>
        </p:sp>
      </p:grpSp>
    </p:spTree>
    <p:extLst>
      <p:ext uri="{BB962C8B-B14F-4D97-AF65-F5344CB8AC3E}">
        <p14:creationId xmlns:p14="http://schemas.microsoft.com/office/powerpoint/2010/main" val="14922943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1</a:t>
            </a:fld>
            <a:endParaRPr kumimoji="1" lang="ja-JP" altLang="en-US"/>
          </a:p>
        </p:txBody>
      </p:sp>
      <p:sp>
        <p:nvSpPr>
          <p:cNvPr id="5" name="角丸四角形 4"/>
          <p:cNvSpPr/>
          <p:nvPr/>
        </p:nvSpPr>
        <p:spPr>
          <a:xfrm>
            <a:off x="340148" y="375781"/>
            <a:ext cx="6159617" cy="9281288"/>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275573" y="820013"/>
            <a:ext cx="4630918" cy="56991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4"/>
          <p:cNvSpPr>
            <a:spLocks noChangeArrowheads="1"/>
          </p:cNvSpPr>
          <p:nvPr/>
        </p:nvSpPr>
        <p:spPr bwMode="auto">
          <a:xfrm>
            <a:off x="434457" y="618656"/>
            <a:ext cx="5920894" cy="928361"/>
          </a:xfrm>
          <a:prstGeom prst="rect">
            <a:avLst/>
          </a:prstGeom>
          <a:noFill/>
          <a:ln w="57150" cmpd="thickThin">
            <a:noFill/>
            <a:miter lim="800000"/>
            <a:headEnd/>
            <a:tailEnd/>
          </a:ln>
        </p:spPr>
        <p:txBody>
          <a:bodyPr wrap="none" lIns="84396" tIns="42198" rIns="84396" bIns="42198" anchor="ctr"/>
          <a:lstStyle/>
          <a:p>
            <a:pPr algn="ctr" fontAlgn="base">
              <a:spcBef>
                <a:spcPts val="600"/>
              </a:spcBef>
              <a:spcAft>
                <a:spcPct val="0"/>
              </a:spcAft>
            </a:pPr>
            <a:r>
              <a:rPr lang="ja-JP" altLang="en-US" sz="3400" b="1" dirty="0">
                <a:latin typeface="Meiryo UI" panose="020B0604030504040204" pitchFamily="50" charset="-128"/>
                <a:ea typeface="Meiryo UI" panose="020B0604030504040204" pitchFamily="50" charset="-128"/>
              </a:rPr>
              <a:t>目次</a:t>
            </a:r>
            <a:endParaRPr lang="en-US" altLang="ja-JP" sz="3400" b="1" dirty="0" smtClean="0">
              <a:latin typeface="Meiryo UI" panose="020B0604030504040204" pitchFamily="50" charset="-128"/>
              <a:ea typeface="Meiryo UI" panose="020B0604030504040204" pitchFamily="50" charset="-128"/>
            </a:endParaRPr>
          </a:p>
        </p:txBody>
      </p:sp>
      <p:sp>
        <p:nvSpPr>
          <p:cNvPr id="9" name="コンテンツ プレースホルダー 2"/>
          <p:cNvSpPr txBox="1">
            <a:spLocks/>
          </p:cNvSpPr>
          <p:nvPr/>
        </p:nvSpPr>
        <p:spPr>
          <a:xfrm>
            <a:off x="745597" y="2323842"/>
            <a:ext cx="5754168" cy="6419325"/>
          </a:xfrm>
          <a:prstGeom prst="rect">
            <a:avLst/>
          </a:prstGeom>
        </p:spPr>
        <p:txBody>
          <a:bodyPr vert="horz" lIns="91440" tIns="45720" rIns="91440" bIns="45720" rtlCol="0">
            <a:normAutofit/>
          </a:bodyPr>
          <a:lstStyle>
            <a:lvl1pPr marL="0" indent="0" algn="ctr" defTabSz="514350" rtl="0" eaLnBrk="1" latinLnBrk="0" hangingPunct="1">
              <a:lnSpc>
                <a:spcPct val="90000"/>
              </a:lnSpc>
              <a:spcBef>
                <a:spcPts val="563"/>
              </a:spcBef>
              <a:buFont typeface="Arial" panose="020B0604020202020204" pitchFamily="34" charset="0"/>
              <a:buNone/>
              <a:defRPr kumimoji="1" sz="1350" kern="1200">
                <a:solidFill>
                  <a:schemeClr val="tx1"/>
                </a:solidFill>
                <a:latin typeface="+mn-lt"/>
                <a:ea typeface="+mn-ea"/>
                <a:cs typeface="+mn-cs"/>
              </a:defRPr>
            </a:lvl1pPr>
            <a:lvl2pPr marL="257175" indent="0" algn="ctr" defTabSz="514350" rtl="0" eaLnBrk="1" latinLnBrk="0" hangingPunct="1">
              <a:lnSpc>
                <a:spcPct val="90000"/>
              </a:lnSpc>
              <a:spcBef>
                <a:spcPts val="281"/>
              </a:spcBef>
              <a:buFont typeface="Arial" panose="020B0604020202020204" pitchFamily="34" charset="0"/>
              <a:buNone/>
              <a:defRPr kumimoji="1" sz="1125" kern="1200">
                <a:solidFill>
                  <a:schemeClr val="tx1"/>
                </a:solidFill>
                <a:latin typeface="+mn-lt"/>
                <a:ea typeface="+mn-ea"/>
                <a:cs typeface="+mn-cs"/>
              </a:defRPr>
            </a:lvl2pPr>
            <a:lvl3pPr marL="514350" indent="0" algn="ctr" defTabSz="514350" rtl="0" eaLnBrk="1" latinLnBrk="0" hangingPunct="1">
              <a:lnSpc>
                <a:spcPct val="90000"/>
              </a:lnSpc>
              <a:spcBef>
                <a:spcPts val="281"/>
              </a:spcBef>
              <a:buFont typeface="Arial" panose="020B0604020202020204" pitchFamily="34" charset="0"/>
              <a:buNone/>
              <a:defRPr kumimoji="1" sz="1013" kern="1200">
                <a:solidFill>
                  <a:schemeClr val="tx1"/>
                </a:solidFill>
                <a:latin typeface="+mn-lt"/>
                <a:ea typeface="+mn-ea"/>
                <a:cs typeface="+mn-cs"/>
              </a:defRPr>
            </a:lvl3pPr>
            <a:lvl4pPr marL="771525"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4pPr>
            <a:lvl5pPr marL="1028700"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5pPr>
            <a:lvl6pPr marL="1285875"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6pPr>
            <a:lvl7pPr marL="1543050"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7pPr>
            <a:lvl8pPr marL="1800225"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8pPr>
            <a:lvl9pPr marL="2057400" indent="0" algn="ctr" defTabSz="514350" rtl="0" eaLnBrk="1" latinLnBrk="0" hangingPunct="1">
              <a:lnSpc>
                <a:spcPct val="90000"/>
              </a:lnSpc>
              <a:spcBef>
                <a:spcPts val="281"/>
              </a:spcBef>
              <a:buFont typeface="Arial" panose="020B0604020202020204" pitchFamily="34" charset="0"/>
              <a:buNone/>
              <a:defRPr kumimoji="1" sz="900" kern="1200">
                <a:solidFill>
                  <a:schemeClr val="tx1"/>
                </a:solidFill>
                <a:latin typeface="+mn-lt"/>
                <a:ea typeface="+mn-ea"/>
                <a:cs typeface="+mn-cs"/>
              </a:defRPr>
            </a:lvl9pPr>
          </a:lstStyle>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１．高齢者・</a:t>
            </a:r>
            <a:r>
              <a:rPr lang="ja-JP" altLang="en-US" sz="1800" dirty="0" err="1" smtClean="0">
                <a:solidFill>
                  <a:schemeClr val="tx1">
                    <a:lumMod val="85000"/>
                    <a:lumOff val="15000"/>
                  </a:schemeClr>
                </a:solidFill>
                <a:latin typeface="Meiryo UI" panose="020B0604030504040204" pitchFamily="50" charset="-128"/>
                <a:ea typeface="Meiryo UI" panose="020B0604030504040204" pitchFamily="50" charset="-128"/>
              </a:rPr>
              <a:t>障がい</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者の消費者被害の現状 ・・・・・・ ２</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２．</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高齢者・</a:t>
            </a:r>
            <a:r>
              <a:rPr lang="ja-JP" altLang="en-US" sz="1800" dirty="0" err="1">
                <a:solidFill>
                  <a:schemeClr val="tx1">
                    <a:lumMod val="85000"/>
                    <a:lumOff val="15000"/>
                  </a:schemeClr>
                </a:solidFill>
                <a:latin typeface="Meiryo UI" panose="020B0604030504040204" pitchFamily="50" charset="-128"/>
                <a:ea typeface="Meiryo UI" panose="020B0604030504040204" pitchFamily="50" charset="-128"/>
              </a:rPr>
              <a:t>障がい</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者の消費者被害</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の</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特徴</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 ・・・・・・ </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３</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３．消費生活における見守り ・・・・・・・・・・・・・・・・・・ ４</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４</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．気付きのポイント ・・・・・・・・・・・・・・・・・・・・・・・・・ ６</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1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５</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．声掛けのポイント ・・・・・・・・・・・・・・・・・・・・・・・・・７</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６</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．実際にあった消費者トラブル事例　・・・・・・・・・・・ ８</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７</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．トラブルになりやすい商法・手口　・・・・・・・・・・・ １０</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８</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．クーリング・オフ制度について　・・・・・・・・・・・・・・ １２</a:t>
            </a:r>
            <a:endParaRPr lang="en-US" altLang="ja-JP" sz="18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endParaRPr lang="en-US" altLang="ja-JP" sz="1000" dirty="0" smtClean="0">
              <a:solidFill>
                <a:schemeClr val="tx1">
                  <a:lumMod val="85000"/>
                  <a:lumOff val="15000"/>
                </a:schemeClr>
              </a:solidFill>
              <a:latin typeface="Meiryo UI" panose="020B0604030504040204" pitchFamily="50" charset="-128"/>
              <a:ea typeface="Meiryo UI" panose="020B0604030504040204" pitchFamily="50" charset="-128"/>
            </a:endParaRPr>
          </a:p>
          <a:p>
            <a:pPr algn="l"/>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９．消費生活センターへ相談</a:t>
            </a:r>
            <a:r>
              <a:rPr lang="ja-JP" altLang="en-US" sz="1800" dirty="0">
                <a:solidFill>
                  <a:schemeClr val="tx1">
                    <a:lumMod val="85000"/>
                    <a:lumOff val="15000"/>
                  </a:schemeClr>
                </a:solidFill>
                <a:latin typeface="Meiryo UI" panose="020B0604030504040204" pitchFamily="50" charset="-128"/>
                <a:ea typeface="Meiryo UI" panose="020B0604030504040204" pitchFamily="50" charset="-128"/>
              </a:rPr>
              <a:t>・</a:t>
            </a:r>
            <a:r>
              <a:rPr lang="ja-JP" altLang="en-US" sz="1800" dirty="0" smtClean="0">
                <a:solidFill>
                  <a:schemeClr val="tx1">
                    <a:lumMod val="85000"/>
                    <a:lumOff val="15000"/>
                  </a:schemeClr>
                </a:solidFill>
                <a:latin typeface="Meiryo UI" panose="020B0604030504040204" pitchFamily="50" charset="-128"/>
                <a:ea typeface="Meiryo UI" panose="020B0604030504040204" pitchFamily="50" charset="-128"/>
              </a:rPr>
              <a:t>・・・・・・・・・・・・・・・・ １４</a:t>
            </a:r>
            <a:endParaRPr lang="ja-JP" altLang="en-US" sz="1800" dirty="0">
              <a:solidFill>
                <a:schemeClr val="tx1">
                  <a:lumMod val="85000"/>
                  <a:lumOff val="15000"/>
                </a:schemeClr>
              </a:solidFill>
              <a:latin typeface="Meiryo UI" panose="020B0604030504040204" pitchFamily="50" charset="-128"/>
              <a:ea typeface="Meiryo UI" panose="020B0604030504040204" pitchFamily="50" charset="-128"/>
            </a:endParaRPr>
          </a:p>
        </p:txBody>
      </p:sp>
      <p:grpSp>
        <p:nvGrpSpPr>
          <p:cNvPr id="11" name="グループ化 10"/>
          <p:cNvGrpSpPr/>
          <p:nvPr/>
        </p:nvGrpSpPr>
        <p:grpSpPr>
          <a:xfrm>
            <a:off x="4648200" y="639997"/>
            <a:ext cx="1600200" cy="1174956"/>
            <a:chOff x="1495948" y="3970223"/>
            <a:chExt cx="3741045" cy="2773037"/>
          </a:xfrm>
        </p:grpSpPr>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5948" y="3970223"/>
              <a:ext cx="3741045" cy="2773037"/>
            </a:xfrm>
            <a:prstGeom prst="rect">
              <a:avLst/>
            </a:prstGeom>
          </p:spPr>
        </p:pic>
        <p:sp>
          <p:nvSpPr>
            <p:cNvPr id="13" name="正方形/長方形 12"/>
            <p:cNvSpPr/>
            <p:nvPr/>
          </p:nvSpPr>
          <p:spPr>
            <a:xfrm rot="1514780">
              <a:off x="1979274" y="4550640"/>
              <a:ext cx="1580790" cy="1764638"/>
            </a:xfrm>
            <a:prstGeom prst="rect">
              <a:avLst/>
            </a:prstGeom>
            <a:noFill/>
          </p:spPr>
          <p:txBody>
            <a:bodyPr wrap="none" lIns="91440" tIns="45720" rIns="91440" bIns="45720">
              <a:prstTxWarp prst="textArchDown">
                <a:avLst>
                  <a:gd name="adj" fmla="val 2595876"/>
                </a:avLst>
              </a:prstTxWarp>
              <a:spAutoFit/>
            </a:bodyPr>
            <a:lstStyle/>
            <a:p>
              <a:pPr algn="ctr"/>
              <a:r>
                <a:rPr lang="ja-JP" altLang="en-US" dirty="0">
                  <a:latin typeface="Meiryo UI" panose="020B0604030504040204" pitchFamily="50" charset="-128"/>
                  <a:ea typeface="Meiryo UI" panose="020B0604030504040204" pitchFamily="50" charset="-128"/>
                </a:rPr>
                <a:t>消費者庁 消費者ホットライン </a:t>
              </a:r>
              <a:r>
                <a:rPr lang="en-US" altLang="ja-JP" dirty="0">
                  <a:latin typeface="Meiryo UI" panose="020B0604030504040204" pitchFamily="50" charset="-128"/>
                  <a:ea typeface="Meiryo UI" panose="020B0604030504040204" pitchFamily="50" charset="-128"/>
                </a:rPr>
                <a:t>188</a:t>
              </a:r>
            </a:p>
            <a:p>
              <a:pPr algn="ctr"/>
              <a:r>
                <a:rPr lang="ja-JP" altLang="en-US" dirty="0">
                  <a:latin typeface="Meiryo UI" panose="020B0604030504040204" pitchFamily="50" charset="-128"/>
                  <a:ea typeface="Meiryo UI" panose="020B0604030504040204" pitchFamily="50" charset="-128"/>
                </a:rPr>
                <a:t>イメージキャラクター　イヤヤン</a:t>
              </a:r>
            </a:p>
          </p:txBody>
        </p:sp>
      </p:grpSp>
    </p:spTree>
    <p:extLst>
      <p:ext uri="{BB962C8B-B14F-4D97-AF65-F5344CB8AC3E}">
        <p14:creationId xmlns:p14="http://schemas.microsoft.com/office/powerpoint/2010/main" val="603717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2" name="角丸四角形 11"/>
          <p:cNvSpPr/>
          <p:nvPr/>
        </p:nvSpPr>
        <p:spPr>
          <a:xfrm>
            <a:off x="-457200" y="310096"/>
            <a:ext cx="6316579" cy="56991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11" name="角丸四角形 10"/>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5" name="テキスト ボックス 4"/>
          <p:cNvSpPr txBox="1"/>
          <p:nvPr/>
        </p:nvSpPr>
        <p:spPr>
          <a:xfrm>
            <a:off x="404750" y="393105"/>
            <a:ext cx="5088252" cy="400110"/>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１．高齢者・</a:t>
            </a:r>
            <a:r>
              <a:rPr kumimoji="1" lang="ja-JP" altLang="en-US" sz="2000" b="1" i="0" u="none" strike="noStrike" kern="1200" cap="none" spc="0" normalizeH="0" baseline="0" noProof="0" dirty="0" err="1"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障がい</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者の消費者被害の現状</a:t>
            </a:r>
            <a:endParaRPr kumimoji="1" lang="ja-JP" altLang="en-US" sz="20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2" name="スライド番号プレースホルダー 8"/>
          <p:cNvSpPr>
            <a:spLocks noGrp="1"/>
          </p:cNvSpPr>
          <p:nvPr>
            <p:ph type="sldNum" sz="quarter" idx="12"/>
          </p:nvPr>
        </p:nvSpPr>
        <p:spPr>
          <a:xfrm>
            <a:off x="5199724" y="9195041"/>
            <a:ext cx="1543050" cy="527404"/>
          </a:xfrm>
        </p:spPr>
        <p:txBody>
          <a:bodyPr/>
          <a:lstStyle/>
          <a:p>
            <a:fld id="{2D29DCC2-8EF3-41CF-8D5F-D9B527706C29}" type="slidenum">
              <a:rPr kumimoji="1" lang="ja-JP" altLang="en-US" smtClean="0"/>
              <a:t>2</a:t>
            </a:fld>
            <a:endParaRPr kumimoji="1" lang="ja-JP" altLang="en-US" dirty="0"/>
          </a:p>
        </p:txBody>
      </p:sp>
      <p:sp>
        <p:nvSpPr>
          <p:cNvPr id="16" name="テキスト ボックス 15"/>
          <p:cNvSpPr txBox="1"/>
          <p:nvPr/>
        </p:nvSpPr>
        <p:spPr>
          <a:xfrm>
            <a:off x="4928684" y="7386614"/>
            <a:ext cx="1728358" cy="230832"/>
          </a:xfrm>
          <a:prstGeom prst="rect">
            <a:avLst/>
          </a:prstGeom>
          <a:noFill/>
        </p:spPr>
        <p:txBody>
          <a:bodyPr wrap="none" rtlCol="0">
            <a:spAutoFit/>
          </a:bodyPr>
          <a:lstStyle/>
          <a:p>
            <a:r>
              <a:rPr lang="ja-JP" altLang="en-US" sz="900" dirty="0">
                <a:latin typeface="Meiryo UI" panose="020B0604030504040204" pitchFamily="50" charset="-128"/>
                <a:ea typeface="Meiryo UI" panose="020B0604030504040204" pitchFamily="50" charset="-128"/>
              </a:rPr>
              <a:t>（</a:t>
            </a:r>
            <a:r>
              <a:rPr kumimoji="1" lang="ja-JP" altLang="en-US" sz="900" dirty="0" smtClean="0">
                <a:latin typeface="Meiryo UI" panose="020B0604030504040204" pitchFamily="50" charset="-128"/>
                <a:ea typeface="Meiryo UI" panose="020B0604030504040204" pitchFamily="50" charset="-128"/>
              </a:rPr>
              <a:t>令和</a:t>
            </a:r>
            <a:r>
              <a:rPr lang="ja-JP" altLang="en-US" sz="900" dirty="0" smtClean="0">
                <a:latin typeface="Meiryo UI" panose="020B0604030504040204" pitchFamily="50" charset="-128"/>
                <a:ea typeface="Meiryo UI" panose="020B0604030504040204" pitchFamily="50" charset="-128"/>
              </a:rPr>
              <a:t>２年版消費者白書より</a:t>
            </a:r>
            <a:r>
              <a:rPr lang="ja-JP" altLang="en-US" sz="900" dirty="0">
                <a:latin typeface="Meiryo UI" panose="020B0604030504040204" pitchFamily="50" charset="-128"/>
                <a:ea typeface="Meiryo UI" panose="020B0604030504040204" pitchFamily="50" charset="-128"/>
              </a:rPr>
              <a:t>）</a:t>
            </a:r>
            <a:endParaRPr kumimoji="1" lang="ja-JP" altLang="en-US" sz="900" dirty="0">
              <a:latin typeface="Meiryo UI" panose="020B0604030504040204" pitchFamily="50" charset="-128"/>
              <a:ea typeface="Meiryo UI" panose="020B0604030504040204" pitchFamily="50" charset="-128"/>
            </a:endParaRPr>
          </a:p>
        </p:txBody>
      </p:sp>
      <p:sp>
        <p:nvSpPr>
          <p:cNvPr id="26" name="テキスト ボックス 25"/>
          <p:cNvSpPr txBox="1"/>
          <p:nvPr/>
        </p:nvSpPr>
        <p:spPr>
          <a:xfrm>
            <a:off x="615443" y="1351802"/>
            <a:ext cx="5729796" cy="584775"/>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rPr>
              <a:t>　</a:t>
            </a:r>
            <a:r>
              <a:rPr lang="en-US" altLang="ja-JP" sz="1600" dirty="0" smtClean="0">
                <a:latin typeface="Meiryo UI" panose="020B0604030504040204" pitchFamily="50" charset="-128"/>
                <a:ea typeface="Meiryo UI" panose="020B0604030504040204" pitchFamily="50" charset="-128"/>
              </a:rPr>
              <a:t>2019</a:t>
            </a:r>
            <a:r>
              <a:rPr lang="ja-JP" altLang="en-US" sz="1600" dirty="0" smtClean="0">
                <a:latin typeface="Meiryo UI" panose="020B0604030504040204" pitchFamily="50" charset="-128"/>
                <a:ea typeface="Meiryo UI" panose="020B0604030504040204" pitchFamily="50" charset="-128"/>
              </a:rPr>
              <a:t>年に消費生活センターに寄せられた相談件数</a:t>
            </a:r>
            <a:r>
              <a:rPr lang="en-US" altLang="ja-JP" sz="1600" dirty="0" smtClean="0">
                <a:latin typeface="Meiryo UI" panose="020B0604030504040204" pitchFamily="50" charset="-128"/>
                <a:ea typeface="Meiryo UI" panose="020B0604030504040204" pitchFamily="50" charset="-128"/>
              </a:rPr>
              <a:t>93.3</a:t>
            </a:r>
            <a:r>
              <a:rPr lang="ja-JP" altLang="en-US" sz="1600" dirty="0" smtClean="0">
                <a:latin typeface="Meiryo UI" panose="020B0604030504040204" pitchFamily="50" charset="-128"/>
                <a:ea typeface="Meiryo UI" panose="020B0604030504040204" pitchFamily="50" charset="-128"/>
              </a:rPr>
              <a:t>万件のうち、高齢者</a:t>
            </a:r>
            <a:r>
              <a:rPr lang="en-US" altLang="ja-JP" sz="1600" dirty="0" smtClean="0">
                <a:latin typeface="Meiryo UI" panose="020B0604030504040204" pitchFamily="50" charset="-128"/>
                <a:ea typeface="Meiryo UI" panose="020B0604030504040204" pitchFamily="50" charset="-128"/>
              </a:rPr>
              <a:t>(65</a:t>
            </a:r>
            <a:r>
              <a:rPr lang="ja-JP" altLang="en-US" sz="1600" dirty="0" smtClean="0">
                <a:latin typeface="Meiryo UI" panose="020B0604030504040204" pitchFamily="50" charset="-128"/>
                <a:ea typeface="Meiryo UI" panose="020B0604030504040204" pitchFamily="50" charset="-128"/>
              </a:rPr>
              <a:t>歳以上</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の相談は</a:t>
            </a:r>
            <a:r>
              <a:rPr lang="en-US" altLang="ja-JP" sz="1600" dirty="0" smtClean="0">
                <a:latin typeface="Meiryo UI" panose="020B0604030504040204" pitchFamily="50" charset="-128"/>
                <a:ea typeface="Meiryo UI" panose="020B0604030504040204" pitchFamily="50" charset="-128"/>
              </a:rPr>
              <a:t>33.0%</a:t>
            </a:r>
            <a:r>
              <a:rPr lang="ja-JP" altLang="en-US" sz="1600" dirty="0" smtClean="0">
                <a:latin typeface="Meiryo UI" panose="020B0604030504040204" pitchFamily="50" charset="-128"/>
                <a:ea typeface="Meiryo UI" panose="020B0604030504040204" pitchFamily="50" charset="-128"/>
              </a:rPr>
              <a:t>です。</a:t>
            </a:r>
            <a:endParaRPr lang="en-US" altLang="ja-JP" sz="1600" dirty="0" smtClean="0">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550822" y="4242669"/>
            <a:ext cx="5827187" cy="954107"/>
          </a:xfrm>
          <a:prstGeom prst="rect">
            <a:avLst/>
          </a:prstGeom>
          <a:noFill/>
        </p:spPr>
        <p:txBody>
          <a:bodyPr wrap="square" rtlCol="0" anchor="ctr" anchorCtr="1">
            <a:spAutoFit/>
          </a:bodyPr>
          <a:lstStyle/>
          <a:p>
            <a:pPr algn="dist"/>
            <a:r>
              <a:rPr lang="ja-JP" altLang="en-US" sz="1400" dirty="0" smtClean="0">
                <a:latin typeface="HG丸ｺﾞｼｯｸM-PRO" panose="020F0600000000000000" pitchFamily="50" charset="-128"/>
                <a:ea typeface="HG丸ｺﾞｼｯｸM-PRO" panose="020F0600000000000000" pitchFamily="50" charset="-128"/>
              </a:rPr>
              <a:t>・　</a:t>
            </a:r>
            <a:r>
              <a:rPr lang="ja-JP" altLang="en-US" sz="1400" u="sng" dirty="0" smtClean="0">
                <a:latin typeface="HG丸ｺﾞｼｯｸM-PRO" panose="020F0600000000000000" pitchFamily="50" charset="-128"/>
                <a:ea typeface="HG丸ｺﾞｼｯｸM-PRO" panose="020F0600000000000000" pitchFamily="50" charset="-128"/>
              </a:rPr>
              <a:t>高齢者</a:t>
            </a:r>
            <a:r>
              <a:rPr lang="ja-JP" altLang="en-US" sz="1400" u="sng" dirty="0">
                <a:latin typeface="HG丸ｺﾞｼｯｸM-PRO" panose="020F0600000000000000" pitchFamily="50" charset="-128"/>
                <a:ea typeface="HG丸ｺﾞｼｯｸM-PRO" panose="020F0600000000000000" pitchFamily="50" charset="-128"/>
              </a:rPr>
              <a:t>に</a:t>
            </a:r>
            <a:r>
              <a:rPr lang="ja-JP" altLang="en-US" sz="1400" u="sng" dirty="0" smtClean="0">
                <a:latin typeface="HG丸ｺﾞｼｯｸM-PRO" panose="020F0600000000000000" pitchFamily="50" charset="-128"/>
                <a:ea typeface="HG丸ｺﾞｼｯｸM-PRO" panose="020F0600000000000000" pitchFamily="50" charset="-128"/>
              </a:rPr>
              <a:t>関する相談</a:t>
            </a:r>
            <a:r>
              <a:rPr lang="ja-JP" altLang="en-US" sz="1400" dirty="0" smtClean="0">
                <a:latin typeface="HG丸ｺﾞｼｯｸM-PRO" panose="020F0600000000000000" pitchFamily="50" charset="-128"/>
                <a:ea typeface="HG丸ｺﾞｼｯｸM-PRO" panose="020F0600000000000000" pitchFamily="50" charset="-128"/>
              </a:rPr>
              <a:t>に</a:t>
            </a:r>
            <a:r>
              <a:rPr lang="ja-JP" altLang="en-US" sz="1400" dirty="0">
                <a:latin typeface="HG丸ｺﾞｼｯｸM-PRO" panose="020F0600000000000000" pitchFamily="50" charset="-128"/>
                <a:ea typeface="HG丸ｺﾞｼｯｸM-PRO" panose="020F0600000000000000" pitchFamily="50" charset="-128"/>
              </a:rPr>
              <a:t>ついて</a:t>
            </a:r>
            <a:r>
              <a:rPr lang="ja-JP" altLang="en-US" sz="1400" dirty="0" smtClean="0">
                <a:latin typeface="HG丸ｺﾞｼｯｸM-PRO" panose="020F0600000000000000" pitchFamily="50" charset="-128"/>
                <a:ea typeface="HG丸ｺﾞｼｯｸM-PRO" panose="020F0600000000000000" pitchFamily="50" charset="-128"/>
              </a:rPr>
              <a:t>、高齢者</a:t>
            </a:r>
            <a:r>
              <a:rPr lang="ja-JP" altLang="en-US" sz="1400" dirty="0">
                <a:latin typeface="HG丸ｺﾞｼｯｸM-PRO" panose="020F0600000000000000" pitchFamily="50" charset="-128"/>
                <a:ea typeface="HG丸ｺﾞｼｯｸM-PRO" panose="020F0600000000000000" pitchFamily="50" charset="-128"/>
              </a:rPr>
              <a:t>全体では、本人から相談</a:t>
            </a:r>
            <a:r>
              <a:rPr lang="ja-JP" altLang="en-US" sz="1400" dirty="0" smtClean="0">
                <a:latin typeface="HG丸ｺﾞｼｯｸM-PRO" panose="020F0600000000000000" pitchFamily="50" charset="-128"/>
                <a:ea typeface="HG丸ｺﾞｼｯｸM-PRO" panose="020F0600000000000000" pitchFamily="50" charset="-128"/>
              </a:rPr>
              <a:t>が　</a:t>
            </a:r>
            <a:endParaRPr lang="en-US" altLang="ja-JP" sz="1400" dirty="0" smtClean="0">
              <a:latin typeface="HG丸ｺﾞｼｯｸM-PRO" panose="020F0600000000000000" pitchFamily="50" charset="-128"/>
              <a:ea typeface="HG丸ｺﾞｼｯｸM-PRO" panose="020F0600000000000000" pitchFamily="50" charset="-128"/>
            </a:endParaRPr>
          </a:p>
          <a:p>
            <a:pPr algn="dist"/>
            <a:r>
              <a:rPr lang="ja-JP" altLang="en-US" sz="1400" dirty="0">
                <a:latin typeface="HG丸ｺﾞｼｯｸM-PRO" panose="020F0600000000000000" pitchFamily="50" charset="-128"/>
                <a:ea typeface="HG丸ｺﾞｼｯｸM-PRO" panose="020F0600000000000000" pitchFamily="50" charset="-128"/>
              </a:rPr>
              <a:t>　</a:t>
            </a:r>
            <a:r>
              <a:rPr lang="ja-JP" altLang="en-US" sz="1400" dirty="0" smtClean="0">
                <a:latin typeface="HG丸ｺﾞｼｯｸM-PRO" panose="020F0600000000000000" pitchFamily="50" charset="-128"/>
                <a:ea typeface="HG丸ｺﾞｼｯｸM-PRO" panose="020F0600000000000000" pitchFamily="50" charset="-128"/>
              </a:rPr>
              <a:t>　寄せられる</a:t>
            </a:r>
            <a:r>
              <a:rPr lang="ja-JP" altLang="en-US" sz="1400" dirty="0">
                <a:latin typeface="HG丸ｺﾞｼｯｸM-PRO" panose="020F0600000000000000" pitchFamily="50" charset="-128"/>
                <a:ea typeface="HG丸ｺﾞｼｯｸM-PRO" panose="020F0600000000000000" pitchFamily="50" charset="-128"/>
              </a:rPr>
              <a:t>割合は約</a:t>
            </a:r>
            <a:r>
              <a:rPr lang="ja-JP" altLang="en-US" sz="1400" dirty="0" smtClean="0">
                <a:latin typeface="HG丸ｺﾞｼｯｸM-PRO" panose="020F0600000000000000" pitchFamily="50" charset="-128"/>
                <a:ea typeface="HG丸ｺﾞｼｯｸM-PRO" panose="020F0600000000000000" pitchFamily="50" charset="-128"/>
              </a:rPr>
              <a:t>８割ですが、</a:t>
            </a:r>
            <a:r>
              <a:rPr lang="ja-JP" altLang="en-US" sz="1400" dirty="0">
                <a:latin typeface="HG丸ｺﾞｼｯｸM-PRO" panose="020F0600000000000000" pitchFamily="50" charset="-128"/>
                <a:ea typeface="HG丸ｺﾞｼｯｸM-PRO" panose="020F0600000000000000" pitchFamily="50" charset="-128"/>
              </a:rPr>
              <a:t>認知症等の</a:t>
            </a:r>
            <a:r>
              <a:rPr lang="ja-JP" altLang="en-US" sz="1400" dirty="0" smtClean="0">
                <a:latin typeface="HG丸ｺﾞｼｯｸM-PRO" panose="020F0600000000000000" pitchFamily="50" charset="-128"/>
                <a:ea typeface="HG丸ｺﾞｼｯｸM-PRO" panose="020F0600000000000000" pitchFamily="50" charset="-128"/>
              </a:rPr>
              <a:t>高齢者</a:t>
            </a:r>
            <a:r>
              <a:rPr lang="en-US" altLang="ja-JP" sz="1400" baseline="30000" dirty="0" smtClean="0">
                <a:latin typeface="HG丸ｺﾞｼｯｸM-PRO" panose="020F0600000000000000" pitchFamily="50" charset="-128"/>
                <a:ea typeface="HG丸ｺﾞｼｯｸM-PRO" panose="020F0600000000000000" pitchFamily="50" charset="-128"/>
              </a:rPr>
              <a:t>※</a:t>
            </a:r>
            <a:r>
              <a:rPr lang="ja-JP" altLang="en-US" sz="1400" baseline="30000" dirty="0" smtClean="0">
                <a:latin typeface="HG丸ｺﾞｼｯｸM-PRO" panose="020F0600000000000000" pitchFamily="50" charset="-128"/>
                <a:ea typeface="HG丸ｺﾞｼｯｸM-PRO" panose="020F0600000000000000" pitchFamily="50" charset="-128"/>
              </a:rPr>
              <a:t>１</a:t>
            </a:r>
            <a:r>
              <a:rPr lang="ja-JP" altLang="en-US" sz="1400" dirty="0" smtClean="0">
                <a:latin typeface="HG丸ｺﾞｼｯｸM-PRO" panose="020F0600000000000000" pitchFamily="50" charset="-128"/>
                <a:ea typeface="HG丸ｺﾞｼｯｸM-PRO" panose="020F0600000000000000" pitchFamily="50" charset="-128"/>
              </a:rPr>
              <a:t>では約２割</a:t>
            </a:r>
            <a:endParaRPr lang="en-US" altLang="ja-JP" sz="1400" dirty="0">
              <a:latin typeface="HG丸ｺﾞｼｯｸM-PRO" panose="020F0600000000000000" pitchFamily="50" charset="-128"/>
              <a:ea typeface="HG丸ｺﾞｼｯｸM-PRO" panose="020F0600000000000000" pitchFamily="50" charset="-128"/>
            </a:endParaRPr>
          </a:p>
          <a:p>
            <a:pPr algn="dist"/>
            <a:r>
              <a:rPr lang="ja-JP" altLang="en-US" sz="1400" dirty="0" smtClean="0">
                <a:latin typeface="HG丸ｺﾞｼｯｸM-PRO" panose="020F0600000000000000" pitchFamily="50" charset="-128"/>
                <a:ea typeface="HG丸ｺﾞｼｯｸM-PRO" panose="020F0600000000000000" pitchFamily="50" charset="-128"/>
              </a:rPr>
              <a:t>・　</a:t>
            </a:r>
            <a:r>
              <a:rPr lang="ja-JP" altLang="en-US" sz="1400" u="sng" dirty="0" err="1" smtClean="0">
                <a:latin typeface="HG丸ｺﾞｼｯｸM-PRO" panose="020F0600000000000000" pitchFamily="50" charset="-128"/>
                <a:ea typeface="HG丸ｺﾞｼｯｸM-PRO" panose="020F0600000000000000" pitchFamily="50" charset="-128"/>
              </a:rPr>
              <a:t>障</a:t>
            </a:r>
            <a:r>
              <a:rPr lang="ja-JP" altLang="en-US" sz="1400" u="sng" dirty="0" err="1">
                <a:latin typeface="HG丸ｺﾞｼｯｸM-PRO" panose="020F0600000000000000" pitchFamily="50" charset="-128"/>
                <a:ea typeface="HG丸ｺﾞｼｯｸM-PRO" panose="020F0600000000000000" pitchFamily="50" charset="-128"/>
              </a:rPr>
              <a:t>がい</a:t>
            </a:r>
            <a:r>
              <a:rPr lang="ja-JP" altLang="en-US" sz="1400" u="sng" dirty="0">
                <a:latin typeface="HG丸ｺﾞｼｯｸM-PRO" panose="020F0600000000000000" pitchFamily="50" charset="-128"/>
                <a:ea typeface="HG丸ｺﾞｼｯｸM-PRO" panose="020F0600000000000000" pitchFamily="50" charset="-128"/>
              </a:rPr>
              <a:t>者</a:t>
            </a:r>
            <a:r>
              <a:rPr lang="ja-JP" altLang="en-US" sz="1400" u="sng" dirty="0" smtClean="0">
                <a:latin typeface="HG丸ｺﾞｼｯｸM-PRO" panose="020F0600000000000000" pitchFamily="50" charset="-128"/>
                <a:ea typeface="HG丸ｺﾞｼｯｸM-PRO" panose="020F0600000000000000" pitchFamily="50" charset="-128"/>
              </a:rPr>
              <a:t>等</a:t>
            </a:r>
            <a:r>
              <a:rPr lang="en-US" altLang="ja-JP" sz="1400" u="sng" baseline="30000" dirty="0" smtClean="0">
                <a:latin typeface="HG丸ｺﾞｼｯｸM-PRO" panose="020F0600000000000000" pitchFamily="50" charset="-128"/>
                <a:ea typeface="HG丸ｺﾞｼｯｸM-PRO" panose="020F0600000000000000" pitchFamily="50" charset="-128"/>
              </a:rPr>
              <a:t>※</a:t>
            </a:r>
            <a:r>
              <a:rPr lang="ja-JP" altLang="en-US" sz="1400" u="sng" baseline="30000" dirty="0" smtClean="0">
                <a:latin typeface="HG丸ｺﾞｼｯｸM-PRO" panose="020F0600000000000000" pitchFamily="50" charset="-128"/>
                <a:ea typeface="HG丸ｺﾞｼｯｸM-PRO" panose="020F0600000000000000" pitchFamily="50" charset="-128"/>
              </a:rPr>
              <a:t>２</a:t>
            </a:r>
            <a:r>
              <a:rPr lang="ja-JP" altLang="en-US" sz="1400" u="sng" dirty="0" smtClean="0">
                <a:latin typeface="HG丸ｺﾞｼｯｸM-PRO" panose="020F0600000000000000" pitchFamily="50" charset="-128"/>
                <a:ea typeface="HG丸ｺﾞｼｯｸM-PRO" panose="020F0600000000000000" pitchFamily="50" charset="-128"/>
              </a:rPr>
              <a:t>に</a:t>
            </a:r>
            <a:r>
              <a:rPr lang="ja-JP" altLang="en-US" sz="1400" u="sng" dirty="0">
                <a:latin typeface="HG丸ｺﾞｼｯｸM-PRO" panose="020F0600000000000000" pitchFamily="50" charset="-128"/>
                <a:ea typeface="HG丸ｺﾞｼｯｸM-PRO" panose="020F0600000000000000" pitchFamily="50" charset="-128"/>
              </a:rPr>
              <a:t>関する相談</a:t>
            </a:r>
            <a:r>
              <a:rPr lang="ja-JP" altLang="en-US" sz="1400" dirty="0">
                <a:latin typeface="HG丸ｺﾞｼｯｸM-PRO" panose="020F0600000000000000" pitchFamily="50" charset="-128"/>
                <a:ea typeface="HG丸ｺﾞｼｯｸM-PRO" panose="020F0600000000000000" pitchFamily="50" charset="-128"/>
              </a:rPr>
              <a:t>に</a:t>
            </a:r>
            <a:r>
              <a:rPr lang="ja-JP" altLang="en-US" sz="1400" dirty="0" smtClean="0">
                <a:latin typeface="HG丸ｺﾞｼｯｸM-PRO" panose="020F0600000000000000" pitchFamily="50" charset="-128"/>
                <a:ea typeface="HG丸ｺﾞｼｯｸM-PRO" panose="020F0600000000000000" pitchFamily="50" charset="-128"/>
              </a:rPr>
              <a:t>ついて、</a:t>
            </a:r>
            <a:r>
              <a:rPr lang="ja-JP" altLang="en-US" sz="1400" dirty="0">
                <a:latin typeface="HG丸ｺﾞｼｯｸM-PRO" panose="020F0600000000000000" pitchFamily="50" charset="-128"/>
                <a:ea typeface="HG丸ｺﾞｼｯｸM-PRO" panose="020F0600000000000000" pitchFamily="50" charset="-128"/>
              </a:rPr>
              <a:t>本人から相談が</a:t>
            </a:r>
            <a:r>
              <a:rPr lang="ja-JP" altLang="en-US" sz="1400" dirty="0" smtClean="0">
                <a:latin typeface="HG丸ｺﾞｼｯｸM-PRO" panose="020F0600000000000000" pitchFamily="50" charset="-128"/>
                <a:ea typeface="HG丸ｺﾞｼｯｸM-PRO" panose="020F0600000000000000" pitchFamily="50" charset="-128"/>
              </a:rPr>
              <a:t>寄せられる</a:t>
            </a:r>
            <a:endParaRPr lang="en-US" altLang="ja-JP" sz="1400" dirty="0" smtClean="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a:t>
            </a:r>
            <a:r>
              <a:rPr lang="ja-JP" altLang="en-US" sz="1400" dirty="0" smtClean="0">
                <a:latin typeface="HG丸ｺﾞｼｯｸM-PRO" panose="020F0600000000000000" pitchFamily="50" charset="-128"/>
                <a:ea typeface="HG丸ｺﾞｼｯｸM-PRO" panose="020F0600000000000000" pitchFamily="50" charset="-128"/>
              </a:rPr>
              <a:t>　割合</a:t>
            </a:r>
            <a:r>
              <a:rPr lang="ja-JP" altLang="en-US" sz="1400" dirty="0">
                <a:latin typeface="HG丸ｺﾞｼｯｸM-PRO" panose="020F0600000000000000" pitchFamily="50" charset="-128"/>
                <a:ea typeface="HG丸ｺﾞｼｯｸM-PRO" panose="020F0600000000000000" pitchFamily="50" charset="-128"/>
              </a:rPr>
              <a:t>は約</a:t>
            </a:r>
            <a:r>
              <a:rPr lang="ja-JP" altLang="en-US" sz="1400" dirty="0" smtClean="0">
                <a:latin typeface="HG丸ｺﾞｼｯｸM-PRO" panose="020F0600000000000000" pitchFamily="50" charset="-128"/>
                <a:ea typeface="HG丸ｺﾞｼｯｸM-PRO" panose="020F0600000000000000" pitchFamily="50" charset="-128"/>
              </a:rPr>
              <a:t>４割</a:t>
            </a:r>
            <a:endParaRPr lang="en-US" altLang="ja-JP" sz="1400" dirty="0">
              <a:latin typeface="HG丸ｺﾞｼｯｸM-PRO" panose="020F0600000000000000" pitchFamily="50" charset="-128"/>
              <a:ea typeface="HG丸ｺﾞｼｯｸM-PRO" panose="020F0600000000000000" pitchFamily="50" charset="-128"/>
            </a:endParaRPr>
          </a:p>
        </p:txBody>
      </p:sp>
      <p:sp>
        <p:nvSpPr>
          <p:cNvPr id="28" name="テキスト ボックス 27"/>
          <p:cNvSpPr txBox="1"/>
          <p:nvPr/>
        </p:nvSpPr>
        <p:spPr>
          <a:xfrm>
            <a:off x="615443" y="7653906"/>
            <a:ext cx="5755135" cy="1238801"/>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認知症等の高齢者や</a:t>
            </a:r>
            <a:r>
              <a:rPr lang="ja-JP" altLang="en-US" sz="1600" dirty="0" err="1" smtClean="0">
                <a:latin typeface="Meiryo UI" panose="020B0604030504040204" pitchFamily="50" charset="-128"/>
                <a:ea typeface="Meiryo UI" panose="020B0604030504040204" pitchFamily="50" charset="-128"/>
              </a:rPr>
              <a:t>障がい</a:t>
            </a:r>
            <a:r>
              <a:rPr lang="ja-JP" altLang="en-US" sz="1600" dirty="0" smtClean="0">
                <a:latin typeface="Meiryo UI" panose="020B0604030504040204" pitchFamily="50" charset="-128"/>
                <a:ea typeface="Meiryo UI" panose="020B0604030504040204" pitchFamily="50" charset="-128"/>
              </a:rPr>
              <a:t>者等に関する消費者トラブル相談の多く</a:t>
            </a:r>
            <a:r>
              <a:rPr lang="ja-JP" altLang="en-US" sz="1600" dirty="0">
                <a:latin typeface="Meiryo UI" panose="020B0604030504040204" pitchFamily="50" charset="-128"/>
                <a:ea typeface="Meiryo UI" panose="020B0604030504040204" pitchFamily="50" charset="-128"/>
              </a:rPr>
              <a:t>は、本人ではなく周囲の人からの相談が多いという</a:t>
            </a:r>
            <a:r>
              <a:rPr lang="ja-JP" altLang="en-US" sz="1600" dirty="0" smtClean="0">
                <a:latin typeface="Meiryo UI" panose="020B0604030504040204" pitchFamily="50" charset="-128"/>
                <a:ea typeface="Meiryo UI" panose="020B0604030504040204" pitchFamily="50" charset="-128"/>
              </a:rPr>
              <a:t>ことが分かります。</a:t>
            </a:r>
            <a:endParaRPr lang="en-US" altLang="ja-JP" sz="1600" dirty="0" smtClean="0">
              <a:latin typeface="Meiryo UI" panose="020B0604030504040204" pitchFamily="50" charset="-128"/>
              <a:ea typeface="Meiryo UI" panose="020B0604030504040204" pitchFamily="50" charset="-128"/>
            </a:endParaRPr>
          </a:p>
          <a:p>
            <a:pPr algn="dist"/>
            <a:endParaRPr lang="en-US" altLang="ja-JP" sz="1050" dirty="0" smtClean="0">
              <a:latin typeface="Meiryo UI" panose="020B0604030504040204" pitchFamily="50" charset="-128"/>
              <a:ea typeface="Meiryo UI" panose="020B0604030504040204" pitchFamily="50" charset="-128"/>
            </a:endParaRPr>
          </a:p>
          <a:p>
            <a:pPr algn="dist"/>
            <a:r>
              <a:rPr lang="ja-JP" altLang="en-US" sz="1600" dirty="0" smtClean="0">
                <a:latin typeface="Meiryo UI" panose="020B0604030504040204" pitchFamily="50" charset="-128"/>
                <a:ea typeface="Meiryo UI" panose="020B0604030504040204" pitchFamily="50" charset="-128"/>
              </a:rPr>
              <a:t>　消費者</a:t>
            </a:r>
            <a:r>
              <a:rPr lang="ja-JP" altLang="en-US" sz="1600" dirty="0">
                <a:latin typeface="Meiryo UI" panose="020B0604030504040204" pitchFamily="50" charset="-128"/>
                <a:ea typeface="Meiryo UI" panose="020B0604030504040204" pitchFamily="50" charset="-128"/>
              </a:rPr>
              <a:t>トラブルの未然防止、被害の拡大防止には、家族だけで</a:t>
            </a:r>
            <a:r>
              <a:rPr lang="ja-JP" altLang="en-US" sz="1600" dirty="0" smtClean="0">
                <a:latin typeface="Meiryo UI" panose="020B0604030504040204" pitchFamily="50" charset="-128"/>
                <a:ea typeface="Meiryo UI" panose="020B0604030504040204" pitchFamily="50" charset="-128"/>
              </a:rPr>
              <a:t>なく</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近隣</a:t>
            </a:r>
            <a:r>
              <a:rPr lang="ja-JP" altLang="en-US" sz="1600" dirty="0">
                <a:latin typeface="Meiryo UI" panose="020B0604030504040204" pitchFamily="50" charset="-128"/>
                <a:ea typeface="Meiryo UI" panose="020B0604030504040204" pitchFamily="50" charset="-128"/>
              </a:rPr>
              <a:t>住民や福祉事業者、行政機関などの協力が必要です</a:t>
            </a:r>
            <a:r>
              <a:rPr lang="ja-JP" altLang="en-US" sz="1600" dirty="0" smtClean="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p:txBody>
      </p:sp>
      <p:sp>
        <p:nvSpPr>
          <p:cNvPr id="29" name="大かっこ 28"/>
          <p:cNvSpPr/>
          <p:nvPr/>
        </p:nvSpPr>
        <p:spPr>
          <a:xfrm>
            <a:off x="579121" y="4191001"/>
            <a:ext cx="5791458" cy="990600"/>
          </a:xfrm>
          <a:prstGeom prst="bracketPair">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 name="スライド番号プレースホルダー 8"/>
          <p:cNvSpPr txBox="1">
            <a:spLocks/>
          </p:cNvSpPr>
          <p:nvPr/>
        </p:nvSpPr>
        <p:spPr>
          <a:xfrm>
            <a:off x="5199724" y="9195041"/>
            <a:ext cx="1543050" cy="527404"/>
          </a:xfrm>
          <a:prstGeom prst="rect">
            <a:avLst/>
          </a:prstGeom>
        </p:spPr>
        <p:txBody>
          <a:bodyPr vert="horz" lIns="91440" tIns="45720" rIns="91440" bIns="45720" rtlCol="0" anchor="ctr"/>
          <a:lstStyle>
            <a:defPPr>
              <a:defRPr lang="ja-JP"/>
            </a:defPPr>
            <a:lvl1pPr marL="0" algn="r" defTabSz="914391" rtl="0" eaLnBrk="1" latinLnBrk="0" hangingPunct="1">
              <a:defRPr kumimoji="1" sz="1600" kern="1200">
                <a:solidFill>
                  <a:schemeClr val="tx1"/>
                </a:solidFill>
                <a:latin typeface="+mn-lt"/>
                <a:ea typeface="+mn-ea"/>
                <a:cs typeface="+mn-cs"/>
              </a:defRPr>
            </a:lvl1pPr>
            <a:lvl2pPr marL="457195" algn="l" defTabSz="914391" rtl="0" eaLnBrk="1" latinLnBrk="0" hangingPunct="1">
              <a:defRPr kumimoji="1" sz="1800" kern="1200">
                <a:solidFill>
                  <a:schemeClr val="tx1"/>
                </a:solidFill>
                <a:latin typeface="+mn-lt"/>
                <a:ea typeface="+mn-ea"/>
                <a:cs typeface="+mn-cs"/>
              </a:defRPr>
            </a:lvl2pPr>
            <a:lvl3pPr marL="914391" algn="l" defTabSz="914391" rtl="0" eaLnBrk="1" latinLnBrk="0" hangingPunct="1">
              <a:defRPr kumimoji="1" sz="1800" kern="1200">
                <a:solidFill>
                  <a:schemeClr val="tx1"/>
                </a:solidFill>
                <a:latin typeface="+mn-lt"/>
                <a:ea typeface="+mn-ea"/>
                <a:cs typeface="+mn-cs"/>
              </a:defRPr>
            </a:lvl3pPr>
            <a:lvl4pPr marL="1371586" algn="l" defTabSz="914391" rtl="0" eaLnBrk="1" latinLnBrk="0" hangingPunct="1">
              <a:defRPr kumimoji="1" sz="1800" kern="1200">
                <a:solidFill>
                  <a:schemeClr val="tx1"/>
                </a:solidFill>
                <a:latin typeface="+mn-lt"/>
                <a:ea typeface="+mn-ea"/>
                <a:cs typeface="+mn-cs"/>
              </a:defRPr>
            </a:lvl4pPr>
            <a:lvl5pPr marL="1828782" algn="l" defTabSz="914391" rtl="0" eaLnBrk="1" latinLnBrk="0" hangingPunct="1">
              <a:defRPr kumimoji="1" sz="1800" kern="1200">
                <a:solidFill>
                  <a:schemeClr val="tx1"/>
                </a:solidFill>
                <a:latin typeface="+mn-lt"/>
                <a:ea typeface="+mn-ea"/>
                <a:cs typeface="+mn-cs"/>
              </a:defRPr>
            </a:lvl5pPr>
            <a:lvl6pPr marL="2285977" algn="l" defTabSz="914391" rtl="0" eaLnBrk="1" latinLnBrk="0" hangingPunct="1">
              <a:defRPr kumimoji="1" sz="1800" kern="1200">
                <a:solidFill>
                  <a:schemeClr val="tx1"/>
                </a:solidFill>
                <a:latin typeface="+mn-lt"/>
                <a:ea typeface="+mn-ea"/>
                <a:cs typeface="+mn-cs"/>
              </a:defRPr>
            </a:lvl6pPr>
            <a:lvl7pPr marL="2743173" algn="l" defTabSz="914391" rtl="0" eaLnBrk="1" latinLnBrk="0" hangingPunct="1">
              <a:defRPr kumimoji="1" sz="1800" kern="1200">
                <a:solidFill>
                  <a:schemeClr val="tx1"/>
                </a:solidFill>
                <a:latin typeface="+mn-lt"/>
                <a:ea typeface="+mn-ea"/>
                <a:cs typeface="+mn-cs"/>
              </a:defRPr>
            </a:lvl7pPr>
            <a:lvl8pPr marL="3200368" algn="l" defTabSz="914391" rtl="0" eaLnBrk="1" latinLnBrk="0" hangingPunct="1">
              <a:defRPr kumimoji="1" sz="1800" kern="1200">
                <a:solidFill>
                  <a:schemeClr val="tx1"/>
                </a:solidFill>
                <a:latin typeface="+mn-lt"/>
                <a:ea typeface="+mn-ea"/>
                <a:cs typeface="+mn-cs"/>
              </a:defRPr>
            </a:lvl8pPr>
            <a:lvl9pPr marL="3657563" algn="l" defTabSz="914391" rtl="0" eaLnBrk="1" latinLnBrk="0" hangingPunct="1">
              <a:defRPr kumimoji="1" sz="1800" kern="1200">
                <a:solidFill>
                  <a:schemeClr val="tx1"/>
                </a:solidFill>
                <a:latin typeface="+mn-lt"/>
                <a:ea typeface="+mn-ea"/>
                <a:cs typeface="+mn-cs"/>
              </a:defRPr>
            </a:lvl9pPr>
          </a:lstStyle>
          <a:p>
            <a:fld id="{2D29DCC2-8EF3-41CF-8D5F-D9B527706C29}" type="slidenum">
              <a:rPr lang="ja-JP" altLang="en-US" smtClean="0"/>
              <a:pPr/>
              <a:t>2</a:t>
            </a:fld>
            <a:endParaRPr lang="ja-JP" altLang="en-US" dirty="0"/>
          </a:p>
        </p:txBody>
      </p:sp>
      <p:pic>
        <p:nvPicPr>
          <p:cNvPr id="31" name="図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2273" y="2004782"/>
            <a:ext cx="3199779" cy="2133186"/>
          </a:xfrm>
          <a:prstGeom prst="rect">
            <a:avLst/>
          </a:prstGeom>
        </p:spPr>
      </p:pic>
      <p:pic>
        <p:nvPicPr>
          <p:cNvPr id="32" name="図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3954" y="5351781"/>
            <a:ext cx="2887396" cy="1989144"/>
          </a:xfrm>
          <a:prstGeom prst="rect">
            <a:avLst/>
          </a:prstGeom>
        </p:spPr>
      </p:pic>
      <p:pic>
        <p:nvPicPr>
          <p:cNvPr id="33" name="図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455" y="5340610"/>
            <a:ext cx="2959779" cy="2015555"/>
          </a:xfrm>
          <a:prstGeom prst="rect">
            <a:avLst/>
          </a:prstGeom>
        </p:spPr>
      </p:pic>
      <p:sp>
        <p:nvSpPr>
          <p:cNvPr id="34" name="テキスト ボックス 33"/>
          <p:cNvSpPr txBox="1"/>
          <p:nvPr/>
        </p:nvSpPr>
        <p:spPr>
          <a:xfrm>
            <a:off x="549455" y="8956799"/>
            <a:ext cx="5827187" cy="646331"/>
          </a:xfrm>
          <a:prstGeom prst="rect">
            <a:avLst/>
          </a:prstGeom>
          <a:noFill/>
        </p:spPr>
        <p:txBody>
          <a:bodyPr wrap="square" rtlCol="0">
            <a:spAutoFit/>
          </a:bodyPr>
          <a:lstStyle/>
          <a:p>
            <a:r>
              <a:rPr lang="en-US" altLang="ja-JP" sz="900" dirty="0" smtClean="0">
                <a:latin typeface="HG丸ｺﾞｼｯｸM-PRO" panose="020F0600000000000000" pitchFamily="50" charset="-128"/>
                <a:ea typeface="HG丸ｺﾞｼｯｸM-PRO" panose="020F0600000000000000" pitchFamily="50" charset="-128"/>
              </a:rPr>
              <a:t>※</a:t>
            </a:r>
            <a:r>
              <a:rPr lang="ja-JP" altLang="en-US" sz="900" dirty="0" smtClean="0">
                <a:latin typeface="HG丸ｺﾞｼｯｸM-PRO" panose="020F0600000000000000" pitchFamily="50" charset="-128"/>
                <a:ea typeface="HG丸ｺﾞｼｯｸM-PRO" panose="020F0600000000000000" pitchFamily="50" charset="-128"/>
              </a:rPr>
              <a:t>１　</a:t>
            </a:r>
            <a:r>
              <a:rPr lang="ja-JP" altLang="en-US" sz="900" dirty="0">
                <a:latin typeface="HG丸ｺﾞｼｯｸM-PRO" panose="020F0600000000000000" pitchFamily="50" charset="-128"/>
                <a:ea typeface="HG丸ｺﾞｼｯｸM-PRO" panose="020F0600000000000000" pitchFamily="50" charset="-128"/>
              </a:rPr>
              <a:t>トラブルの当事者が</a:t>
            </a:r>
            <a:r>
              <a:rPr lang="en-US" altLang="ja-JP" sz="900" dirty="0">
                <a:latin typeface="HG丸ｺﾞｼｯｸM-PRO" panose="020F0600000000000000" pitchFamily="50" charset="-128"/>
                <a:ea typeface="HG丸ｺﾞｼｯｸM-PRO" panose="020F0600000000000000" pitchFamily="50" charset="-128"/>
              </a:rPr>
              <a:t>65</a:t>
            </a:r>
            <a:r>
              <a:rPr lang="ja-JP" altLang="en-US" sz="900" dirty="0">
                <a:latin typeface="HG丸ｺﾞｼｯｸM-PRO" panose="020F0600000000000000" pitchFamily="50" charset="-128"/>
                <a:ea typeface="HG丸ｺﾞｼｯｸM-PRO" panose="020F0600000000000000" pitchFamily="50" charset="-128"/>
              </a:rPr>
              <a:t>歳以上で、精神障がいや知的</a:t>
            </a:r>
            <a:r>
              <a:rPr lang="ja-JP" altLang="en-US" sz="900" dirty="0" err="1">
                <a:latin typeface="HG丸ｺﾞｼｯｸM-PRO" panose="020F0600000000000000" pitchFamily="50" charset="-128"/>
                <a:ea typeface="HG丸ｺﾞｼｯｸM-PRO" panose="020F0600000000000000" pitchFamily="50" charset="-128"/>
              </a:rPr>
              <a:t>障がい</a:t>
            </a:r>
            <a:r>
              <a:rPr lang="ja-JP" altLang="en-US" sz="900" dirty="0">
                <a:latin typeface="HG丸ｺﾞｼｯｸM-PRO" panose="020F0600000000000000" pitchFamily="50" charset="-128"/>
                <a:ea typeface="HG丸ｺﾞｼｯｸM-PRO" panose="020F0600000000000000" pitchFamily="50" charset="-128"/>
              </a:rPr>
              <a:t>、認知症等の加齢に伴う疾病等、何らかの　</a:t>
            </a:r>
            <a:endParaRPr lang="en-US" altLang="ja-JP" sz="900" dirty="0">
              <a:latin typeface="HG丸ｺﾞｼｯｸM-PRO" panose="020F0600000000000000" pitchFamily="50" charset="-128"/>
              <a:ea typeface="HG丸ｺﾞｼｯｸM-PRO" panose="020F0600000000000000" pitchFamily="50" charset="-128"/>
            </a:endParaRPr>
          </a:p>
          <a:p>
            <a:r>
              <a:rPr lang="ja-JP" altLang="en-US" sz="900" dirty="0">
                <a:latin typeface="HG丸ｺﾞｼｯｸM-PRO" panose="020F0600000000000000" pitchFamily="50" charset="-128"/>
                <a:ea typeface="HG丸ｺﾞｼｯｸM-PRO" panose="020F0600000000000000" pitchFamily="50" charset="-128"/>
              </a:rPr>
              <a:t>　　　理由によって十分な判断ができない状態であると消費生活センター等が判断したもの</a:t>
            </a:r>
            <a:r>
              <a:rPr lang="ja-JP" altLang="en-US" sz="900" dirty="0" smtClean="0">
                <a:latin typeface="HG丸ｺﾞｼｯｸM-PRO" panose="020F0600000000000000" pitchFamily="50" charset="-128"/>
                <a:ea typeface="HG丸ｺﾞｼｯｸM-PRO" panose="020F0600000000000000" pitchFamily="50" charset="-128"/>
              </a:rPr>
              <a:t>。</a:t>
            </a:r>
            <a:endParaRPr lang="en-US" altLang="ja-JP" sz="900" dirty="0" smtClean="0">
              <a:latin typeface="HG丸ｺﾞｼｯｸM-PRO" panose="020F0600000000000000" pitchFamily="50" charset="-128"/>
              <a:ea typeface="HG丸ｺﾞｼｯｸM-PRO" panose="020F0600000000000000" pitchFamily="50" charset="-128"/>
            </a:endParaRPr>
          </a:p>
          <a:p>
            <a:r>
              <a:rPr lang="en-US" altLang="ja-JP" sz="900" dirty="0" smtClean="0">
                <a:latin typeface="HG丸ｺﾞｼｯｸM-PRO" panose="020F0600000000000000" pitchFamily="50" charset="-128"/>
                <a:ea typeface="HG丸ｺﾞｼｯｸM-PRO" panose="020F0600000000000000" pitchFamily="50" charset="-128"/>
              </a:rPr>
              <a:t>※</a:t>
            </a:r>
            <a:r>
              <a:rPr lang="ja-JP" altLang="en-US" sz="900" dirty="0" smtClean="0">
                <a:latin typeface="HG丸ｺﾞｼｯｸM-PRO" panose="020F0600000000000000" pitchFamily="50" charset="-128"/>
                <a:ea typeface="HG丸ｺﾞｼｯｸM-PRO" panose="020F0600000000000000" pitchFamily="50" charset="-128"/>
              </a:rPr>
              <a:t>２　</a:t>
            </a:r>
            <a:r>
              <a:rPr lang="ja-JP" altLang="en-US" sz="900" dirty="0">
                <a:latin typeface="HG丸ｺﾞｼｯｸM-PRO" panose="020F0600000000000000" pitchFamily="50" charset="-128"/>
                <a:ea typeface="HG丸ｺﾞｼｯｸM-PRO" panose="020F0600000000000000" pitchFamily="50" charset="-128"/>
              </a:rPr>
              <a:t>トラブルの当事者が心身障が</a:t>
            </a:r>
            <a:r>
              <a:rPr lang="ja-JP" altLang="en-US" sz="900" dirty="0" err="1">
                <a:latin typeface="HG丸ｺﾞｼｯｸM-PRO" panose="020F0600000000000000" pitchFamily="50" charset="-128"/>
                <a:ea typeface="HG丸ｺﾞｼｯｸM-PRO" panose="020F0600000000000000" pitchFamily="50" charset="-128"/>
              </a:rPr>
              <a:t>い</a:t>
            </a:r>
            <a:r>
              <a:rPr lang="ja-JP" altLang="en-US" sz="900" dirty="0">
                <a:latin typeface="HG丸ｺﾞｼｯｸM-PRO" panose="020F0600000000000000" pitchFamily="50" charset="-128"/>
                <a:ea typeface="HG丸ｺﾞｼｯｸM-PRO" panose="020F0600000000000000" pitchFamily="50" charset="-128"/>
              </a:rPr>
              <a:t>者又は判断能力の不十分な方々であると消費生活センター等が判断した</a:t>
            </a:r>
            <a:endParaRPr lang="en-US" altLang="ja-JP" sz="900" dirty="0">
              <a:latin typeface="HG丸ｺﾞｼｯｸM-PRO" panose="020F0600000000000000" pitchFamily="50" charset="-128"/>
              <a:ea typeface="HG丸ｺﾞｼｯｸM-PRO" panose="020F0600000000000000" pitchFamily="50" charset="-128"/>
            </a:endParaRPr>
          </a:p>
          <a:p>
            <a:r>
              <a:rPr lang="ja-JP" altLang="en-US" sz="900" dirty="0">
                <a:latin typeface="HG丸ｺﾞｼｯｸM-PRO" panose="020F0600000000000000" pitchFamily="50" charset="-128"/>
                <a:ea typeface="HG丸ｺﾞｼｯｸM-PRO" panose="020F0600000000000000" pitchFamily="50" charset="-128"/>
              </a:rPr>
              <a:t>　　　もの。</a:t>
            </a:r>
            <a:endParaRPr lang="en-US" altLang="ja-JP" sz="9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2121938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 name="角丸四角形 7"/>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7" name="角丸四角形 6"/>
          <p:cNvSpPr/>
          <p:nvPr/>
        </p:nvSpPr>
        <p:spPr>
          <a:xfrm>
            <a:off x="-531341" y="310096"/>
            <a:ext cx="6390720" cy="55617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5" name="テキスト ボックス 4"/>
          <p:cNvSpPr txBox="1"/>
          <p:nvPr/>
        </p:nvSpPr>
        <p:spPr>
          <a:xfrm>
            <a:off x="464910" y="380965"/>
            <a:ext cx="5088252" cy="400110"/>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２</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．高齢者・</a:t>
            </a:r>
            <a:r>
              <a:rPr kumimoji="1" lang="ja-JP" altLang="en-US" sz="2000" b="1" i="0" u="none" strike="noStrike" kern="1200" cap="none" spc="0" normalizeH="0" baseline="0" noProof="0" dirty="0" err="1"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障がい</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者の消費者被害の特徴</a:t>
            </a:r>
            <a:endParaRPr kumimoji="1" lang="ja-JP" altLang="en-US" sz="20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 name="スライド番号プレースホルダー 1"/>
          <p:cNvSpPr>
            <a:spLocks noGrp="1"/>
          </p:cNvSpPr>
          <p:nvPr>
            <p:ph type="sldNum" sz="quarter" idx="12"/>
          </p:nvPr>
        </p:nvSpPr>
        <p:spPr/>
        <p:txBody>
          <a:bodyPr/>
          <a:lstStyle/>
          <a:p>
            <a:pPr marL="0" marR="0" lvl="0" indent="0" algn="r" defTabSz="914391" rtl="0" eaLnBrk="1" fontAlgn="auto" latinLnBrk="0" hangingPunct="1">
              <a:lnSpc>
                <a:spcPct val="100000"/>
              </a:lnSpc>
              <a:spcBef>
                <a:spcPts val="0"/>
              </a:spcBef>
              <a:spcAft>
                <a:spcPts val="0"/>
              </a:spcAft>
              <a:buClrTx/>
              <a:buSzTx/>
              <a:buFontTx/>
              <a:buNone/>
              <a:tabLst/>
              <a:defRPr/>
            </a:pPr>
            <a:fld id="{2D29DCC2-8EF3-41CF-8D5F-D9B527706C29}" type="slidenum">
              <a:rPr kumimoji="1" lang="ja-JP" altLang="en-US" sz="1600" b="0" i="0" u="none" strike="noStrike" kern="1200" cap="none" spc="0" normalizeH="0" baseline="0" noProof="0" smtClean="0">
                <a:ln>
                  <a:noFill/>
                </a:ln>
                <a:solidFill>
                  <a:prstClr val="black"/>
                </a:solidFill>
                <a:effectLst/>
                <a:uLnTx/>
                <a:uFillTx/>
                <a:latin typeface="Calibri"/>
                <a:ea typeface="ＭＳ Ｐゴシック"/>
                <a:cs typeface="+mn-cs"/>
              </a:rPr>
              <a:pPr marL="0" marR="0" lvl="0" indent="0" algn="r" defTabSz="914391" rtl="0" eaLnBrk="1" fontAlgn="auto" latinLnBrk="0" hangingPunct="1">
                <a:lnSpc>
                  <a:spcPct val="100000"/>
                </a:lnSpc>
                <a:spcBef>
                  <a:spcPts val="0"/>
                </a:spcBef>
                <a:spcAft>
                  <a:spcPts val="0"/>
                </a:spcAft>
                <a:buClrTx/>
                <a:buSzTx/>
                <a:buFontTx/>
                <a:buNone/>
                <a:tabLst/>
                <a:defRPr/>
              </a:pPr>
              <a:t>3</a:t>
            </a:fld>
            <a:endParaRPr kumimoji="1" lang="ja-JP" alt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10" name="テキスト ボックス 9"/>
          <p:cNvSpPr txBox="1"/>
          <p:nvPr/>
        </p:nvSpPr>
        <p:spPr>
          <a:xfrm>
            <a:off x="600771" y="1342989"/>
            <a:ext cx="5744468" cy="830997"/>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a:t>
            </a:r>
            <a:r>
              <a:rPr kumimoji="1" lang="en-US" altLang="ja-JP" sz="1600" dirty="0" smtClean="0">
                <a:latin typeface="Meiryo UI" panose="020B0604030504040204" pitchFamily="50" charset="-128"/>
                <a:ea typeface="Meiryo UI" panose="020B0604030504040204" pitchFamily="50" charset="-128"/>
              </a:rPr>
              <a:t>2019</a:t>
            </a:r>
            <a:r>
              <a:rPr kumimoji="1" lang="ja-JP" altLang="en-US" sz="1600" dirty="0" smtClean="0">
                <a:latin typeface="Meiryo UI" panose="020B0604030504040204" pitchFamily="50" charset="-128"/>
                <a:ea typeface="Meiryo UI" panose="020B0604030504040204" pitchFamily="50" charset="-128"/>
              </a:rPr>
              <a:t>年に寄せられた相談の被害額について、</a:t>
            </a:r>
            <a:r>
              <a:rPr lang="ja-JP" altLang="en-US" sz="1600" dirty="0">
                <a:latin typeface="Meiryo UI" panose="020B0604030504040204" pitchFamily="50" charset="-128"/>
                <a:ea typeface="Meiryo UI" panose="020B0604030504040204" pitchFamily="50" charset="-128"/>
              </a:rPr>
              <a:t>相談</a:t>
            </a:r>
            <a:r>
              <a:rPr lang="ja-JP" altLang="en-US" sz="1600" dirty="0" smtClean="0">
                <a:latin typeface="Meiryo UI" panose="020B0604030504040204" pitchFamily="50" charset="-128"/>
                <a:ea typeface="Meiryo UI" panose="020B0604030504040204" pitchFamily="50" charset="-128"/>
              </a:rPr>
              <a:t>１件当たりの</a:t>
            </a:r>
            <a:r>
              <a:rPr lang="ja-JP" altLang="en-US" sz="1600" dirty="0">
                <a:latin typeface="Meiryo UI" panose="020B0604030504040204" pitchFamily="50" charset="-128"/>
                <a:ea typeface="Meiryo UI" panose="020B0604030504040204" pitchFamily="50" charset="-128"/>
              </a:rPr>
              <a:t>平均既支払</a:t>
            </a:r>
            <a:r>
              <a:rPr lang="ja-JP" altLang="en-US" sz="1600" dirty="0" smtClean="0">
                <a:latin typeface="Meiryo UI" panose="020B0604030504040204" pitchFamily="50" charset="-128"/>
                <a:ea typeface="Meiryo UI" panose="020B0604030504040204" pitchFamily="50" charset="-128"/>
              </a:rPr>
              <a:t>額について、全体では</a:t>
            </a:r>
            <a:r>
              <a:rPr lang="en-US" altLang="ja-JP" sz="1600" dirty="0">
                <a:latin typeface="Meiryo UI" panose="020B0604030504040204" pitchFamily="50" charset="-128"/>
                <a:ea typeface="Meiryo UI" panose="020B0604030504040204" pitchFamily="50" charset="-128"/>
              </a:rPr>
              <a:t>38.2</a:t>
            </a:r>
            <a:r>
              <a:rPr lang="ja-JP" altLang="en-US" sz="1600" dirty="0" smtClean="0">
                <a:latin typeface="Meiryo UI" panose="020B0604030504040204" pitchFamily="50" charset="-128"/>
                <a:ea typeface="Meiryo UI" panose="020B0604030504040204" pitchFamily="50" charset="-128"/>
              </a:rPr>
              <a:t>万円ですが、高齢者の場合は</a:t>
            </a:r>
            <a:endParaRPr lang="en-US" altLang="ja-JP" sz="1600" dirty="0" smtClean="0">
              <a:latin typeface="Meiryo UI" panose="020B0604030504040204" pitchFamily="50" charset="-128"/>
              <a:ea typeface="Meiryo UI" panose="020B0604030504040204" pitchFamily="50" charset="-128"/>
            </a:endParaRPr>
          </a:p>
          <a:p>
            <a:r>
              <a:rPr lang="en-US" altLang="ja-JP" sz="1600" dirty="0" smtClean="0">
                <a:latin typeface="Meiryo UI" panose="020B0604030504040204" pitchFamily="50" charset="-128"/>
                <a:ea typeface="Meiryo UI" panose="020B0604030504040204" pitchFamily="50" charset="-128"/>
              </a:rPr>
              <a:t>53.5</a:t>
            </a:r>
            <a:r>
              <a:rPr lang="ja-JP" altLang="en-US" sz="1600" dirty="0" smtClean="0">
                <a:latin typeface="Meiryo UI" panose="020B0604030504040204" pitchFamily="50" charset="-128"/>
                <a:ea typeface="Meiryo UI" panose="020B0604030504040204" pitchFamily="50" charset="-128"/>
              </a:rPr>
              <a:t>万円となり、 </a:t>
            </a:r>
            <a:r>
              <a:rPr kumimoji="1" lang="en-US" altLang="ja-JP" sz="1600" dirty="0" smtClean="0">
                <a:latin typeface="Meiryo UI" panose="020B0604030504040204" pitchFamily="50" charset="-128"/>
                <a:ea typeface="Meiryo UI" panose="020B0604030504040204" pitchFamily="50" charset="-128"/>
              </a:rPr>
              <a:t>65</a:t>
            </a:r>
            <a:r>
              <a:rPr kumimoji="1" lang="ja-JP" altLang="en-US" sz="1600" dirty="0" smtClean="0">
                <a:latin typeface="Meiryo UI" panose="020B0604030504040204" pitchFamily="50" charset="-128"/>
                <a:ea typeface="Meiryo UI" panose="020B0604030504040204" pitchFamily="50" charset="-128"/>
              </a:rPr>
              <a:t>歳未満と比べて約</a:t>
            </a:r>
            <a:r>
              <a:rPr kumimoji="1" lang="en-US" altLang="ja-JP" sz="1600" dirty="0" smtClean="0">
                <a:latin typeface="Meiryo UI" panose="020B0604030504040204" pitchFamily="50" charset="-128"/>
                <a:ea typeface="Meiryo UI" panose="020B0604030504040204" pitchFamily="50" charset="-128"/>
              </a:rPr>
              <a:t>1.9</a:t>
            </a:r>
            <a:r>
              <a:rPr kumimoji="1" lang="ja-JP" altLang="en-US" sz="1600" dirty="0" smtClean="0">
                <a:latin typeface="Meiryo UI" panose="020B0604030504040204" pitchFamily="50" charset="-128"/>
                <a:ea typeface="Meiryo UI" panose="020B0604030504040204" pitchFamily="50" charset="-128"/>
              </a:rPr>
              <a:t>倍となっています。</a:t>
            </a:r>
            <a:endParaRPr kumimoji="1" lang="en-US" altLang="ja-JP" sz="1600" dirty="0" smtClean="0">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656880" y="4853263"/>
            <a:ext cx="5744467" cy="830997"/>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また、販売購入形態別の相談割合でみると、</a:t>
            </a:r>
            <a:r>
              <a:rPr kumimoji="1" lang="en-US" altLang="ja-JP" sz="1600" dirty="0" smtClean="0">
                <a:latin typeface="Meiryo UI" panose="020B0604030504040204" pitchFamily="50" charset="-128"/>
                <a:ea typeface="Meiryo UI" panose="020B0604030504040204" pitchFamily="50" charset="-128"/>
              </a:rPr>
              <a:t>65</a:t>
            </a:r>
            <a:r>
              <a:rPr kumimoji="1" lang="ja-JP" altLang="en-US" sz="1600" dirty="0" smtClean="0">
                <a:latin typeface="Meiryo UI" panose="020B0604030504040204" pitchFamily="50" charset="-128"/>
                <a:ea typeface="Meiryo UI" panose="020B0604030504040204" pitchFamily="50" charset="-128"/>
              </a:rPr>
              <a:t>歳未満と比べて高齢者の「訪問販売」「電話勧誘販売」の占める割合</a:t>
            </a:r>
            <a:r>
              <a:rPr lang="ja-JP" altLang="en-US" sz="1600" dirty="0" smtClean="0">
                <a:latin typeface="Meiryo UI" panose="020B0604030504040204" pitchFamily="50" charset="-128"/>
                <a:ea typeface="Meiryo UI" panose="020B0604030504040204" pitchFamily="50" charset="-128"/>
              </a:rPr>
              <a:t>が高くなっており、</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また、認知症等の高齢者の場合は特に顕著です。</a:t>
            </a:r>
            <a:endParaRPr lang="en-US" altLang="ja-JP" sz="1600" dirty="0" smtClean="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726" y="2354167"/>
            <a:ext cx="5105106" cy="2380295"/>
          </a:xfrm>
          <a:prstGeom prst="rect">
            <a:avLst/>
          </a:prstGeom>
        </p:spPr>
      </p:pic>
      <p:pic>
        <p:nvPicPr>
          <p:cNvPr id="14" name="図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7185" y="5805295"/>
            <a:ext cx="4481800" cy="3656929"/>
          </a:xfrm>
          <a:prstGeom prst="rect">
            <a:avLst/>
          </a:prstGeom>
        </p:spPr>
      </p:pic>
      <p:sp>
        <p:nvSpPr>
          <p:cNvPr id="16" name="テキスト ボックス 15"/>
          <p:cNvSpPr txBox="1"/>
          <p:nvPr/>
        </p:nvSpPr>
        <p:spPr>
          <a:xfrm>
            <a:off x="4125103" y="9460615"/>
            <a:ext cx="1728358" cy="230832"/>
          </a:xfrm>
          <a:prstGeom prst="rect">
            <a:avLst/>
          </a:prstGeom>
          <a:noFill/>
        </p:spPr>
        <p:txBody>
          <a:bodyPr wrap="none" rtlCol="0">
            <a:spAutoFit/>
          </a:bodyPr>
          <a:lstStyle/>
          <a:p>
            <a:r>
              <a:rPr lang="ja-JP" altLang="en-US" sz="900" dirty="0">
                <a:latin typeface="Meiryo UI" panose="020B0604030504040204" pitchFamily="50" charset="-128"/>
                <a:ea typeface="Meiryo UI" panose="020B0604030504040204" pitchFamily="50" charset="-128"/>
              </a:rPr>
              <a:t>（</a:t>
            </a:r>
            <a:r>
              <a:rPr kumimoji="1" lang="ja-JP" altLang="en-US" sz="900" dirty="0" smtClean="0">
                <a:latin typeface="Meiryo UI" panose="020B0604030504040204" pitchFamily="50" charset="-128"/>
                <a:ea typeface="Meiryo UI" panose="020B0604030504040204" pitchFamily="50" charset="-128"/>
              </a:rPr>
              <a:t>令和</a:t>
            </a:r>
            <a:r>
              <a:rPr lang="ja-JP" altLang="en-US" sz="900" dirty="0" smtClean="0">
                <a:latin typeface="Meiryo UI" panose="020B0604030504040204" pitchFamily="50" charset="-128"/>
                <a:ea typeface="Meiryo UI" panose="020B0604030504040204" pitchFamily="50" charset="-128"/>
              </a:rPr>
              <a:t>２年版消費者白書より</a:t>
            </a:r>
            <a:r>
              <a:rPr lang="ja-JP" altLang="en-US" sz="900" dirty="0">
                <a:latin typeface="Meiryo UI" panose="020B0604030504040204" pitchFamily="50" charset="-128"/>
                <a:ea typeface="Meiryo UI" panose="020B0604030504040204" pitchFamily="50" charset="-128"/>
              </a:rPr>
              <a:t>）</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32509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角丸四角形 12"/>
          <p:cNvSpPr/>
          <p:nvPr/>
        </p:nvSpPr>
        <p:spPr>
          <a:xfrm>
            <a:off x="-842211" y="310096"/>
            <a:ext cx="6701590" cy="549535"/>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52878" y="364502"/>
            <a:ext cx="3539752" cy="400110"/>
          </a:xfrm>
          <a:prstGeom prst="rect">
            <a:avLst/>
          </a:prstGeom>
          <a:noFill/>
        </p:spPr>
        <p:txBody>
          <a:bodyPr wrap="non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３．消費生活における見守り</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3" name="テキスト ボックス 2"/>
          <p:cNvSpPr txBox="1"/>
          <p:nvPr/>
        </p:nvSpPr>
        <p:spPr>
          <a:xfrm>
            <a:off x="527386" y="1403794"/>
            <a:ext cx="5837320" cy="2800767"/>
          </a:xfrm>
          <a:prstGeom prst="rect">
            <a:avLst/>
          </a:prstGeom>
          <a:noFill/>
        </p:spPr>
        <p:txBody>
          <a:bodyPr wrap="square" rtlCol="0">
            <a:spAutoFit/>
          </a:bodyPr>
          <a:lstStyle/>
          <a:p>
            <a:r>
              <a:rPr lang="ja-JP" altLang="en-US" sz="1600" b="1" dirty="0" smtClean="0">
                <a:latin typeface="Meiryo UI" panose="020B0604030504040204" pitchFamily="50" charset="-128"/>
                <a:ea typeface="Meiryo UI" panose="020B0604030504040204" pitchFamily="50" charset="-128"/>
              </a:rPr>
              <a:t>① 消費者安全確保地域協議会とは</a:t>
            </a:r>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rPr>
              <a:t>　</a:t>
            </a:r>
            <a:endParaRPr kumimoji="1" lang="en-US" altLang="ja-JP" sz="1600" b="1" dirty="0" smtClean="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a:p>
            <a:r>
              <a:rPr lang="ja-JP" altLang="en-US" sz="1600" b="1" dirty="0" smtClean="0">
                <a:latin typeface="Meiryo UI" panose="020B0604030504040204" pitchFamily="50" charset="-128"/>
                <a:ea typeface="Meiryo UI" panose="020B0604030504040204" pitchFamily="50" charset="-128"/>
              </a:rPr>
              <a:t>② </a:t>
            </a:r>
            <a:r>
              <a:rPr kumimoji="1" lang="ja-JP" altLang="en-US" sz="1600" b="1" dirty="0" smtClean="0">
                <a:latin typeface="Meiryo UI" panose="020B0604030504040204" pitchFamily="50" charset="-128"/>
                <a:ea typeface="Meiryo UI" panose="020B0604030504040204" pitchFamily="50" charset="-128"/>
              </a:rPr>
              <a:t>消費者安全確保地域協議会の意義</a:t>
            </a:r>
            <a:endParaRPr lang="en-US" altLang="ja-JP" sz="1600" b="1" dirty="0" smtClean="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812642" y="1670316"/>
            <a:ext cx="5532595" cy="2062103"/>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消費者安全法第</a:t>
            </a:r>
            <a:r>
              <a:rPr kumimoji="1" lang="en-US" altLang="ja-JP" sz="1600" dirty="0" smtClean="0">
                <a:latin typeface="Meiryo UI" panose="020B0604030504040204" pitchFamily="50" charset="-128"/>
                <a:ea typeface="Meiryo UI" panose="020B0604030504040204" pitchFamily="50" charset="-128"/>
              </a:rPr>
              <a:t>11</a:t>
            </a:r>
            <a:r>
              <a:rPr kumimoji="1" lang="ja-JP" altLang="en-US" sz="1600" dirty="0" smtClean="0">
                <a:latin typeface="Meiryo UI" panose="020B0604030504040204" pitchFamily="50" charset="-128"/>
                <a:ea typeface="Meiryo UI" panose="020B0604030504040204" pitchFamily="50" charset="-128"/>
              </a:rPr>
              <a:t>条の</a:t>
            </a:r>
            <a:r>
              <a:rPr lang="ja-JP" altLang="en-US" sz="1600" dirty="0" smtClean="0">
                <a:latin typeface="Meiryo UI" panose="020B0604030504040204" pitchFamily="50" charset="-128"/>
                <a:ea typeface="Meiryo UI" panose="020B0604030504040204" pitchFamily="50" charset="-128"/>
              </a:rPr>
              <a:t>３に基づき、</a:t>
            </a:r>
            <a:r>
              <a:rPr lang="ja-JP" altLang="en-US" sz="1600" dirty="0">
                <a:latin typeface="Meiryo UI" panose="020B0604030504040204" pitchFamily="50" charset="-128"/>
                <a:ea typeface="Meiryo UI" panose="020B0604030504040204" pitchFamily="50" charset="-128"/>
              </a:rPr>
              <a:t>消費者安全の確保のための取組を効果的かつ円滑に行う</a:t>
            </a:r>
            <a:r>
              <a:rPr lang="ja-JP" altLang="en-US" sz="1600" dirty="0" smtClean="0">
                <a:latin typeface="Meiryo UI" panose="020B0604030504040204" pitchFamily="50" charset="-128"/>
                <a:ea typeface="Meiryo UI" panose="020B0604030504040204" pitchFamily="50" charset="-128"/>
              </a:rPr>
              <a:t>ため、関係機関により構成された</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組織です。</a:t>
            </a:r>
            <a:endParaRPr lang="en-US" altLang="ja-JP" sz="1600" dirty="0" smtClean="0">
              <a:latin typeface="Meiryo UI" panose="020B0604030504040204" pitchFamily="50" charset="-128"/>
              <a:ea typeface="Meiryo UI" panose="020B0604030504040204" pitchFamily="50" charset="-128"/>
            </a:endParaRPr>
          </a:p>
          <a:p>
            <a:pPr algn="dist"/>
            <a:r>
              <a:rPr lang="ja-JP" altLang="en-US" sz="1600" dirty="0" smtClean="0">
                <a:latin typeface="Meiryo UI" panose="020B0604030504040204" pitchFamily="50" charset="-128"/>
                <a:ea typeface="Meiryo UI" panose="020B0604030504040204" pitchFamily="50" charset="-128"/>
              </a:rPr>
              <a:t>　日</a:t>
            </a:r>
            <a:r>
              <a:rPr lang="ja-JP" altLang="en-US" sz="1600" dirty="0">
                <a:latin typeface="Meiryo UI" panose="020B0604030504040204" pitchFamily="50" charset="-128"/>
                <a:ea typeface="Meiryo UI" panose="020B0604030504040204" pitchFamily="50" charset="-128"/>
              </a:rPr>
              <a:t>頃</a:t>
            </a:r>
            <a:r>
              <a:rPr lang="ja-JP" altLang="en-US" sz="1600" dirty="0" smtClean="0">
                <a:latin typeface="Meiryo UI" panose="020B0604030504040204" pitchFamily="50" charset="-128"/>
                <a:ea typeface="Meiryo UI" panose="020B0604030504040204" pitchFamily="50" charset="-128"/>
              </a:rPr>
              <a:t>から見守りを行っている福祉関係者、医療・保険関係者、警察、事業者等が協力し、日々の業務の中で発見した消費者被害の端緒情報を、確実に消費生活センターへの相談につなぐことで、消費者被害の未然防止、深刻化・拡大防止を図ることが期待され</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ています。</a:t>
            </a:r>
            <a:endParaRPr lang="en-US" altLang="ja-JP" sz="1600" dirty="0" smtClean="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793174" y="4159376"/>
            <a:ext cx="5552063" cy="1569660"/>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消費者安全確保地域協議会</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以下「地域協議会」といいます。</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を設置する意義に、</a:t>
            </a:r>
            <a:r>
              <a:rPr lang="ja-JP" altLang="en-US" sz="1600" dirty="0">
                <a:latin typeface="Meiryo UI" panose="020B0604030504040204" pitchFamily="50" charset="-128"/>
                <a:ea typeface="Meiryo UI" panose="020B0604030504040204" pitchFamily="50" charset="-128"/>
              </a:rPr>
              <a:t>消費者安全</a:t>
            </a:r>
            <a:r>
              <a:rPr lang="ja-JP" altLang="en-US" sz="1600" dirty="0" smtClean="0">
                <a:latin typeface="Meiryo UI" panose="020B0604030504040204" pitchFamily="50" charset="-128"/>
                <a:ea typeface="Meiryo UI" panose="020B0604030504040204" pitchFamily="50" charset="-128"/>
              </a:rPr>
              <a:t>法第</a:t>
            </a:r>
            <a:r>
              <a:rPr lang="en-US" altLang="ja-JP" sz="1600" dirty="0">
                <a:latin typeface="Meiryo UI" panose="020B0604030504040204" pitchFamily="50" charset="-128"/>
                <a:ea typeface="Meiryo UI" panose="020B0604030504040204" pitchFamily="50" charset="-128"/>
              </a:rPr>
              <a:t>11</a:t>
            </a:r>
            <a:r>
              <a:rPr lang="ja-JP" altLang="en-US" sz="1600" dirty="0" smtClean="0">
                <a:latin typeface="Meiryo UI" panose="020B0604030504040204" pitchFamily="50" charset="-128"/>
                <a:ea typeface="Meiryo UI" panose="020B0604030504040204" pitchFamily="50" charset="-128"/>
              </a:rPr>
              <a:t>条の４に基づき、必要と認められる場合は、本人の同意が</a:t>
            </a:r>
            <a:r>
              <a:rPr lang="ja-JP" altLang="en-US" sz="1600" dirty="0">
                <a:latin typeface="Meiryo UI" panose="020B0604030504040204" pitchFamily="50" charset="-128"/>
                <a:ea typeface="Meiryo UI" panose="020B0604030504040204" pitchFamily="50" charset="-128"/>
              </a:rPr>
              <a:t>得</a:t>
            </a:r>
            <a:r>
              <a:rPr lang="ja-JP" altLang="en-US" sz="1600" dirty="0" smtClean="0">
                <a:latin typeface="Meiryo UI" panose="020B0604030504040204" pitchFamily="50" charset="-128"/>
                <a:ea typeface="Meiryo UI" panose="020B0604030504040204" pitchFamily="50" charset="-128"/>
              </a:rPr>
              <a:t>られなくても、地域協</a:t>
            </a:r>
            <a:r>
              <a:rPr lang="ja-JP" altLang="en-US" sz="1600" dirty="0">
                <a:latin typeface="Meiryo UI" panose="020B0604030504040204" pitchFamily="50" charset="-128"/>
                <a:ea typeface="Meiryo UI" panose="020B0604030504040204" pitchFamily="50" charset="-128"/>
              </a:rPr>
              <a:t>議会の</a:t>
            </a:r>
            <a:r>
              <a:rPr lang="ja-JP" altLang="en-US" sz="1600" dirty="0" smtClean="0">
                <a:latin typeface="Meiryo UI" panose="020B0604030504040204" pitchFamily="50" charset="-128"/>
                <a:ea typeface="Meiryo UI" panose="020B0604030504040204" pitchFamily="50" charset="-128"/>
              </a:rPr>
              <a:t>中</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で個人情報を共有できるという点があります。</a:t>
            </a:r>
            <a:endParaRPr lang="en-US" altLang="ja-JP" sz="1600" dirty="0">
              <a:latin typeface="Meiryo UI" panose="020B0604030504040204" pitchFamily="50" charset="-128"/>
              <a:ea typeface="Meiryo UI" panose="020B0604030504040204" pitchFamily="50" charset="-128"/>
            </a:endParaRPr>
          </a:p>
          <a:p>
            <a:pPr algn="dist"/>
            <a:r>
              <a:rPr lang="ja-JP" altLang="en-US" sz="1600" dirty="0" smtClean="0">
                <a:latin typeface="Meiryo UI" panose="020B0604030504040204" pitchFamily="50" charset="-128"/>
                <a:ea typeface="Meiryo UI" panose="020B0604030504040204" pitchFamily="50" charset="-128"/>
              </a:rPr>
              <a:t>　このため、地域協議会を設置し、関係機関が構成員となることに</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よって、以下の効果が期待できます。</a:t>
            </a:r>
            <a:endParaRPr lang="en-US" altLang="ja-JP" sz="160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812643" y="5774109"/>
            <a:ext cx="3438762" cy="30931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消費者</a:t>
            </a:r>
            <a:r>
              <a:rPr lang="ja-JP" altLang="en-US" sz="1600" dirty="0">
                <a:latin typeface="Meiryo UI" panose="020B0604030504040204" pitchFamily="50" charset="-128"/>
                <a:ea typeface="Meiryo UI" panose="020B0604030504040204" pitchFamily="50" charset="-128"/>
              </a:rPr>
              <a:t>被害の早期発見・拡大防止</a:t>
            </a:r>
            <a:endParaRPr lang="en-US" altLang="ja-JP" sz="1600" dirty="0">
              <a:latin typeface="Meiryo UI" panose="020B0604030504040204" pitchFamily="50" charset="-128"/>
              <a:ea typeface="Meiryo UI" panose="020B0604030504040204" pitchFamily="50" charset="-128"/>
            </a:endParaRPr>
          </a:p>
          <a:p>
            <a:endParaRPr lang="en-US" altLang="ja-JP" sz="1600" dirty="0" smtClean="0">
              <a:latin typeface="Meiryo UI" panose="020B0604030504040204" pitchFamily="50" charset="-128"/>
              <a:ea typeface="Meiryo UI" panose="020B0604030504040204" pitchFamily="50" charset="-128"/>
            </a:endParaRPr>
          </a:p>
          <a:p>
            <a:endParaRPr lang="en-US" altLang="ja-JP" sz="1600" dirty="0" smtClean="0">
              <a:latin typeface="Meiryo UI" panose="020B0604030504040204" pitchFamily="50" charset="-128"/>
              <a:ea typeface="Meiryo UI" panose="020B0604030504040204" pitchFamily="50" charset="-128"/>
            </a:endParaRPr>
          </a:p>
          <a:p>
            <a:endParaRPr lang="en-US" altLang="ja-JP" sz="1100" dirty="0" smtClean="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 見守りリストの作成</a:t>
            </a:r>
            <a:endParaRPr lang="en-US" altLang="ja-JP" sz="1600" dirty="0" smtClean="0">
              <a:latin typeface="Meiryo UI" panose="020B0604030504040204" pitchFamily="50" charset="-128"/>
              <a:ea typeface="Meiryo UI" panose="020B0604030504040204" pitchFamily="50" charset="-128"/>
            </a:endParaRPr>
          </a:p>
          <a:p>
            <a:endParaRPr lang="en-US" altLang="ja-JP" sz="1600" dirty="0" smtClean="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 被害情報の地域での共有</a:t>
            </a:r>
            <a:endParaRPr lang="en-US" altLang="ja-JP" sz="1600" dirty="0" smtClean="0">
              <a:latin typeface="Meiryo UI" panose="020B0604030504040204" pitchFamily="50" charset="-128"/>
              <a:ea typeface="Meiryo UI" panose="020B0604030504040204" pitchFamily="50" charset="-128"/>
            </a:endParaRPr>
          </a:p>
          <a:p>
            <a:endParaRPr lang="en-US" altLang="ja-JP" sz="1600" dirty="0" smtClean="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 消費者</a:t>
            </a:r>
            <a:r>
              <a:rPr lang="ja-JP" altLang="en-US" sz="1600" dirty="0">
                <a:latin typeface="Meiryo UI" panose="020B0604030504040204" pitchFamily="50" charset="-128"/>
                <a:ea typeface="Meiryo UI" panose="020B0604030504040204" pitchFamily="50" charset="-128"/>
              </a:rPr>
              <a:t>行政</a:t>
            </a:r>
            <a:r>
              <a:rPr lang="ja-JP" altLang="en-US" sz="1600" dirty="0" smtClean="0">
                <a:latin typeface="Meiryo UI" panose="020B0604030504040204" pitchFamily="50" charset="-128"/>
                <a:ea typeface="Meiryo UI" panose="020B0604030504040204" pitchFamily="50" charset="-128"/>
              </a:rPr>
              <a:t>と福祉</a:t>
            </a:r>
            <a:r>
              <a:rPr lang="ja-JP" altLang="en-US" sz="1600" dirty="0">
                <a:latin typeface="Meiryo UI" panose="020B0604030504040204" pitchFamily="50" charset="-128"/>
                <a:ea typeface="Meiryo UI" panose="020B0604030504040204" pitchFamily="50" charset="-128"/>
              </a:rPr>
              <a:t>行政</a:t>
            </a:r>
            <a:r>
              <a:rPr lang="ja-JP" altLang="en-US" sz="1600" dirty="0" smtClean="0">
                <a:latin typeface="Meiryo UI" panose="020B0604030504040204" pitchFamily="50" charset="-128"/>
                <a:ea typeface="Meiryo UI" panose="020B0604030504040204" pitchFamily="50" charset="-128"/>
              </a:rPr>
              <a:t>の連携 </a:t>
            </a:r>
            <a:endParaRPr lang="en-US" altLang="ja-JP" sz="1600" dirty="0" smtClean="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1084094" y="7848178"/>
            <a:ext cx="5389616" cy="584775"/>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消費者被害の情報を地域へ情報発信したり、構成員間で共有することで、消費者被害への意識が高まります</a:t>
            </a:r>
            <a:endParaRPr kumimoji="1" lang="ja-JP" altLang="en-US" sz="1600" dirty="0">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1084093" y="6960143"/>
            <a:ext cx="5389616" cy="584775"/>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消費者庁や、自治体内の他部門から得た住民情報を集約し</a:t>
            </a:r>
            <a:r>
              <a:rPr lang="ja-JP" altLang="en-US" sz="1600" dirty="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特に配慮が必要な住民の見守りリストを作成することができます</a:t>
            </a:r>
            <a:endParaRPr kumimoji="1" lang="ja-JP" altLang="en-US" sz="1600"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1084092" y="6061499"/>
            <a:ext cx="5389617" cy="584775"/>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構成員が日常の業務の中で発見した消費者被害</a:t>
            </a:r>
            <a:r>
              <a:rPr lang="ja-JP" altLang="en-US" sz="1600" dirty="0">
                <a:latin typeface="Meiryo UI" panose="020B0604030504040204" pitchFamily="50" charset="-128"/>
                <a:ea typeface="Meiryo UI" panose="020B0604030504040204" pitchFamily="50" charset="-128"/>
              </a:rPr>
              <a:t>又</a:t>
            </a:r>
            <a:r>
              <a:rPr lang="ja-JP" altLang="en-US" sz="1600" dirty="0" smtClean="0">
                <a:latin typeface="Meiryo UI" panose="020B0604030504040204" pitchFamily="50" charset="-128"/>
                <a:ea typeface="Meiryo UI" panose="020B0604030504040204" pitchFamily="50" charset="-128"/>
              </a:rPr>
              <a:t>は</a:t>
            </a:r>
            <a:r>
              <a:rPr kumimoji="1" lang="ja-JP" altLang="en-US" sz="1600" dirty="0" smtClean="0">
                <a:latin typeface="Meiryo UI" panose="020B0604030504040204" pitchFamily="50" charset="-128"/>
                <a:ea typeface="Meiryo UI" panose="020B0604030504040204" pitchFamily="50" charset="-128"/>
              </a:rPr>
              <a:t>被害と思われる情報を速やかに消費生活センターにつなぐことができます</a:t>
            </a:r>
            <a:endParaRPr kumimoji="1" lang="ja-JP" altLang="en-US" sz="1600" dirty="0">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1084092" y="8773545"/>
            <a:ext cx="5389617" cy="830997"/>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消費者被害の現場で福祉的サービスを要する住民が発見さ</a:t>
            </a:r>
            <a:r>
              <a:rPr lang="ja-JP" altLang="en-US" sz="1600" dirty="0" smtClean="0">
                <a:latin typeface="Meiryo UI" panose="020B0604030504040204" pitchFamily="50" charset="-128"/>
                <a:ea typeface="Meiryo UI" panose="020B0604030504040204" pitchFamily="50" charset="-128"/>
              </a:rPr>
              <a:t>れた</a:t>
            </a:r>
            <a:r>
              <a:rPr lang="ja-JP" altLang="en-US" sz="1600" dirty="0">
                <a:latin typeface="Meiryo UI" panose="020B0604030504040204" pitchFamily="50" charset="-128"/>
                <a:ea typeface="Meiryo UI" panose="020B0604030504040204" pitchFamily="50" charset="-128"/>
              </a:rPr>
              <a:t>場合</a:t>
            </a:r>
            <a:r>
              <a:rPr lang="ja-JP" altLang="en-US" sz="1600" dirty="0" smtClean="0">
                <a:latin typeface="Meiryo UI" panose="020B0604030504040204" pitchFamily="50" charset="-128"/>
                <a:ea typeface="Meiryo UI" panose="020B0604030504040204" pitchFamily="50" charset="-128"/>
              </a:rPr>
              <a:t>や</a:t>
            </a:r>
            <a:r>
              <a:rPr kumimoji="1" lang="ja-JP" altLang="en-US"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又</a:t>
            </a:r>
            <a:r>
              <a:rPr lang="ja-JP" altLang="en-US" sz="1600" dirty="0" smtClean="0">
                <a:latin typeface="Meiryo UI" panose="020B0604030504040204" pitchFamily="50" charset="-128"/>
                <a:ea typeface="Meiryo UI" panose="020B0604030504040204" pitchFamily="50" charset="-128"/>
              </a:rPr>
              <a:t>は</a:t>
            </a:r>
            <a:r>
              <a:rPr kumimoji="1" lang="ja-JP" altLang="en-US" sz="1600" dirty="0" smtClean="0">
                <a:latin typeface="Meiryo UI" panose="020B0604030504040204" pitchFamily="50" charset="-128"/>
                <a:ea typeface="Meiryo UI" panose="020B0604030504040204" pitchFamily="50" charset="-128"/>
              </a:rPr>
              <a:t>その逆の場合に、それぞれの必要とされる行政サービスへつなぐことができます</a:t>
            </a:r>
            <a:endParaRPr kumimoji="1" lang="ja-JP" altLang="en-US" sz="1600" dirty="0">
              <a:latin typeface="Meiryo UI" panose="020B0604030504040204" pitchFamily="50" charset="-128"/>
              <a:ea typeface="Meiryo UI" panose="020B0604030504040204" pitchFamily="50" charset="-128"/>
            </a:endParaRPr>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4</a:t>
            </a:fld>
            <a:endParaRPr kumimoji="1" lang="ja-JP" altLang="en-US"/>
          </a:p>
        </p:txBody>
      </p:sp>
    </p:spTree>
    <p:extLst>
      <p:ext uri="{BB962C8B-B14F-4D97-AF65-F5344CB8AC3E}">
        <p14:creationId xmlns:p14="http://schemas.microsoft.com/office/powerpoint/2010/main" val="691759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a:xfrm>
            <a:off x="402598" y="1046628"/>
            <a:ext cx="6159617" cy="8618665"/>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角丸四角形 40"/>
          <p:cNvSpPr/>
          <p:nvPr/>
        </p:nvSpPr>
        <p:spPr>
          <a:xfrm>
            <a:off x="793175" y="4174484"/>
            <a:ext cx="5441539" cy="5270305"/>
          </a:xfrm>
          <a:prstGeom prst="roundRect">
            <a:avLst>
              <a:gd name="adj" fmla="val 6197"/>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楕円 159"/>
          <p:cNvSpPr/>
          <p:nvPr/>
        </p:nvSpPr>
        <p:spPr>
          <a:xfrm>
            <a:off x="7311183" y="6374323"/>
            <a:ext cx="2126534" cy="140878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p:cNvSpPr/>
          <p:nvPr/>
        </p:nvSpPr>
        <p:spPr>
          <a:xfrm>
            <a:off x="-506627" y="310096"/>
            <a:ext cx="6366006" cy="544146"/>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72708" y="354481"/>
            <a:ext cx="3539752" cy="400110"/>
          </a:xfrm>
          <a:prstGeom prst="rect">
            <a:avLst/>
          </a:prstGeom>
          <a:noFill/>
        </p:spPr>
        <p:txBody>
          <a:bodyPr wrap="non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３．消費生活における見守り</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793175" y="1354757"/>
            <a:ext cx="5552063" cy="584775"/>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rPr>
              <a:t>　地域協議会を設置することで、見守りの対象者に関する個人情報を構成員の間で共有すること</a:t>
            </a:r>
            <a:r>
              <a:rPr lang="ja-JP" altLang="en-US" sz="1600" dirty="0">
                <a:latin typeface="Meiryo UI" panose="020B0604030504040204" pitchFamily="50" charset="-128"/>
                <a:ea typeface="Meiryo UI" panose="020B0604030504040204" pitchFamily="50" charset="-128"/>
              </a:rPr>
              <a:t>が</a:t>
            </a:r>
            <a:r>
              <a:rPr lang="ja-JP" altLang="en-US" sz="1600" dirty="0" smtClean="0">
                <a:latin typeface="Meiryo UI" panose="020B0604030504040204" pitchFamily="50" charset="-128"/>
                <a:ea typeface="Meiryo UI" panose="020B0604030504040204" pitchFamily="50" charset="-128"/>
              </a:rPr>
              <a:t>できるようになります。</a:t>
            </a:r>
            <a:endParaRPr lang="en-US" altLang="ja-JP" sz="1600" dirty="0">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1679" y="4744373"/>
            <a:ext cx="881894" cy="859709"/>
          </a:xfrm>
          <a:prstGeom prst="rect">
            <a:avLst/>
          </a:prstGeom>
        </p:spPr>
      </p:pic>
      <p:sp>
        <p:nvSpPr>
          <p:cNvPr id="22" name="テキスト ボックス 21"/>
          <p:cNvSpPr txBox="1"/>
          <p:nvPr/>
        </p:nvSpPr>
        <p:spPr>
          <a:xfrm>
            <a:off x="2778575" y="4909101"/>
            <a:ext cx="1122423" cy="400110"/>
          </a:xfrm>
          <a:prstGeom prst="rect">
            <a:avLst/>
          </a:prstGeom>
          <a:noFill/>
        </p:spPr>
        <p:txBody>
          <a:bodyPr wrap="none" rtlCol="0">
            <a:spAutoFit/>
          </a:bodyPr>
          <a:lstStyle/>
          <a:p>
            <a:pPr algn="ctr"/>
            <a:r>
              <a:rPr lang="ja-JP" altLang="en-US" sz="1000" dirty="0" smtClean="0">
                <a:latin typeface="Meiryo UI" panose="020B0604030504040204" pitchFamily="50" charset="-128"/>
                <a:ea typeface="Meiryo UI" panose="020B0604030504040204" pitchFamily="50" charset="-128"/>
              </a:rPr>
              <a:t>同意がなくても</a:t>
            </a:r>
            <a:endParaRPr lang="en-US" altLang="ja-JP" sz="1000" dirty="0" smtClean="0">
              <a:latin typeface="Meiryo UI" panose="020B0604030504040204" pitchFamily="50" charset="-128"/>
              <a:ea typeface="Meiryo UI" panose="020B0604030504040204" pitchFamily="50" charset="-128"/>
            </a:endParaRPr>
          </a:p>
          <a:p>
            <a:pPr algn="ctr"/>
            <a:r>
              <a:rPr lang="ja-JP" altLang="en-US" sz="1000" dirty="0" smtClean="0">
                <a:latin typeface="Meiryo UI" panose="020B0604030504040204" pitchFamily="50" charset="-128"/>
                <a:ea typeface="Meiryo UI" panose="020B0604030504040204" pitchFamily="50" charset="-128"/>
              </a:rPr>
              <a:t>相談・通報が可能</a:t>
            </a:r>
            <a:endParaRPr kumimoji="1" lang="en-US" altLang="ja-JP" sz="1000" dirty="0" smtClean="0">
              <a:latin typeface="Meiryo UI" panose="020B0604030504040204" pitchFamily="50" charset="-128"/>
              <a:ea typeface="Meiryo UI" panose="020B0604030504040204" pitchFamily="50" charset="-128"/>
            </a:endParaRPr>
          </a:p>
        </p:txBody>
      </p:sp>
      <p:sp>
        <p:nvSpPr>
          <p:cNvPr id="25" name="角丸四角形 24"/>
          <p:cNvSpPr/>
          <p:nvPr/>
        </p:nvSpPr>
        <p:spPr>
          <a:xfrm>
            <a:off x="803004" y="2154310"/>
            <a:ext cx="5431710" cy="1921667"/>
          </a:xfrm>
          <a:prstGeom prst="roundRect">
            <a:avLst>
              <a:gd name="adj" fmla="val 12073"/>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998833" y="2220044"/>
            <a:ext cx="2518638" cy="307777"/>
          </a:xfrm>
          <a:prstGeom prst="rect">
            <a:avLst/>
          </a:prstGeom>
          <a:noFill/>
        </p:spPr>
        <p:txBody>
          <a:bodyPr wrap="none" rtlCol="0">
            <a:spAutoFit/>
          </a:bodyPr>
          <a:lstStyle/>
          <a:p>
            <a:r>
              <a:rPr lang="ja-JP" altLang="en-US" sz="1400" b="1" dirty="0" smtClean="0">
                <a:latin typeface="HG丸ｺﾞｼｯｸM-PRO" panose="020F0600000000000000" pitchFamily="50" charset="-128"/>
                <a:ea typeface="HG丸ｺﾞｼｯｸM-PRO" panose="020F0600000000000000" pitchFamily="50" charset="-128"/>
              </a:rPr>
              <a:t>地域</a:t>
            </a:r>
            <a:r>
              <a:rPr lang="ja-JP" altLang="en-US" sz="1400" b="1" dirty="0">
                <a:latin typeface="HG丸ｺﾞｼｯｸM-PRO" panose="020F0600000000000000" pitchFamily="50" charset="-128"/>
                <a:ea typeface="HG丸ｺﾞｼｯｸM-PRO" panose="020F0600000000000000" pitchFamily="50" charset="-128"/>
              </a:rPr>
              <a:t>協</a:t>
            </a:r>
            <a:r>
              <a:rPr lang="ja-JP" altLang="en-US" sz="1400" b="1" dirty="0" smtClean="0">
                <a:latin typeface="HG丸ｺﾞｼｯｸM-PRO" panose="020F0600000000000000" pitchFamily="50" charset="-128"/>
                <a:ea typeface="HG丸ｺﾞｼｯｸM-PRO" panose="020F0600000000000000" pitchFamily="50" charset="-128"/>
              </a:rPr>
              <a:t>議会構成員</a:t>
            </a:r>
            <a:r>
              <a:rPr lang="ja-JP" altLang="en-US" sz="1400" b="1" u="sng" dirty="0" smtClean="0">
                <a:latin typeface="HG丸ｺﾞｼｯｸM-PRO" panose="020F0600000000000000" pitchFamily="50" charset="-128"/>
                <a:ea typeface="HG丸ｺﾞｼｯｸM-PRO" panose="020F0600000000000000" pitchFamily="50" charset="-128"/>
              </a:rPr>
              <a:t>でない</a:t>
            </a:r>
            <a:r>
              <a:rPr kumimoji="1" lang="ja-JP" altLang="en-US" sz="1400" b="1" dirty="0" smtClean="0">
                <a:latin typeface="HG丸ｺﾞｼｯｸM-PRO" panose="020F0600000000000000" pitchFamily="50" charset="-128"/>
                <a:ea typeface="HG丸ｺﾞｼｯｸM-PRO" panose="020F0600000000000000" pitchFamily="50" charset="-128"/>
              </a:rPr>
              <a:t>場合</a:t>
            </a:r>
            <a:endParaRPr kumimoji="1" lang="ja-JP" altLang="en-US" sz="1400" b="1" dirty="0">
              <a:latin typeface="HG丸ｺﾞｼｯｸM-PRO" panose="020F0600000000000000" pitchFamily="50" charset="-128"/>
              <a:ea typeface="HG丸ｺﾞｼｯｸM-PRO" panose="020F0600000000000000" pitchFamily="50" charset="-128"/>
            </a:endParaRPr>
          </a:p>
        </p:txBody>
      </p:sp>
      <p:sp>
        <p:nvSpPr>
          <p:cNvPr id="27" name="右矢印 26"/>
          <p:cNvSpPr/>
          <p:nvPr/>
        </p:nvSpPr>
        <p:spPr>
          <a:xfrm>
            <a:off x="2559069" y="2921751"/>
            <a:ext cx="1413083" cy="374586"/>
          </a:xfrm>
          <a:prstGeom prst="rightArrow">
            <a:avLst>
              <a:gd name="adj1" fmla="val 50000"/>
              <a:gd name="adj2" fmla="val 805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solidFill>
                  <a:schemeClr val="tx1"/>
                </a:solidFill>
                <a:latin typeface="Meiryo UI" panose="020B0604030504040204" pitchFamily="50" charset="-128"/>
                <a:ea typeface="Meiryo UI" panose="020B0604030504040204" pitchFamily="50" charset="-128"/>
              </a:rPr>
              <a:t>個人情報</a:t>
            </a:r>
            <a:endParaRPr kumimoji="1" lang="ja-JP" altLang="en-US" sz="1100" dirty="0">
              <a:solidFill>
                <a:schemeClr val="tx1"/>
              </a:solidFill>
              <a:latin typeface="Meiryo UI" panose="020B0604030504040204" pitchFamily="50" charset="-128"/>
              <a:ea typeface="Meiryo UI" panose="020B0604030504040204" pitchFamily="50" charset="-128"/>
            </a:endParaRPr>
          </a:p>
        </p:txBody>
      </p:sp>
      <p:sp>
        <p:nvSpPr>
          <p:cNvPr id="28" name="乗算 27"/>
          <p:cNvSpPr/>
          <p:nvPr/>
        </p:nvSpPr>
        <p:spPr>
          <a:xfrm>
            <a:off x="3842192" y="2547166"/>
            <a:ext cx="1000125" cy="990161"/>
          </a:xfrm>
          <a:prstGeom prst="mathMultiply">
            <a:avLst>
              <a:gd name="adj1" fmla="val 894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989268" y="3567756"/>
            <a:ext cx="5026224" cy="461665"/>
          </a:xfrm>
          <a:prstGeom prst="rect">
            <a:avLst/>
          </a:prstGeom>
          <a:noFill/>
        </p:spPr>
        <p:txBody>
          <a:bodyPr wrap="square" rtlCol="0">
            <a:spAutoFit/>
          </a:bodyPr>
          <a:lstStyle/>
          <a:p>
            <a:pPr algn="dist"/>
            <a:r>
              <a:rPr lang="ja-JP" altLang="en-US" sz="1200" dirty="0" smtClean="0">
                <a:latin typeface="HG丸ｺﾞｼｯｸM-PRO" panose="020F0600000000000000" pitchFamily="50" charset="-128"/>
                <a:ea typeface="HG丸ｺﾞｼｯｸM-PRO" panose="020F0600000000000000" pitchFamily="50" charset="-128"/>
              </a:rPr>
              <a:t>　消費者被害を発見しても、本人の同意がなければ消費生活センターにつなぐことができないため、被害が埋もれる可能性があります。</a:t>
            </a:r>
            <a:endParaRPr kumimoji="1" lang="ja-JP" altLang="en-US" sz="1200" dirty="0">
              <a:latin typeface="HG丸ｺﾞｼｯｸM-PRO" panose="020F0600000000000000" pitchFamily="50" charset="-128"/>
              <a:ea typeface="HG丸ｺﾞｼｯｸM-PRO" panose="020F0600000000000000" pitchFamily="50" charset="-128"/>
            </a:endParaRPr>
          </a:p>
        </p:txBody>
      </p:sp>
      <p:pic>
        <p:nvPicPr>
          <p:cNvPr id="37" name="図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9158" y="2622188"/>
            <a:ext cx="837981" cy="821604"/>
          </a:xfrm>
          <a:prstGeom prst="rect">
            <a:avLst/>
          </a:prstGeom>
        </p:spPr>
      </p:pic>
      <p:pic>
        <p:nvPicPr>
          <p:cNvPr id="18" name="図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833" y="2538652"/>
            <a:ext cx="1237024" cy="905140"/>
          </a:xfrm>
          <a:prstGeom prst="rect">
            <a:avLst/>
          </a:prstGeom>
        </p:spPr>
      </p:pic>
      <p:grpSp>
        <p:nvGrpSpPr>
          <p:cNvPr id="40" name="グループ化 39"/>
          <p:cNvGrpSpPr/>
          <p:nvPr/>
        </p:nvGrpSpPr>
        <p:grpSpPr>
          <a:xfrm>
            <a:off x="2193935" y="2578020"/>
            <a:ext cx="967702" cy="307777"/>
            <a:chOff x="2364461" y="2544297"/>
            <a:chExt cx="967702" cy="307777"/>
          </a:xfrm>
        </p:grpSpPr>
        <p:sp>
          <p:nvSpPr>
            <p:cNvPr id="38" name="角丸四角形吹き出し 37"/>
            <p:cNvSpPr/>
            <p:nvPr/>
          </p:nvSpPr>
          <p:spPr>
            <a:xfrm>
              <a:off x="2364461" y="2561057"/>
              <a:ext cx="952925" cy="274259"/>
            </a:xfrm>
            <a:prstGeom prst="wedgeRoundRectCallout">
              <a:avLst>
                <a:gd name="adj1" fmla="val -43822"/>
                <a:gd name="adj2" fmla="val 8240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2368438" y="2544297"/>
              <a:ext cx="963725" cy="307777"/>
            </a:xfrm>
            <a:prstGeom prst="rect">
              <a:avLst/>
            </a:prstGeom>
            <a:noFill/>
          </p:spPr>
          <p:txBody>
            <a:bodyPr wrap="none" rtlCol="0">
              <a:spAutoFit/>
            </a:bodyPr>
            <a:lstStyle/>
            <a:p>
              <a:pPr algn="ctr"/>
              <a:r>
                <a:rPr kumimoji="1" lang="ja-JP" altLang="en-US" sz="700" dirty="0" smtClean="0">
                  <a:latin typeface="HGPｺﾞｼｯｸM" panose="020B0600000000000000" pitchFamily="50" charset="-128"/>
                  <a:ea typeface="HGPｺﾞｼｯｸM" panose="020B0600000000000000" pitchFamily="50" charset="-128"/>
                </a:rPr>
                <a:t>この段ボール</a:t>
              </a:r>
              <a:endParaRPr kumimoji="1" lang="en-US" altLang="ja-JP" sz="700" dirty="0" smtClean="0">
                <a:latin typeface="HGPｺﾞｼｯｸM" panose="020B0600000000000000" pitchFamily="50" charset="-128"/>
                <a:ea typeface="HGPｺﾞｼｯｸM" panose="020B0600000000000000" pitchFamily="50" charset="-128"/>
              </a:endParaRPr>
            </a:p>
            <a:p>
              <a:pPr algn="ctr"/>
              <a:r>
                <a:rPr lang="ja-JP" altLang="en-US" sz="700" dirty="0" smtClean="0">
                  <a:latin typeface="HGPｺﾞｼｯｸM" panose="020B0600000000000000" pitchFamily="50" charset="-128"/>
                  <a:ea typeface="HGPｺﾞｼｯｸM" panose="020B0600000000000000" pitchFamily="50" charset="-128"/>
                </a:rPr>
                <a:t>どうしたんですか？！</a:t>
              </a:r>
              <a:endParaRPr kumimoji="1" lang="ja-JP" altLang="en-US" sz="700" dirty="0">
                <a:latin typeface="HGPｺﾞｼｯｸM" panose="020B0600000000000000" pitchFamily="50" charset="-128"/>
                <a:ea typeface="HGPｺﾞｼｯｸM" panose="020B0600000000000000" pitchFamily="50" charset="-128"/>
              </a:endParaRPr>
            </a:p>
          </p:txBody>
        </p:sp>
      </p:grpSp>
      <p:sp>
        <p:nvSpPr>
          <p:cNvPr id="42" name="テキスト ボックス 41"/>
          <p:cNvSpPr txBox="1"/>
          <p:nvPr/>
        </p:nvSpPr>
        <p:spPr>
          <a:xfrm>
            <a:off x="989268" y="4291804"/>
            <a:ext cx="2159566" cy="307777"/>
          </a:xfrm>
          <a:prstGeom prst="rect">
            <a:avLst/>
          </a:prstGeom>
          <a:noFill/>
        </p:spPr>
        <p:txBody>
          <a:bodyPr wrap="none" rtlCol="0">
            <a:spAutoFit/>
          </a:bodyPr>
          <a:lstStyle/>
          <a:p>
            <a:r>
              <a:rPr kumimoji="1" lang="ja-JP" altLang="en-US" sz="1400" b="1" dirty="0" smtClean="0">
                <a:latin typeface="HG丸ｺﾞｼｯｸM-PRO" panose="020F0600000000000000" pitchFamily="50" charset="-128"/>
                <a:ea typeface="HG丸ｺﾞｼｯｸM-PRO" panose="020F0600000000000000" pitchFamily="50" charset="-128"/>
              </a:rPr>
              <a:t>地域協議会構成員の場合</a:t>
            </a:r>
            <a:endParaRPr kumimoji="1" lang="ja-JP" altLang="en-US" sz="1400" b="1" dirty="0">
              <a:latin typeface="HG丸ｺﾞｼｯｸM-PRO" panose="020F0600000000000000" pitchFamily="50" charset="-128"/>
              <a:ea typeface="HG丸ｺﾞｼｯｸM-PRO" panose="020F0600000000000000" pitchFamily="50" charset="-128"/>
            </a:endParaRPr>
          </a:p>
        </p:txBody>
      </p:sp>
      <p:pic>
        <p:nvPicPr>
          <p:cNvPr id="44" name="図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0870" y="4903443"/>
            <a:ext cx="1237024" cy="905140"/>
          </a:xfrm>
          <a:prstGeom prst="rect">
            <a:avLst/>
          </a:prstGeom>
        </p:spPr>
      </p:pic>
      <p:sp>
        <p:nvSpPr>
          <p:cNvPr id="128" name="右矢印 127"/>
          <p:cNvSpPr/>
          <p:nvPr/>
        </p:nvSpPr>
        <p:spPr>
          <a:xfrm>
            <a:off x="2587695" y="5196816"/>
            <a:ext cx="1653985" cy="374586"/>
          </a:xfrm>
          <a:prstGeom prst="rightArrow">
            <a:avLst>
              <a:gd name="adj1" fmla="val 50000"/>
              <a:gd name="adj2" fmla="val 805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bg1"/>
                </a:solidFill>
                <a:latin typeface="Meiryo UI" panose="020B0604030504040204" pitchFamily="50" charset="-128"/>
                <a:ea typeface="Meiryo UI" panose="020B0604030504040204" pitchFamily="50" charset="-128"/>
              </a:rPr>
              <a:t>個人情報</a:t>
            </a:r>
            <a:endParaRPr kumimoji="1" lang="ja-JP" altLang="en-US" sz="1200" b="1" dirty="0">
              <a:solidFill>
                <a:schemeClr val="bg1"/>
              </a:solidFill>
              <a:latin typeface="Meiryo UI" panose="020B0604030504040204" pitchFamily="50" charset="-128"/>
              <a:ea typeface="Meiryo UI" panose="020B0604030504040204" pitchFamily="50" charset="-128"/>
            </a:endParaRPr>
          </a:p>
        </p:txBody>
      </p:sp>
      <p:sp>
        <p:nvSpPr>
          <p:cNvPr id="135" name="フリーフォーム 134"/>
          <p:cNvSpPr/>
          <p:nvPr/>
        </p:nvSpPr>
        <p:spPr>
          <a:xfrm>
            <a:off x="7524725" y="6268520"/>
            <a:ext cx="483028" cy="483028"/>
          </a:xfrm>
          <a:custGeom>
            <a:avLst/>
            <a:gdLst>
              <a:gd name="connsiteX0" fmla="*/ 0 w 483028"/>
              <a:gd name="connsiteY0" fmla="*/ 0 h 483028"/>
              <a:gd name="connsiteX1" fmla="*/ 483028 w 483028"/>
              <a:gd name="connsiteY1" fmla="*/ 0 h 483028"/>
              <a:gd name="connsiteX2" fmla="*/ 483028 w 483028"/>
              <a:gd name="connsiteY2" fmla="*/ 483028 h 483028"/>
              <a:gd name="connsiteX3" fmla="*/ 0 w 483028"/>
              <a:gd name="connsiteY3" fmla="*/ 483028 h 483028"/>
              <a:gd name="connsiteX4" fmla="*/ 0 w 483028"/>
              <a:gd name="connsiteY4" fmla="*/ 0 h 483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028" h="483028">
                <a:moveTo>
                  <a:pt x="0" y="0"/>
                </a:moveTo>
                <a:lnTo>
                  <a:pt x="483028" y="0"/>
                </a:lnTo>
                <a:lnTo>
                  <a:pt x="483028" y="483028"/>
                </a:lnTo>
                <a:lnTo>
                  <a:pt x="0" y="4830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endParaRPr kumimoji="1" lang="ja-JP" altLang="en-US" sz="900" kern="1200" dirty="0"/>
          </a:p>
        </p:txBody>
      </p:sp>
      <p:sp>
        <p:nvSpPr>
          <p:cNvPr id="137" name="フリーフォーム 136"/>
          <p:cNvSpPr/>
          <p:nvPr/>
        </p:nvSpPr>
        <p:spPr>
          <a:xfrm>
            <a:off x="7815894" y="7164624"/>
            <a:ext cx="483028" cy="483028"/>
          </a:xfrm>
          <a:custGeom>
            <a:avLst/>
            <a:gdLst>
              <a:gd name="connsiteX0" fmla="*/ 0 w 483028"/>
              <a:gd name="connsiteY0" fmla="*/ 0 h 483028"/>
              <a:gd name="connsiteX1" fmla="*/ 483028 w 483028"/>
              <a:gd name="connsiteY1" fmla="*/ 0 h 483028"/>
              <a:gd name="connsiteX2" fmla="*/ 483028 w 483028"/>
              <a:gd name="connsiteY2" fmla="*/ 483028 h 483028"/>
              <a:gd name="connsiteX3" fmla="*/ 0 w 483028"/>
              <a:gd name="connsiteY3" fmla="*/ 483028 h 483028"/>
              <a:gd name="connsiteX4" fmla="*/ 0 w 483028"/>
              <a:gd name="connsiteY4" fmla="*/ 0 h 483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028" h="483028">
                <a:moveTo>
                  <a:pt x="0" y="0"/>
                </a:moveTo>
                <a:lnTo>
                  <a:pt x="483028" y="0"/>
                </a:lnTo>
                <a:lnTo>
                  <a:pt x="483028" y="483028"/>
                </a:lnTo>
                <a:lnTo>
                  <a:pt x="0" y="4830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endParaRPr kumimoji="1" lang="ja-JP" altLang="en-US" sz="900" kern="1200"/>
          </a:p>
        </p:txBody>
      </p:sp>
      <p:sp>
        <p:nvSpPr>
          <p:cNvPr id="139" name="フリーフォーム 138"/>
          <p:cNvSpPr/>
          <p:nvPr/>
        </p:nvSpPr>
        <p:spPr>
          <a:xfrm>
            <a:off x="7050261" y="7720888"/>
            <a:ext cx="483028" cy="483028"/>
          </a:xfrm>
          <a:custGeom>
            <a:avLst/>
            <a:gdLst>
              <a:gd name="connsiteX0" fmla="*/ 0 w 483028"/>
              <a:gd name="connsiteY0" fmla="*/ 0 h 483028"/>
              <a:gd name="connsiteX1" fmla="*/ 483028 w 483028"/>
              <a:gd name="connsiteY1" fmla="*/ 0 h 483028"/>
              <a:gd name="connsiteX2" fmla="*/ 483028 w 483028"/>
              <a:gd name="connsiteY2" fmla="*/ 483028 h 483028"/>
              <a:gd name="connsiteX3" fmla="*/ 0 w 483028"/>
              <a:gd name="connsiteY3" fmla="*/ 483028 h 483028"/>
              <a:gd name="connsiteX4" fmla="*/ 0 w 483028"/>
              <a:gd name="connsiteY4" fmla="*/ 0 h 483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028" h="483028">
                <a:moveTo>
                  <a:pt x="0" y="0"/>
                </a:moveTo>
                <a:lnTo>
                  <a:pt x="483028" y="0"/>
                </a:lnTo>
                <a:lnTo>
                  <a:pt x="483028" y="483028"/>
                </a:lnTo>
                <a:lnTo>
                  <a:pt x="0" y="4830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endParaRPr kumimoji="1" lang="ja-JP" altLang="en-US" sz="900" kern="1200"/>
          </a:p>
        </p:txBody>
      </p:sp>
      <p:grpSp>
        <p:nvGrpSpPr>
          <p:cNvPr id="60" name="グループ化 59"/>
          <p:cNvGrpSpPr/>
          <p:nvPr/>
        </p:nvGrpSpPr>
        <p:grpSpPr>
          <a:xfrm>
            <a:off x="7480793" y="7436007"/>
            <a:ext cx="660928" cy="423290"/>
            <a:chOff x="4776550" y="6988738"/>
            <a:chExt cx="660928" cy="383458"/>
          </a:xfrm>
        </p:grpSpPr>
        <p:sp>
          <p:nvSpPr>
            <p:cNvPr id="48" name="楕円 47"/>
            <p:cNvSpPr/>
            <p:nvPr/>
          </p:nvSpPr>
          <p:spPr>
            <a:xfrm>
              <a:off x="4776550" y="6988738"/>
              <a:ext cx="660928" cy="383458"/>
            </a:xfrm>
            <a:prstGeom prst="ellipse">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テキスト ボックス 50"/>
            <p:cNvSpPr txBox="1"/>
            <p:nvPr/>
          </p:nvSpPr>
          <p:spPr>
            <a:xfrm>
              <a:off x="4819982" y="7018235"/>
              <a:ext cx="595035" cy="338554"/>
            </a:xfrm>
            <a:prstGeom prst="rect">
              <a:avLst/>
            </a:prstGeom>
            <a:noFill/>
          </p:spPr>
          <p:txBody>
            <a:bodyPr wrap="none" rtlCol="0">
              <a:spAutoFit/>
            </a:bodyPr>
            <a:lstStyle/>
            <a:p>
              <a:r>
                <a:rPr lang="ja-JP" altLang="en-US" sz="800" b="1" dirty="0" smtClean="0">
                  <a:solidFill>
                    <a:srgbClr val="FF6600"/>
                  </a:solidFill>
                  <a:latin typeface="Meiryo UI" panose="020B0604030504040204" pitchFamily="50" charset="-128"/>
                  <a:ea typeface="Meiryo UI" panose="020B0604030504040204" pitchFamily="50" charset="-128"/>
                </a:rPr>
                <a:t>民生委員</a:t>
              </a:r>
              <a:endParaRPr lang="en-US" altLang="ja-JP" sz="800" b="1" dirty="0" smtClean="0">
                <a:solidFill>
                  <a:srgbClr val="FF6600"/>
                </a:solidFill>
                <a:latin typeface="Meiryo UI" panose="020B0604030504040204" pitchFamily="50" charset="-128"/>
                <a:ea typeface="Meiryo UI" panose="020B0604030504040204" pitchFamily="50" charset="-128"/>
              </a:endParaRPr>
            </a:p>
            <a:p>
              <a:r>
                <a:rPr kumimoji="1" lang="ja-JP" altLang="en-US" sz="800" b="1" dirty="0" smtClean="0">
                  <a:solidFill>
                    <a:srgbClr val="FF6600"/>
                  </a:solidFill>
                  <a:latin typeface="Meiryo UI" panose="020B0604030504040204" pitchFamily="50" charset="-128"/>
                  <a:ea typeface="Meiryo UI" panose="020B0604030504040204" pitchFamily="50" charset="-128"/>
                </a:rPr>
                <a:t>児童</a:t>
              </a:r>
              <a:r>
                <a:rPr kumimoji="1" lang="ja-JP" altLang="en-US" sz="800" b="1" dirty="0">
                  <a:solidFill>
                    <a:srgbClr val="FF6600"/>
                  </a:solidFill>
                  <a:latin typeface="Meiryo UI" panose="020B0604030504040204" pitchFamily="50" charset="-128"/>
                  <a:ea typeface="Meiryo UI" panose="020B0604030504040204" pitchFamily="50" charset="-128"/>
                </a:rPr>
                <a:t>委員</a:t>
              </a:r>
            </a:p>
          </p:txBody>
        </p:sp>
      </p:grpSp>
      <p:grpSp>
        <p:nvGrpSpPr>
          <p:cNvPr id="58" name="グループ化 57"/>
          <p:cNvGrpSpPr/>
          <p:nvPr/>
        </p:nvGrpSpPr>
        <p:grpSpPr>
          <a:xfrm>
            <a:off x="8848945" y="7289284"/>
            <a:ext cx="660928" cy="427095"/>
            <a:chOff x="3224468" y="6455214"/>
            <a:chExt cx="660928" cy="386905"/>
          </a:xfrm>
        </p:grpSpPr>
        <p:sp>
          <p:nvSpPr>
            <p:cNvPr id="45" name="楕円 44"/>
            <p:cNvSpPr/>
            <p:nvPr/>
          </p:nvSpPr>
          <p:spPr>
            <a:xfrm>
              <a:off x="3224468" y="6455214"/>
              <a:ext cx="660928" cy="383458"/>
            </a:xfrm>
            <a:prstGeom prst="ellipse">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2" name="テキスト ボックス 51"/>
            <p:cNvSpPr txBox="1"/>
            <p:nvPr/>
          </p:nvSpPr>
          <p:spPr>
            <a:xfrm>
              <a:off x="3278554" y="6503565"/>
              <a:ext cx="595035" cy="338554"/>
            </a:xfrm>
            <a:prstGeom prst="rect">
              <a:avLst/>
            </a:prstGeom>
            <a:noFill/>
          </p:spPr>
          <p:txBody>
            <a:bodyPr wrap="none" rtlCol="0">
              <a:spAutoFit/>
            </a:bodyPr>
            <a:lstStyle/>
            <a:p>
              <a:pPr algn="ctr"/>
              <a:r>
                <a:rPr lang="ja-JP" altLang="en-US" sz="800" b="1" dirty="0" smtClean="0">
                  <a:solidFill>
                    <a:srgbClr val="FF6600"/>
                  </a:solidFill>
                  <a:latin typeface="Meiryo UI" panose="020B0604030504040204" pitchFamily="50" charset="-128"/>
                  <a:ea typeface="Meiryo UI" panose="020B0604030504040204" pitchFamily="50" charset="-128"/>
                </a:rPr>
                <a:t>社会福祉</a:t>
              </a:r>
              <a:endParaRPr lang="en-US" altLang="ja-JP" sz="800" b="1" dirty="0" smtClean="0">
                <a:solidFill>
                  <a:srgbClr val="FF6600"/>
                </a:solidFill>
                <a:latin typeface="Meiryo UI" panose="020B0604030504040204" pitchFamily="50" charset="-128"/>
                <a:ea typeface="Meiryo UI" panose="020B0604030504040204" pitchFamily="50" charset="-128"/>
              </a:endParaRPr>
            </a:p>
            <a:p>
              <a:pPr algn="ctr"/>
              <a:r>
                <a:rPr lang="ja-JP" altLang="en-US" sz="800" b="1" dirty="0" smtClean="0">
                  <a:solidFill>
                    <a:srgbClr val="FF6600"/>
                  </a:solidFill>
                  <a:latin typeface="Meiryo UI" panose="020B0604030504040204" pitchFamily="50" charset="-128"/>
                  <a:ea typeface="Meiryo UI" panose="020B0604030504040204" pitchFamily="50" charset="-128"/>
                </a:rPr>
                <a:t>協</a:t>
              </a:r>
              <a:r>
                <a:rPr lang="ja-JP" altLang="en-US" sz="800" b="1" dirty="0">
                  <a:solidFill>
                    <a:srgbClr val="FF6600"/>
                  </a:solidFill>
                  <a:latin typeface="Meiryo UI" panose="020B0604030504040204" pitchFamily="50" charset="-128"/>
                  <a:ea typeface="Meiryo UI" panose="020B0604030504040204" pitchFamily="50" charset="-128"/>
                </a:rPr>
                <a:t>議会</a:t>
              </a:r>
              <a:endParaRPr kumimoji="1" lang="ja-JP" altLang="en-US" sz="800" b="1" dirty="0">
                <a:solidFill>
                  <a:srgbClr val="FF6600"/>
                </a:solidFill>
                <a:latin typeface="Meiryo UI" panose="020B0604030504040204" pitchFamily="50" charset="-128"/>
                <a:ea typeface="Meiryo UI" panose="020B0604030504040204" pitchFamily="50" charset="-128"/>
              </a:endParaRPr>
            </a:p>
          </p:txBody>
        </p:sp>
      </p:grpSp>
      <p:grpSp>
        <p:nvGrpSpPr>
          <p:cNvPr id="59" name="グループ化 58"/>
          <p:cNvGrpSpPr/>
          <p:nvPr/>
        </p:nvGrpSpPr>
        <p:grpSpPr>
          <a:xfrm>
            <a:off x="7071657" y="7056689"/>
            <a:ext cx="660928" cy="423290"/>
            <a:chOff x="3802515" y="6988738"/>
            <a:chExt cx="660928" cy="383458"/>
          </a:xfrm>
        </p:grpSpPr>
        <p:sp>
          <p:nvSpPr>
            <p:cNvPr id="47" name="楕円 46"/>
            <p:cNvSpPr/>
            <p:nvPr/>
          </p:nvSpPr>
          <p:spPr>
            <a:xfrm>
              <a:off x="3802515" y="6988738"/>
              <a:ext cx="660928" cy="38345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テキスト ボックス 52"/>
            <p:cNvSpPr txBox="1"/>
            <p:nvPr/>
          </p:nvSpPr>
          <p:spPr>
            <a:xfrm>
              <a:off x="3926756" y="7072745"/>
              <a:ext cx="441147" cy="223051"/>
            </a:xfrm>
            <a:prstGeom prst="rect">
              <a:avLst/>
            </a:prstGeom>
            <a:noFill/>
          </p:spPr>
          <p:txBody>
            <a:bodyPr wrap="none" rtlCol="0">
              <a:spAutoFit/>
            </a:bodyPr>
            <a:lstStyle/>
            <a:p>
              <a:pPr algn="ctr"/>
              <a:r>
                <a:rPr lang="ja-JP" altLang="en-US" sz="1000" b="1" dirty="0">
                  <a:solidFill>
                    <a:schemeClr val="accent1">
                      <a:lumMod val="75000"/>
                    </a:schemeClr>
                  </a:solidFill>
                  <a:latin typeface="Meiryo UI" panose="020B0604030504040204" pitchFamily="50" charset="-128"/>
                  <a:ea typeface="Meiryo UI" panose="020B0604030504040204" pitchFamily="50" charset="-128"/>
                </a:rPr>
                <a:t>警察</a:t>
              </a:r>
              <a:endParaRPr kumimoji="1" lang="ja-JP" altLang="en-US" sz="1000" b="1" dirty="0">
                <a:solidFill>
                  <a:schemeClr val="accent1">
                    <a:lumMod val="75000"/>
                  </a:schemeClr>
                </a:solidFill>
                <a:latin typeface="Meiryo UI" panose="020B0604030504040204" pitchFamily="50" charset="-128"/>
                <a:ea typeface="Meiryo UI" panose="020B0604030504040204" pitchFamily="50" charset="-128"/>
              </a:endParaRPr>
            </a:p>
          </p:txBody>
        </p:sp>
      </p:grpSp>
      <p:grpSp>
        <p:nvGrpSpPr>
          <p:cNvPr id="61" name="グループ化 60"/>
          <p:cNvGrpSpPr/>
          <p:nvPr/>
        </p:nvGrpSpPr>
        <p:grpSpPr>
          <a:xfrm>
            <a:off x="8173346" y="7482875"/>
            <a:ext cx="660928" cy="423290"/>
            <a:chOff x="5316675" y="6431325"/>
            <a:chExt cx="660928" cy="383458"/>
          </a:xfrm>
        </p:grpSpPr>
        <p:sp>
          <p:nvSpPr>
            <p:cNvPr id="46" name="楕円 45"/>
            <p:cNvSpPr/>
            <p:nvPr/>
          </p:nvSpPr>
          <p:spPr>
            <a:xfrm>
              <a:off x="5316675" y="6431325"/>
              <a:ext cx="660928" cy="38345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4" name="テキスト ボックス 53"/>
            <p:cNvSpPr txBox="1"/>
            <p:nvPr/>
          </p:nvSpPr>
          <p:spPr>
            <a:xfrm>
              <a:off x="5349621" y="6448424"/>
              <a:ext cx="595035" cy="338554"/>
            </a:xfrm>
            <a:prstGeom prst="rect">
              <a:avLst/>
            </a:prstGeom>
            <a:noFill/>
          </p:spPr>
          <p:txBody>
            <a:bodyPr wrap="none" rtlCol="0">
              <a:spAutoFit/>
            </a:bodyPr>
            <a:lstStyle/>
            <a:p>
              <a:pPr algn="ctr"/>
              <a:r>
                <a:rPr lang="ja-JP" altLang="en-US" sz="800" b="1" dirty="0" smtClean="0">
                  <a:solidFill>
                    <a:schemeClr val="accent1">
                      <a:lumMod val="75000"/>
                    </a:schemeClr>
                  </a:solidFill>
                  <a:latin typeface="Meiryo UI" panose="020B0604030504040204" pitchFamily="50" charset="-128"/>
                  <a:ea typeface="Meiryo UI" panose="020B0604030504040204" pitchFamily="50" charset="-128"/>
                </a:rPr>
                <a:t>民間</a:t>
              </a:r>
              <a:endParaRPr lang="en-US" altLang="ja-JP" sz="800" b="1" dirty="0" smtClean="0">
                <a:solidFill>
                  <a:schemeClr val="accent1">
                    <a:lumMod val="75000"/>
                  </a:schemeClr>
                </a:solidFill>
                <a:latin typeface="Meiryo UI" panose="020B0604030504040204" pitchFamily="50" charset="-128"/>
                <a:ea typeface="Meiryo UI" panose="020B0604030504040204" pitchFamily="50" charset="-128"/>
              </a:endParaRPr>
            </a:p>
            <a:p>
              <a:pPr algn="ctr"/>
              <a:r>
                <a:rPr lang="ja-JP" altLang="en-US" sz="800" b="1" dirty="0" smtClean="0">
                  <a:solidFill>
                    <a:schemeClr val="accent1">
                      <a:lumMod val="75000"/>
                    </a:schemeClr>
                  </a:solidFill>
                  <a:latin typeface="Meiryo UI" panose="020B0604030504040204" pitchFamily="50" charset="-128"/>
                  <a:ea typeface="Meiryo UI" panose="020B0604030504040204" pitchFamily="50" charset="-128"/>
                </a:rPr>
                <a:t>協力企業</a:t>
              </a:r>
              <a:endParaRPr kumimoji="1" lang="ja-JP" altLang="en-US" sz="800" b="1" dirty="0">
                <a:solidFill>
                  <a:schemeClr val="accent1">
                    <a:lumMod val="75000"/>
                  </a:schemeClr>
                </a:solidFill>
                <a:latin typeface="Meiryo UI" panose="020B0604030504040204" pitchFamily="50" charset="-128"/>
                <a:ea typeface="Meiryo UI" panose="020B0604030504040204" pitchFamily="50" charset="-128"/>
              </a:endParaRPr>
            </a:p>
          </p:txBody>
        </p:sp>
      </p:grpSp>
      <p:grpSp>
        <p:nvGrpSpPr>
          <p:cNvPr id="63" name="グループ化 62"/>
          <p:cNvGrpSpPr/>
          <p:nvPr/>
        </p:nvGrpSpPr>
        <p:grpSpPr>
          <a:xfrm>
            <a:off x="7538383" y="6193869"/>
            <a:ext cx="723276" cy="423290"/>
            <a:chOff x="4794291" y="5995188"/>
            <a:chExt cx="723276" cy="383458"/>
          </a:xfrm>
        </p:grpSpPr>
        <p:sp>
          <p:nvSpPr>
            <p:cNvPr id="64" name="楕円 63"/>
            <p:cNvSpPr/>
            <p:nvPr/>
          </p:nvSpPr>
          <p:spPr>
            <a:xfrm>
              <a:off x="4809158" y="5995188"/>
              <a:ext cx="660928" cy="383458"/>
            </a:xfrm>
            <a:prstGeom prst="ellipse">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5" name="テキスト ボックス 64"/>
            <p:cNvSpPr txBox="1"/>
            <p:nvPr/>
          </p:nvSpPr>
          <p:spPr>
            <a:xfrm>
              <a:off x="4794291" y="6017640"/>
              <a:ext cx="723276" cy="338554"/>
            </a:xfrm>
            <a:prstGeom prst="rect">
              <a:avLst/>
            </a:prstGeom>
            <a:noFill/>
          </p:spPr>
          <p:txBody>
            <a:bodyPr wrap="none" rtlCol="0">
              <a:spAutoFit/>
            </a:bodyPr>
            <a:lstStyle/>
            <a:p>
              <a:pPr algn="ctr"/>
              <a:r>
                <a:rPr kumimoji="1" lang="ja-JP" altLang="en-US" sz="800" b="1" dirty="0" smtClean="0">
                  <a:solidFill>
                    <a:srgbClr val="FF6600"/>
                  </a:solidFill>
                  <a:latin typeface="Meiryo UI" panose="020B0604030504040204" pitchFamily="50" charset="-128"/>
                  <a:ea typeface="Meiryo UI" panose="020B0604030504040204" pitchFamily="50" charset="-128"/>
                </a:rPr>
                <a:t>地域包括</a:t>
              </a:r>
              <a:endParaRPr kumimoji="1" lang="en-US" altLang="ja-JP" sz="800" b="1" dirty="0" smtClean="0">
                <a:solidFill>
                  <a:srgbClr val="FF6600"/>
                </a:solidFill>
                <a:latin typeface="Meiryo UI" panose="020B0604030504040204" pitchFamily="50" charset="-128"/>
                <a:ea typeface="Meiryo UI" panose="020B0604030504040204" pitchFamily="50" charset="-128"/>
              </a:endParaRPr>
            </a:p>
            <a:p>
              <a:pPr algn="ctr"/>
              <a:r>
                <a:rPr lang="ja-JP" altLang="en-US" sz="800" b="1" dirty="0" smtClean="0">
                  <a:solidFill>
                    <a:srgbClr val="FF6600"/>
                  </a:solidFill>
                  <a:latin typeface="Meiryo UI" panose="020B0604030504040204" pitchFamily="50" charset="-128"/>
                  <a:ea typeface="Meiryo UI" panose="020B0604030504040204" pitchFamily="50" charset="-128"/>
                </a:rPr>
                <a:t>支援センター</a:t>
              </a:r>
              <a:endParaRPr kumimoji="1" lang="ja-JP" altLang="en-US" sz="800" b="1" dirty="0">
                <a:solidFill>
                  <a:srgbClr val="FF6600"/>
                </a:solidFill>
                <a:latin typeface="Meiryo UI" panose="020B0604030504040204" pitchFamily="50" charset="-128"/>
                <a:ea typeface="Meiryo UI" panose="020B0604030504040204" pitchFamily="50" charset="-128"/>
              </a:endParaRPr>
            </a:p>
          </p:txBody>
        </p:sp>
      </p:grpSp>
      <p:sp>
        <p:nvSpPr>
          <p:cNvPr id="72" name="テキスト ボックス 71"/>
          <p:cNvSpPr txBox="1"/>
          <p:nvPr/>
        </p:nvSpPr>
        <p:spPr>
          <a:xfrm>
            <a:off x="7900021" y="6901833"/>
            <a:ext cx="954107" cy="276999"/>
          </a:xfrm>
          <a:prstGeom prst="rect">
            <a:avLst/>
          </a:prstGeom>
          <a:noFill/>
        </p:spPr>
        <p:txBody>
          <a:bodyPr wrap="none" rtlCol="0">
            <a:spAutoFit/>
          </a:bodyPr>
          <a:lstStyle/>
          <a:p>
            <a:r>
              <a:rPr kumimoji="1" lang="ja-JP" altLang="en-US" sz="1200" dirty="0" smtClean="0">
                <a:latin typeface="Meiryo UI" panose="020B0604030504040204" pitchFamily="50" charset="-128"/>
                <a:ea typeface="Meiryo UI" panose="020B0604030504040204" pitchFamily="50" charset="-128"/>
              </a:rPr>
              <a:t>地域協議会</a:t>
            </a:r>
            <a:endParaRPr kumimoji="1" lang="en-US" altLang="ja-JP" sz="1200" dirty="0" smtClean="0">
              <a:latin typeface="Meiryo UI" panose="020B0604030504040204" pitchFamily="50" charset="-128"/>
              <a:ea typeface="Meiryo UI" panose="020B0604030504040204" pitchFamily="50" charset="-128"/>
            </a:endParaRPr>
          </a:p>
        </p:txBody>
      </p:sp>
      <p:grpSp>
        <p:nvGrpSpPr>
          <p:cNvPr id="164" name="グループ化 163"/>
          <p:cNvGrpSpPr/>
          <p:nvPr/>
        </p:nvGrpSpPr>
        <p:grpSpPr>
          <a:xfrm>
            <a:off x="7027166" y="6573661"/>
            <a:ext cx="674771" cy="423290"/>
            <a:chOff x="3224468" y="6455214"/>
            <a:chExt cx="674771" cy="383458"/>
          </a:xfrm>
        </p:grpSpPr>
        <p:sp>
          <p:nvSpPr>
            <p:cNvPr id="165" name="楕円 164"/>
            <p:cNvSpPr/>
            <p:nvPr/>
          </p:nvSpPr>
          <p:spPr>
            <a:xfrm>
              <a:off x="3224468" y="6455214"/>
              <a:ext cx="660928" cy="383458"/>
            </a:xfrm>
            <a:prstGeom prst="ellipse">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6" name="テキスト ボックス 165"/>
            <p:cNvSpPr txBox="1"/>
            <p:nvPr/>
          </p:nvSpPr>
          <p:spPr>
            <a:xfrm>
              <a:off x="3252908" y="6503565"/>
              <a:ext cx="646331" cy="306696"/>
            </a:xfrm>
            <a:prstGeom prst="rect">
              <a:avLst/>
            </a:prstGeom>
            <a:noFill/>
          </p:spPr>
          <p:txBody>
            <a:bodyPr wrap="none" rtlCol="0">
              <a:spAutoFit/>
            </a:bodyPr>
            <a:lstStyle/>
            <a:p>
              <a:pPr algn="ctr"/>
              <a:r>
                <a:rPr lang="ja-JP" altLang="en-US" sz="800" b="1" dirty="0" smtClean="0">
                  <a:solidFill>
                    <a:srgbClr val="FF6600"/>
                  </a:solidFill>
                  <a:latin typeface="Meiryo UI" panose="020B0604030504040204" pitchFamily="50" charset="-128"/>
                  <a:ea typeface="Meiryo UI" panose="020B0604030504040204" pitchFamily="50" charset="-128"/>
                </a:rPr>
                <a:t>生活支援</a:t>
              </a:r>
              <a:endParaRPr lang="en-US" altLang="ja-JP" sz="800" b="1" dirty="0" smtClean="0">
                <a:solidFill>
                  <a:srgbClr val="FF6600"/>
                </a:solidFill>
                <a:latin typeface="Meiryo UI" panose="020B0604030504040204" pitchFamily="50" charset="-128"/>
                <a:ea typeface="Meiryo UI" panose="020B0604030504040204" pitchFamily="50" charset="-128"/>
              </a:endParaRPr>
            </a:p>
            <a:p>
              <a:pPr algn="ctr"/>
              <a:r>
                <a:rPr lang="ja-JP" altLang="en-US" sz="800" b="1" dirty="0">
                  <a:solidFill>
                    <a:srgbClr val="FF6600"/>
                  </a:solidFill>
                  <a:latin typeface="Meiryo UI" panose="020B0604030504040204" pitchFamily="50" charset="-128"/>
                  <a:ea typeface="Meiryo UI" panose="020B0604030504040204" pitchFamily="50" charset="-128"/>
                </a:rPr>
                <a:t>ｺｰﾃﾞｨﾈｰﾀｰ</a:t>
              </a:r>
              <a:endParaRPr lang="en-US" altLang="ja-JP" sz="800" b="1" dirty="0" smtClean="0">
                <a:solidFill>
                  <a:srgbClr val="FF6600"/>
                </a:solidFill>
                <a:latin typeface="Meiryo UI" panose="020B0604030504040204" pitchFamily="50" charset="-128"/>
                <a:ea typeface="Meiryo UI" panose="020B0604030504040204" pitchFamily="50" charset="-128"/>
              </a:endParaRPr>
            </a:p>
          </p:txBody>
        </p:sp>
      </p:grpSp>
      <p:grpSp>
        <p:nvGrpSpPr>
          <p:cNvPr id="167" name="グループ化 166"/>
          <p:cNvGrpSpPr/>
          <p:nvPr/>
        </p:nvGrpSpPr>
        <p:grpSpPr>
          <a:xfrm>
            <a:off x="8322993" y="6172653"/>
            <a:ext cx="660928" cy="423290"/>
            <a:chOff x="5316675" y="6431325"/>
            <a:chExt cx="660928" cy="383458"/>
          </a:xfrm>
        </p:grpSpPr>
        <p:sp>
          <p:nvSpPr>
            <p:cNvPr id="168" name="楕円 167"/>
            <p:cNvSpPr/>
            <p:nvPr/>
          </p:nvSpPr>
          <p:spPr>
            <a:xfrm>
              <a:off x="5316675" y="6431325"/>
              <a:ext cx="660928" cy="38345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9" name="テキスト ボックス 168"/>
            <p:cNvSpPr txBox="1"/>
            <p:nvPr/>
          </p:nvSpPr>
          <p:spPr>
            <a:xfrm>
              <a:off x="5417945" y="6469706"/>
              <a:ext cx="492443" cy="306696"/>
            </a:xfrm>
            <a:prstGeom prst="rect">
              <a:avLst/>
            </a:prstGeom>
            <a:noFill/>
          </p:spPr>
          <p:txBody>
            <a:bodyPr wrap="none" rtlCol="0">
              <a:spAutoFit/>
            </a:bodyPr>
            <a:lstStyle/>
            <a:p>
              <a:pPr algn="ctr"/>
              <a:r>
                <a:rPr lang="ja-JP" altLang="en-US" sz="800" b="1" dirty="0" smtClean="0">
                  <a:solidFill>
                    <a:schemeClr val="accent1">
                      <a:lumMod val="75000"/>
                    </a:schemeClr>
                  </a:solidFill>
                  <a:latin typeface="Meiryo UI" panose="020B0604030504040204" pitchFamily="50" charset="-128"/>
                  <a:ea typeface="Meiryo UI" panose="020B0604030504040204" pitchFamily="50" charset="-128"/>
                </a:rPr>
                <a:t>自治会</a:t>
              </a:r>
              <a:endParaRPr lang="en-US" altLang="ja-JP" sz="800" b="1" dirty="0" smtClean="0">
                <a:solidFill>
                  <a:schemeClr val="accent1">
                    <a:lumMod val="75000"/>
                  </a:schemeClr>
                </a:solidFill>
                <a:latin typeface="Meiryo UI" panose="020B0604030504040204" pitchFamily="50" charset="-128"/>
                <a:ea typeface="Meiryo UI" panose="020B0604030504040204" pitchFamily="50" charset="-128"/>
              </a:endParaRPr>
            </a:p>
            <a:p>
              <a:pPr algn="ctr"/>
              <a:r>
                <a:rPr kumimoji="1" lang="ja-JP" altLang="en-US" sz="800" b="1" dirty="0" smtClean="0">
                  <a:solidFill>
                    <a:schemeClr val="accent1">
                      <a:lumMod val="75000"/>
                    </a:schemeClr>
                  </a:solidFill>
                  <a:latin typeface="Meiryo UI" panose="020B0604030504040204" pitchFamily="50" charset="-128"/>
                  <a:ea typeface="Meiryo UI" panose="020B0604030504040204" pitchFamily="50" charset="-128"/>
                </a:rPr>
                <a:t>婦人会</a:t>
              </a:r>
              <a:endParaRPr kumimoji="1" lang="ja-JP" altLang="en-US" sz="800" b="1" dirty="0">
                <a:solidFill>
                  <a:schemeClr val="accent1">
                    <a:lumMod val="75000"/>
                  </a:schemeClr>
                </a:solidFill>
                <a:latin typeface="Meiryo UI" panose="020B0604030504040204" pitchFamily="50" charset="-128"/>
                <a:ea typeface="Meiryo UI" panose="020B0604030504040204" pitchFamily="50" charset="-128"/>
              </a:endParaRPr>
            </a:p>
          </p:txBody>
        </p:sp>
      </p:grpSp>
      <p:grpSp>
        <p:nvGrpSpPr>
          <p:cNvPr id="170" name="グループ化 169"/>
          <p:cNvGrpSpPr/>
          <p:nvPr/>
        </p:nvGrpSpPr>
        <p:grpSpPr>
          <a:xfrm>
            <a:off x="8974841" y="6373168"/>
            <a:ext cx="660928" cy="423290"/>
            <a:chOff x="5316675" y="6431325"/>
            <a:chExt cx="660928" cy="383458"/>
          </a:xfrm>
        </p:grpSpPr>
        <p:sp>
          <p:nvSpPr>
            <p:cNvPr id="171" name="楕円 170"/>
            <p:cNvSpPr/>
            <p:nvPr/>
          </p:nvSpPr>
          <p:spPr>
            <a:xfrm>
              <a:off x="5316675" y="6431325"/>
              <a:ext cx="660928" cy="38345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2" name="テキスト ボックス 171"/>
            <p:cNvSpPr txBox="1"/>
            <p:nvPr/>
          </p:nvSpPr>
          <p:spPr>
            <a:xfrm>
              <a:off x="5362161" y="6520682"/>
              <a:ext cx="595035" cy="195171"/>
            </a:xfrm>
            <a:prstGeom prst="rect">
              <a:avLst/>
            </a:prstGeom>
            <a:noFill/>
          </p:spPr>
          <p:txBody>
            <a:bodyPr wrap="none" rtlCol="0">
              <a:spAutoFit/>
            </a:bodyPr>
            <a:lstStyle/>
            <a:p>
              <a:pPr algn="ctr"/>
              <a:r>
                <a:rPr kumimoji="1" lang="ja-JP" altLang="en-US" sz="800" b="1" dirty="0" smtClean="0">
                  <a:solidFill>
                    <a:schemeClr val="accent1">
                      <a:lumMod val="75000"/>
                    </a:schemeClr>
                  </a:solidFill>
                  <a:latin typeface="Meiryo UI" panose="020B0604030504040204" pitchFamily="50" charset="-128"/>
                  <a:ea typeface="Meiryo UI" panose="020B0604030504040204" pitchFamily="50" charset="-128"/>
                </a:rPr>
                <a:t>行政部局</a:t>
              </a:r>
              <a:endParaRPr kumimoji="1" lang="ja-JP" altLang="en-US" sz="800" b="1" dirty="0">
                <a:solidFill>
                  <a:schemeClr val="accent1">
                    <a:lumMod val="75000"/>
                  </a:schemeClr>
                </a:solidFill>
                <a:latin typeface="Meiryo UI" panose="020B0604030504040204" pitchFamily="50" charset="-128"/>
                <a:ea typeface="Meiryo UI" panose="020B0604030504040204" pitchFamily="50" charset="-128"/>
              </a:endParaRPr>
            </a:p>
          </p:txBody>
        </p:sp>
      </p:grpSp>
      <p:sp>
        <p:nvSpPr>
          <p:cNvPr id="173" name="テキスト ボックス 172"/>
          <p:cNvSpPr txBox="1"/>
          <p:nvPr/>
        </p:nvSpPr>
        <p:spPr>
          <a:xfrm>
            <a:off x="4116624" y="5666467"/>
            <a:ext cx="1307221" cy="261610"/>
          </a:xfrm>
          <a:prstGeom prst="rect">
            <a:avLst/>
          </a:prstGeom>
          <a:solidFill>
            <a:schemeClr val="accent6">
              <a:lumMod val="20000"/>
              <a:lumOff val="80000"/>
            </a:schemeClr>
          </a:solidFill>
          <a:ln w="28575">
            <a:solidFill>
              <a:srgbClr val="92D050"/>
            </a:solidFill>
          </a:ln>
        </p:spPr>
        <p:txBody>
          <a:bodyPr wrap="square" rtlCol="0">
            <a:spAutoFit/>
          </a:bodyPr>
          <a:lstStyle/>
          <a:p>
            <a:pPr algn="ctr"/>
            <a:r>
              <a:rPr kumimoji="1" lang="ja-JP" altLang="en-US" sz="1100" dirty="0" smtClean="0">
                <a:latin typeface="Meiryo UI" panose="020B0604030504040204" pitchFamily="50" charset="-128"/>
                <a:ea typeface="Meiryo UI" panose="020B0604030504040204" pitchFamily="50" charset="-128"/>
              </a:rPr>
              <a:t>消費生活センター</a:t>
            </a:r>
            <a:endParaRPr kumimoji="1" lang="ja-JP" altLang="en-US" sz="1100" dirty="0">
              <a:latin typeface="Meiryo UI" panose="020B0604030504040204" pitchFamily="50" charset="-128"/>
              <a:ea typeface="Meiryo UI" panose="020B0604030504040204" pitchFamily="50" charset="-128"/>
            </a:endParaRPr>
          </a:p>
        </p:txBody>
      </p:sp>
      <p:sp>
        <p:nvSpPr>
          <p:cNvPr id="175" name="テキスト ボックス 174"/>
          <p:cNvSpPr txBox="1"/>
          <p:nvPr/>
        </p:nvSpPr>
        <p:spPr>
          <a:xfrm>
            <a:off x="4879316" y="6052833"/>
            <a:ext cx="748923" cy="261610"/>
          </a:xfrm>
          <a:prstGeom prst="rect">
            <a:avLst/>
          </a:prstGeom>
          <a:noFill/>
        </p:spPr>
        <p:txBody>
          <a:bodyPr wrap="none" rtlCol="0">
            <a:spAutoFit/>
          </a:bodyPr>
          <a:lstStyle/>
          <a:p>
            <a:pPr algn="ctr"/>
            <a:r>
              <a:rPr lang="ja-JP" altLang="en-US" sz="1100" b="1" dirty="0" smtClean="0">
                <a:solidFill>
                  <a:srgbClr val="3366CC"/>
                </a:solidFill>
                <a:latin typeface="Meiryo UI" panose="020B0604030504040204" pitchFamily="50" charset="-128"/>
                <a:ea typeface="Meiryo UI" panose="020B0604030504040204" pitchFamily="50" charset="-128"/>
              </a:rPr>
              <a:t>情報共有</a:t>
            </a:r>
            <a:endParaRPr kumimoji="1" lang="en-US" altLang="ja-JP" sz="1100" b="1" dirty="0" smtClean="0">
              <a:solidFill>
                <a:srgbClr val="3366CC"/>
              </a:solidFill>
              <a:latin typeface="Meiryo UI" panose="020B0604030504040204" pitchFamily="50" charset="-128"/>
              <a:ea typeface="Meiryo UI" panose="020B0604030504040204" pitchFamily="50" charset="-128"/>
            </a:endParaRPr>
          </a:p>
        </p:txBody>
      </p:sp>
      <p:sp>
        <p:nvSpPr>
          <p:cNvPr id="178" name="左右矢印 177"/>
          <p:cNvSpPr/>
          <p:nvPr/>
        </p:nvSpPr>
        <p:spPr>
          <a:xfrm rot="5400000">
            <a:off x="4527736" y="6079041"/>
            <a:ext cx="502148" cy="310817"/>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9" name="図 17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5667" y="6703351"/>
            <a:ext cx="1448687" cy="906261"/>
          </a:xfrm>
          <a:prstGeom prst="rect">
            <a:avLst/>
          </a:prstGeom>
        </p:spPr>
      </p:pic>
      <p:sp>
        <p:nvSpPr>
          <p:cNvPr id="180" name="左右矢印 179"/>
          <p:cNvSpPr/>
          <p:nvPr/>
        </p:nvSpPr>
        <p:spPr>
          <a:xfrm>
            <a:off x="2487778" y="7031996"/>
            <a:ext cx="988885" cy="310817"/>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テキスト ボックス 180"/>
          <p:cNvSpPr txBox="1"/>
          <p:nvPr/>
        </p:nvSpPr>
        <p:spPr>
          <a:xfrm>
            <a:off x="2636771" y="6703351"/>
            <a:ext cx="697627" cy="400110"/>
          </a:xfrm>
          <a:prstGeom prst="rect">
            <a:avLst/>
          </a:prstGeom>
          <a:noFill/>
        </p:spPr>
        <p:txBody>
          <a:bodyPr wrap="none" rtlCol="0">
            <a:spAutoFit/>
          </a:bodyPr>
          <a:lstStyle/>
          <a:p>
            <a:pPr algn="ctr"/>
            <a:r>
              <a:rPr lang="ja-JP" altLang="en-US" sz="1000" b="1" dirty="0" smtClean="0">
                <a:solidFill>
                  <a:srgbClr val="3366CC"/>
                </a:solidFill>
                <a:latin typeface="Meiryo UI" panose="020B0604030504040204" pitchFamily="50" charset="-128"/>
                <a:ea typeface="Meiryo UI" panose="020B0604030504040204" pitchFamily="50" charset="-128"/>
              </a:rPr>
              <a:t>見守り・</a:t>
            </a:r>
            <a:endParaRPr lang="en-US" altLang="ja-JP" sz="1000" b="1" dirty="0" smtClean="0">
              <a:solidFill>
                <a:srgbClr val="3366CC"/>
              </a:solidFill>
              <a:latin typeface="Meiryo UI" panose="020B0604030504040204" pitchFamily="50" charset="-128"/>
              <a:ea typeface="Meiryo UI" panose="020B0604030504040204" pitchFamily="50" charset="-128"/>
            </a:endParaRPr>
          </a:p>
          <a:p>
            <a:pPr algn="ctr"/>
            <a:r>
              <a:rPr kumimoji="1" lang="ja-JP" altLang="en-US" sz="1000" b="1" dirty="0" smtClean="0">
                <a:solidFill>
                  <a:srgbClr val="3366CC"/>
                </a:solidFill>
                <a:latin typeface="Meiryo UI" panose="020B0604030504040204" pitchFamily="50" charset="-128"/>
                <a:ea typeface="Meiryo UI" panose="020B0604030504040204" pitchFamily="50" charset="-128"/>
              </a:rPr>
              <a:t>情報</a:t>
            </a:r>
            <a:r>
              <a:rPr kumimoji="1" lang="ja-JP" altLang="en-US" sz="1000" b="1" dirty="0">
                <a:solidFill>
                  <a:srgbClr val="3366CC"/>
                </a:solidFill>
                <a:latin typeface="Meiryo UI" panose="020B0604030504040204" pitchFamily="50" charset="-128"/>
                <a:ea typeface="Meiryo UI" panose="020B0604030504040204" pitchFamily="50" charset="-128"/>
              </a:rPr>
              <a:t>発信</a:t>
            </a:r>
            <a:endParaRPr kumimoji="1" lang="en-US" altLang="ja-JP" sz="1000" b="1" dirty="0" smtClean="0">
              <a:solidFill>
                <a:srgbClr val="3366CC"/>
              </a:solidFill>
              <a:latin typeface="Meiryo UI" panose="020B0604030504040204" pitchFamily="50" charset="-128"/>
              <a:ea typeface="Meiryo UI" panose="020B0604030504040204" pitchFamily="50" charset="-128"/>
            </a:endParaRPr>
          </a:p>
        </p:txBody>
      </p:sp>
      <p:sp>
        <p:nvSpPr>
          <p:cNvPr id="66" name="テキスト ボックス 65"/>
          <p:cNvSpPr txBox="1"/>
          <p:nvPr/>
        </p:nvSpPr>
        <p:spPr>
          <a:xfrm>
            <a:off x="989268" y="8226328"/>
            <a:ext cx="5114907" cy="1015663"/>
          </a:xfrm>
          <a:prstGeom prst="rect">
            <a:avLst/>
          </a:prstGeom>
          <a:noFill/>
        </p:spPr>
        <p:txBody>
          <a:bodyPr wrap="square" rtlCol="0">
            <a:spAutoFit/>
          </a:bodyPr>
          <a:lstStyle/>
          <a:p>
            <a:pPr algn="dist"/>
            <a:r>
              <a:rPr lang="ja-JP" altLang="en-US" sz="1200" dirty="0" smtClean="0">
                <a:latin typeface="HG丸ｺﾞｼｯｸM-PRO" panose="020F0600000000000000" pitchFamily="50" charset="-128"/>
                <a:ea typeface="HG丸ｺﾞｼｯｸM-PRO" panose="020F0600000000000000" pitchFamily="50" charset="-128"/>
              </a:rPr>
              <a:t>　地域協議会の構成員が、消費者被害を発見した場合、</a:t>
            </a:r>
            <a:r>
              <a:rPr lang="ja-JP" altLang="en-US" sz="1200" dirty="0">
                <a:latin typeface="HG丸ｺﾞｼｯｸM-PRO" panose="020F0600000000000000" pitchFamily="50" charset="-128"/>
                <a:ea typeface="HG丸ｺﾞｼｯｸM-PRO" panose="020F0600000000000000" pitchFamily="50" charset="-128"/>
              </a:rPr>
              <a:t>消費者安全法第</a:t>
            </a:r>
            <a:r>
              <a:rPr lang="en-US" altLang="ja-JP" sz="1200" dirty="0">
                <a:latin typeface="HG丸ｺﾞｼｯｸM-PRO" panose="020F0600000000000000" pitchFamily="50" charset="-128"/>
                <a:ea typeface="HG丸ｺﾞｼｯｸM-PRO" panose="020F0600000000000000" pitchFamily="50" charset="-128"/>
              </a:rPr>
              <a:t>11</a:t>
            </a:r>
            <a:r>
              <a:rPr lang="ja-JP" altLang="en-US" sz="1200" dirty="0" smtClean="0">
                <a:latin typeface="HG丸ｺﾞｼｯｸM-PRO" panose="020F0600000000000000" pitchFamily="50" charset="-128"/>
                <a:ea typeface="HG丸ｺﾞｼｯｸM-PRO" panose="020F0600000000000000" pitchFamily="50" charset="-128"/>
              </a:rPr>
              <a:t>条の４に</a:t>
            </a:r>
            <a:r>
              <a:rPr lang="ja-JP" altLang="en-US" sz="1200" dirty="0">
                <a:latin typeface="HG丸ｺﾞｼｯｸM-PRO" panose="020F0600000000000000" pitchFamily="50" charset="-128"/>
                <a:ea typeface="HG丸ｺﾞｼｯｸM-PRO" panose="020F0600000000000000" pitchFamily="50" charset="-128"/>
              </a:rPr>
              <a:t>基づき、本人の同意がなくても、</a:t>
            </a:r>
            <a:r>
              <a:rPr lang="ja-JP" altLang="en-US" sz="1200" dirty="0" smtClean="0">
                <a:latin typeface="HG丸ｺﾞｼｯｸM-PRO" panose="020F0600000000000000" pitchFamily="50" charset="-128"/>
                <a:ea typeface="HG丸ｺﾞｼｯｸM-PRO" panose="020F0600000000000000" pitchFamily="50" charset="-128"/>
              </a:rPr>
              <a:t>個人情報を含めた必要な</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smtClean="0">
                <a:latin typeface="HG丸ｺﾞｼｯｸM-PRO" panose="020F0600000000000000" pitchFamily="50" charset="-128"/>
                <a:ea typeface="HG丸ｺﾞｼｯｸM-PRO" panose="020F0600000000000000" pitchFamily="50" charset="-128"/>
              </a:rPr>
              <a:t>情報を、</a:t>
            </a:r>
            <a:r>
              <a:rPr kumimoji="1" lang="ja-JP" altLang="en-US" sz="1200" dirty="0" smtClean="0">
                <a:latin typeface="HG丸ｺﾞｼｯｸM-PRO" panose="020F0600000000000000" pitchFamily="50" charset="-128"/>
                <a:ea typeface="HG丸ｺﾞｼｯｸM-PRO" panose="020F0600000000000000" pitchFamily="50" charset="-128"/>
              </a:rPr>
              <a:t>消費生活センター</a:t>
            </a:r>
            <a:r>
              <a:rPr lang="ja-JP" altLang="en-US" sz="1200" dirty="0">
                <a:latin typeface="HG丸ｺﾞｼｯｸM-PRO" panose="020F0600000000000000" pitchFamily="50" charset="-128"/>
                <a:ea typeface="HG丸ｺﾞｼｯｸM-PRO" panose="020F0600000000000000" pitchFamily="50" charset="-128"/>
              </a:rPr>
              <a:t>及</a:t>
            </a:r>
            <a:r>
              <a:rPr lang="ja-JP" altLang="en-US" sz="1200" dirty="0" smtClean="0">
                <a:latin typeface="HG丸ｺﾞｼｯｸM-PRO" panose="020F0600000000000000" pitchFamily="50" charset="-128"/>
                <a:ea typeface="HG丸ｺﾞｼｯｸM-PRO" panose="020F0600000000000000" pitchFamily="50" charset="-128"/>
              </a:rPr>
              <a:t>び</a:t>
            </a:r>
            <a:r>
              <a:rPr kumimoji="1" lang="ja-JP" altLang="en-US" sz="1200" dirty="0" smtClean="0">
                <a:latin typeface="HG丸ｺﾞｼｯｸM-PRO" panose="020F0600000000000000" pitchFamily="50" charset="-128"/>
                <a:ea typeface="HG丸ｺﾞｼｯｸM-PRO" panose="020F0600000000000000" pitchFamily="50" charset="-128"/>
              </a:rPr>
              <a:t>地域協議会につなぐことが</a:t>
            </a:r>
            <a:r>
              <a:rPr lang="ja-JP" altLang="en-US" sz="1200" dirty="0" smtClean="0">
                <a:latin typeface="HG丸ｺﾞｼｯｸM-PRO" panose="020F0600000000000000" pitchFamily="50" charset="-128"/>
                <a:ea typeface="HG丸ｺﾞｼｯｸM-PRO" panose="020F0600000000000000" pitchFamily="50" charset="-128"/>
              </a:rPr>
              <a:t>できます。</a:t>
            </a:r>
            <a:endParaRPr lang="en-US" altLang="ja-JP" sz="1200" dirty="0" smtClean="0">
              <a:latin typeface="HG丸ｺﾞｼｯｸM-PRO" panose="020F0600000000000000" pitchFamily="50" charset="-128"/>
              <a:ea typeface="HG丸ｺﾞｼｯｸM-PRO" panose="020F0600000000000000" pitchFamily="50" charset="-128"/>
            </a:endParaRPr>
          </a:p>
          <a:p>
            <a:pPr algn="dist"/>
            <a:r>
              <a:rPr lang="ja-JP" altLang="en-US" sz="1200" dirty="0" smtClean="0">
                <a:latin typeface="HG丸ｺﾞｼｯｸM-PRO" panose="020F0600000000000000" pitchFamily="50" charset="-128"/>
                <a:ea typeface="HG丸ｺﾞｼｯｸM-PRO" panose="020F0600000000000000" pitchFamily="50" charset="-128"/>
              </a:rPr>
              <a:t>　また、地域協議会で、それらの情報を地域</a:t>
            </a:r>
            <a:r>
              <a:rPr lang="ja-JP" altLang="en-US" sz="1200" dirty="0">
                <a:latin typeface="HG丸ｺﾞｼｯｸM-PRO" panose="020F0600000000000000" pitchFamily="50" charset="-128"/>
                <a:ea typeface="HG丸ｺﾞｼｯｸM-PRO" panose="020F0600000000000000" pitchFamily="50" charset="-128"/>
              </a:rPr>
              <a:t>の</a:t>
            </a:r>
            <a:r>
              <a:rPr lang="ja-JP" altLang="en-US" sz="1200" dirty="0" smtClean="0">
                <a:latin typeface="HG丸ｺﾞｼｯｸM-PRO" panose="020F0600000000000000" pitchFamily="50" charset="-128"/>
                <a:ea typeface="HG丸ｺﾞｼｯｸM-PRO" panose="020F0600000000000000" pitchFamily="50" charset="-128"/>
              </a:rPr>
              <a:t>見守りに活用したり、地</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smtClean="0">
                <a:latin typeface="HG丸ｺﾞｼｯｸM-PRO" panose="020F0600000000000000" pitchFamily="50" charset="-128"/>
                <a:ea typeface="HG丸ｺﾞｼｯｸM-PRO" panose="020F0600000000000000" pitchFamily="50" charset="-128"/>
              </a:rPr>
              <a:t>域への情報発信を行うことで被害の未然防止、拡大防止を図ります。</a:t>
            </a:r>
            <a:endParaRPr lang="en-US" altLang="ja-JP" sz="1200" dirty="0" smtClean="0">
              <a:latin typeface="HG丸ｺﾞｼｯｸM-PRO" panose="020F0600000000000000" pitchFamily="50" charset="-128"/>
              <a:ea typeface="HG丸ｺﾞｼｯｸM-PRO" panose="020F0600000000000000" pitchFamily="50" charset="-128"/>
            </a:endParaRPr>
          </a:p>
        </p:txBody>
      </p:sp>
      <p:grpSp>
        <p:nvGrpSpPr>
          <p:cNvPr id="67" name="グループ化 66"/>
          <p:cNvGrpSpPr/>
          <p:nvPr/>
        </p:nvGrpSpPr>
        <p:grpSpPr>
          <a:xfrm>
            <a:off x="9179409" y="6857234"/>
            <a:ext cx="660928" cy="423290"/>
            <a:chOff x="5316675" y="6431325"/>
            <a:chExt cx="660928" cy="383458"/>
          </a:xfrm>
        </p:grpSpPr>
        <p:sp>
          <p:nvSpPr>
            <p:cNvPr id="68" name="楕円 67"/>
            <p:cNvSpPr/>
            <p:nvPr/>
          </p:nvSpPr>
          <p:spPr>
            <a:xfrm>
              <a:off x="5316675" y="6431325"/>
              <a:ext cx="660928" cy="38345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9" name="テキスト ボックス 68"/>
            <p:cNvSpPr txBox="1"/>
            <p:nvPr/>
          </p:nvSpPr>
          <p:spPr>
            <a:xfrm>
              <a:off x="5349620" y="6448424"/>
              <a:ext cx="595035" cy="306696"/>
            </a:xfrm>
            <a:prstGeom prst="rect">
              <a:avLst/>
            </a:prstGeom>
            <a:noFill/>
          </p:spPr>
          <p:txBody>
            <a:bodyPr wrap="none" rtlCol="0">
              <a:spAutoFit/>
            </a:bodyPr>
            <a:lstStyle/>
            <a:p>
              <a:pPr algn="ctr"/>
              <a:r>
                <a:rPr lang="ja-JP" altLang="en-US" sz="800" b="1" dirty="0" smtClean="0">
                  <a:solidFill>
                    <a:schemeClr val="accent1">
                      <a:lumMod val="75000"/>
                    </a:schemeClr>
                  </a:solidFill>
                  <a:latin typeface="Meiryo UI" panose="020B0604030504040204" pitchFamily="50" charset="-128"/>
                  <a:ea typeface="Meiryo UI" panose="020B0604030504040204" pitchFamily="50" charset="-128"/>
                </a:rPr>
                <a:t>消費生活</a:t>
              </a:r>
              <a:endParaRPr lang="en-US" altLang="ja-JP" sz="800" b="1" dirty="0" smtClean="0">
                <a:solidFill>
                  <a:schemeClr val="accent1">
                    <a:lumMod val="75000"/>
                  </a:schemeClr>
                </a:solidFill>
                <a:latin typeface="Meiryo UI" panose="020B0604030504040204" pitchFamily="50" charset="-128"/>
                <a:ea typeface="Meiryo UI" panose="020B0604030504040204" pitchFamily="50" charset="-128"/>
              </a:endParaRPr>
            </a:p>
            <a:p>
              <a:pPr algn="ctr"/>
              <a:r>
                <a:rPr lang="ja-JP" altLang="en-US" sz="800" b="1" dirty="0">
                  <a:solidFill>
                    <a:schemeClr val="accent1">
                      <a:lumMod val="75000"/>
                    </a:schemeClr>
                  </a:solidFill>
                  <a:latin typeface="Meiryo UI" panose="020B0604030504040204" pitchFamily="50" charset="-128"/>
                  <a:ea typeface="Meiryo UI" panose="020B0604030504040204" pitchFamily="50" charset="-128"/>
                </a:rPr>
                <a:t>センタ</a:t>
              </a:r>
              <a:r>
                <a:rPr lang="ja-JP" altLang="en-US" sz="800" b="1" dirty="0" smtClean="0">
                  <a:solidFill>
                    <a:schemeClr val="accent1">
                      <a:lumMod val="75000"/>
                    </a:schemeClr>
                  </a:solidFill>
                  <a:latin typeface="Meiryo UI" panose="020B0604030504040204" pitchFamily="50" charset="-128"/>
                  <a:ea typeface="Meiryo UI" panose="020B0604030504040204" pitchFamily="50" charset="-128"/>
                </a:rPr>
                <a:t>ー</a:t>
              </a:r>
              <a:endParaRPr kumimoji="1" lang="ja-JP" altLang="en-US" sz="800" b="1" dirty="0">
                <a:solidFill>
                  <a:schemeClr val="accent1">
                    <a:lumMod val="75000"/>
                  </a:schemeClr>
                </a:solidFill>
                <a:latin typeface="Meiryo UI" panose="020B0604030504040204" pitchFamily="50" charset="-128"/>
                <a:ea typeface="Meiryo UI" panose="020B0604030504040204" pitchFamily="50" charset="-128"/>
              </a:endParaRPr>
            </a:p>
          </p:txBody>
        </p:sp>
      </p:grpSp>
      <p:pic>
        <p:nvPicPr>
          <p:cNvPr id="3" name="図 2"/>
          <p:cNvPicPr>
            <a:picLocks noChangeAspect="1"/>
          </p:cNvPicPr>
          <p:nvPr/>
        </p:nvPicPr>
        <p:blipFill>
          <a:blip r:embed="rId6"/>
          <a:stretch>
            <a:fillRect/>
          </a:stretch>
        </p:blipFill>
        <p:spPr>
          <a:xfrm>
            <a:off x="3565718" y="6507194"/>
            <a:ext cx="2538458" cy="1568032"/>
          </a:xfrm>
          <a:prstGeom prst="rect">
            <a:avLst/>
          </a:prstGeom>
        </p:spPr>
      </p:pic>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5</a:t>
            </a:fld>
            <a:endParaRPr kumimoji="1" lang="ja-JP" altLang="en-US"/>
          </a:p>
        </p:txBody>
      </p:sp>
      <p:grpSp>
        <p:nvGrpSpPr>
          <p:cNvPr id="70" name="グループ化 69"/>
          <p:cNvGrpSpPr/>
          <p:nvPr/>
        </p:nvGrpSpPr>
        <p:grpSpPr>
          <a:xfrm>
            <a:off x="2313624" y="4626689"/>
            <a:ext cx="967702" cy="307777"/>
            <a:chOff x="2364461" y="2544297"/>
            <a:chExt cx="967702" cy="307777"/>
          </a:xfrm>
        </p:grpSpPr>
        <p:sp>
          <p:nvSpPr>
            <p:cNvPr id="71" name="角丸四角形吹き出し 70"/>
            <p:cNvSpPr/>
            <p:nvPr/>
          </p:nvSpPr>
          <p:spPr>
            <a:xfrm>
              <a:off x="2364461" y="2561057"/>
              <a:ext cx="952925" cy="274259"/>
            </a:xfrm>
            <a:prstGeom prst="wedgeRoundRectCallout">
              <a:avLst>
                <a:gd name="adj1" fmla="val -43822"/>
                <a:gd name="adj2" fmla="val 8240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p:cNvSpPr txBox="1"/>
            <p:nvPr/>
          </p:nvSpPr>
          <p:spPr>
            <a:xfrm>
              <a:off x="2368438" y="2544297"/>
              <a:ext cx="963725" cy="307777"/>
            </a:xfrm>
            <a:prstGeom prst="rect">
              <a:avLst/>
            </a:prstGeom>
            <a:noFill/>
          </p:spPr>
          <p:txBody>
            <a:bodyPr wrap="none" rtlCol="0">
              <a:spAutoFit/>
            </a:bodyPr>
            <a:lstStyle/>
            <a:p>
              <a:pPr algn="ctr"/>
              <a:r>
                <a:rPr kumimoji="1" lang="ja-JP" altLang="en-US" sz="700" dirty="0" smtClean="0">
                  <a:latin typeface="HGPｺﾞｼｯｸM" panose="020B0600000000000000" pitchFamily="50" charset="-128"/>
                  <a:ea typeface="HGPｺﾞｼｯｸM" panose="020B0600000000000000" pitchFamily="50" charset="-128"/>
                </a:rPr>
                <a:t>この段ボール</a:t>
              </a:r>
              <a:endParaRPr kumimoji="1" lang="en-US" altLang="ja-JP" sz="700" dirty="0" smtClean="0">
                <a:latin typeface="HGPｺﾞｼｯｸM" panose="020B0600000000000000" pitchFamily="50" charset="-128"/>
                <a:ea typeface="HGPｺﾞｼｯｸM" panose="020B0600000000000000" pitchFamily="50" charset="-128"/>
              </a:endParaRPr>
            </a:p>
            <a:p>
              <a:pPr algn="ctr"/>
              <a:r>
                <a:rPr lang="ja-JP" altLang="en-US" sz="700" dirty="0" smtClean="0">
                  <a:latin typeface="HGPｺﾞｼｯｸM" panose="020B0600000000000000" pitchFamily="50" charset="-128"/>
                  <a:ea typeface="HGPｺﾞｼｯｸM" panose="020B0600000000000000" pitchFamily="50" charset="-128"/>
                </a:rPr>
                <a:t>どうしたんですか？！</a:t>
              </a:r>
              <a:endParaRPr kumimoji="1" lang="ja-JP" altLang="en-US" sz="700" dirty="0">
                <a:latin typeface="HGPｺﾞｼｯｸM" panose="020B0600000000000000" pitchFamily="50" charset="-128"/>
                <a:ea typeface="HGPｺﾞｼｯｸM" panose="020B0600000000000000" pitchFamily="50" charset="-128"/>
              </a:endParaRPr>
            </a:p>
          </p:txBody>
        </p:sp>
      </p:grpSp>
    </p:spTree>
    <p:extLst>
      <p:ext uri="{BB962C8B-B14F-4D97-AF65-F5344CB8AC3E}">
        <p14:creationId xmlns:p14="http://schemas.microsoft.com/office/powerpoint/2010/main" val="3636800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角丸四角形 25"/>
          <p:cNvSpPr/>
          <p:nvPr/>
        </p:nvSpPr>
        <p:spPr>
          <a:xfrm>
            <a:off x="-469557" y="310096"/>
            <a:ext cx="6328936" cy="50806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404750" y="1000897"/>
            <a:ext cx="6159617" cy="8708587"/>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469508" y="350889"/>
            <a:ext cx="5161271" cy="400110"/>
          </a:xfrm>
          <a:prstGeom prst="rect">
            <a:avLst/>
          </a:prstGeom>
          <a:noFill/>
        </p:spPr>
        <p:txBody>
          <a:bodyPr wrap="square" rtlCol="0">
            <a:spAutoFit/>
          </a:bodyPr>
          <a:lstStyle/>
          <a:p>
            <a:r>
              <a:rPr lang="ja-JP" altLang="en-US" sz="2000" b="1" dirty="0">
                <a:latin typeface="HG丸ｺﾞｼｯｸM-PRO" panose="020F0600000000000000" pitchFamily="50" charset="-128"/>
                <a:ea typeface="HG丸ｺﾞｼｯｸM-PRO" panose="020F0600000000000000" pitchFamily="50" charset="-128"/>
              </a:rPr>
              <a:t>４</a:t>
            </a:r>
            <a:r>
              <a:rPr lang="ja-JP" altLang="en-US" sz="2000" b="1" dirty="0" smtClean="0">
                <a:latin typeface="HG丸ｺﾞｼｯｸM-PRO" panose="020F0600000000000000" pitchFamily="50" charset="-128"/>
                <a:ea typeface="HG丸ｺﾞｼｯｸM-PRO" panose="020F0600000000000000" pitchFamily="50" charset="-128"/>
              </a:rPr>
              <a:t>．気づきのポイント</a:t>
            </a:r>
            <a:endParaRPr lang="ja-JP" altLang="en-US" sz="2000" b="1" dirty="0">
              <a:latin typeface="HG丸ｺﾞｼｯｸM-PRO" panose="020F0600000000000000" pitchFamily="50" charset="-128"/>
              <a:ea typeface="HG丸ｺﾞｼｯｸM-PRO" panose="020F0600000000000000" pitchFamily="50" charset="-128"/>
            </a:endParaRP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6272" y="8446415"/>
            <a:ext cx="1372163" cy="1100780"/>
          </a:xfrm>
          <a:prstGeom prst="rect">
            <a:avLst/>
          </a:prstGeom>
        </p:spPr>
      </p:pic>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6</a:t>
            </a:fld>
            <a:endParaRPr kumimoji="1" lang="ja-JP" altLang="en-US"/>
          </a:p>
        </p:txBody>
      </p:sp>
      <p:sp>
        <p:nvSpPr>
          <p:cNvPr id="30" name="角丸四角形 29"/>
          <p:cNvSpPr/>
          <p:nvPr/>
        </p:nvSpPr>
        <p:spPr>
          <a:xfrm>
            <a:off x="-469557" y="310096"/>
            <a:ext cx="6328936" cy="508068"/>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 30"/>
          <p:cNvSpPr/>
          <p:nvPr/>
        </p:nvSpPr>
        <p:spPr>
          <a:xfrm>
            <a:off x="404750" y="1000897"/>
            <a:ext cx="6159617" cy="8708587"/>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469508" y="350889"/>
            <a:ext cx="5161271" cy="400110"/>
          </a:xfrm>
          <a:prstGeom prst="rect">
            <a:avLst/>
          </a:prstGeom>
          <a:noFill/>
        </p:spPr>
        <p:txBody>
          <a:bodyPr wrap="square" rtlCol="0">
            <a:spAutoFit/>
          </a:bodyPr>
          <a:lstStyle/>
          <a:p>
            <a:r>
              <a:rPr lang="ja-JP" altLang="en-US" sz="2000" b="1" dirty="0">
                <a:latin typeface="HG丸ｺﾞｼｯｸM-PRO" panose="020F0600000000000000" pitchFamily="50" charset="-128"/>
                <a:ea typeface="HG丸ｺﾞｼｯｸM-PRO" panose="020F0600000000000000" pitchFamily="50" charset="-128"/>
              </a:rPr>
              <a:t>４</a:t>
            </a:r>
            <a:r>
              <a:rPr lang="ja-JP" altLang="en-US" sz="2000" b="1" dirty="0" smtClean="0">
                <a:latin typeface="HG丸ｺﾞｼｯｸM-PRO" panose="020F0600000000000000" pitchFamily="50" charset="-128"/>
                <a:ea typeface="HG丸ｺﾞｼｯｸM-PRO" panose="020F0600000000000000" pitchFamily="50" charset="-128"/>
              </a:rPr>
              <a:t>．気付きのポイント</a:t>
            </a:r>
            <a:endParaRPr lang="ja-JP" altLang="en-US" sz="2000" b="1" dirty="0">
              <a:latin typeface="HG丸ｺﾞｼｯｸM-PRO" panose="020F0600000000000000" pitchFamily="50" charset="-128"/>
              <a:ea typeface="HG丸ｺﾞｼｯｸM-PRO" panose="020F0600000000000000" pitchFamily="50" charset="-128"/>
            </a:endParaRPr>
          </a:p>
        </p:txBody>
      </p:sp>
      <p:pic>
        <p:nvPicPr>
          <p:cNvPr id="49" name="図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6638" y="8517651"/>
            <a:ext cx="1281087" cy="1027717"/>
          </a:xfrm>
          <a:prstGeom prst="rect">
            <a:avLst/>
          </a:prstGeom>
        </p:spPr>
      </p:pic>
      <p:pic>
        <p:nvPicPr>
          <p:cNvPr id="52" name="図 51"/>
          <p:cNvPicPr>
            <a:picLocks noChangeAspect="1"/>
          </p:cNvPicPr>
          <p:nvPr/>
        </p:nvPicPr>
        <p:blipFill>
          <a:blip r:embed="rId4"/>
          <a:stretch>
            <a:fillRect/>
          </a:stretch>
        </p:blipFill>
        <p:spPr>
          <a:xfrm>
            <a:off x="625992" y="2359130"/>
            <a:ext cx="2842259" cy="3421455"/>
          </a:xfrm>
          <a:prstGeom prst="rect">
            <a:avLst/>
          </a:prstGeom>
        </p:spPr>
      </p:pic>
      <p:pic>
        <p:nvPicPr>
          <p:cNvPr id="53" name="図 52"/>
          <p:cNvPicPr>
            <a:picLocks noChangeAspect="1"/>
          </p:cNvPicPr>
          <p:nvPr/>
        </p:nvPicPr>
        <p:blipFill>
          <a:blip r:embed="rId5"/>
          <a:stretch>
            <a:fillRect/>
          </a:stretch>
        </p:blipFill>
        <p:spPr>
          <a:xfrm>
            <a:off x="3628272" y="2383844"/>
            <a:ext cx="2809104" cy="3396742"/>
          </a:xfrm>
          <a:prstGeom prst="rect">
            <a:avLst/>
          </a:prstGeom>
        </p:spPr>
      </p:pic>
      <p:pic>
        <p:nvPicPr>
          <p:cNvPr id="54" name="図 53"/>
          <p:cNvPicPr>
            <a:picLocks noChangeAspect="1"/>
          </p:cNvPicPr>
          <p:nvPr/>
        </p:nvPicPr>
        <p:blipFill>
          <a:blip r:embed="rId4"/>
          <a:stretch>
            <a:fillRect/>
          </a:stretch>
        </p:blipFill>
        <p:spPr>
          <a:xfrm>
            <a:off x="636072" y="6013945"/>
            <a:ext cx="2842259" cy="3372293"/>
          </a:xfrm>
          <a:prstGeom prst="rect">
            <a:avLst/>
          </a:prstGeom>
        </p:spPr>
      </p:pic>
      <p:pic>
        <p:nvPicPr>
          <p:cNvPr id="55" name="図 54"/>
          <p:cNvPicPr>
            <a:picLocks noChangeAspect="1"/>
          </p:cNvPicPr>
          <p:nvPr/>
        </p:nvPicPr>
        <p:blipFill>
          <a:blip r:embed="rId5"/>
          <a:stretch>
            <a:fillRect/>
          </a:stretch>
        </p:blipFill>
        <p:spPr>
          <a:xfrm>
            <a:off x="3638352" y="6013945"/>
            <a:ext cx="2799024" cy="3372295"/>
          </a:xfrm>
          <a:prstGeom prst="rect">
            <a:avLst/>
          </a:prstGeom>
        </p:spPr>
      </p:pic>
      <p:sp>
        <p:nvSpPr>
          <p:cNvPr id="56" name="フローチャート: 手操作入力 55"/>
          <p:cNvSpPr/>
          <p:nvPr/>
        </p:nvSpPr>
        <p:spPr>
          <a:xfrm>
            <a:off x="633612" y="2252518"/>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721849" y="2272351"/>
            <a:ext cx="1146204" cy="338554"/>
          </a:xfrm>
          <a:prstGeom prst="rect">
            <a:avLst/>
          </a:prstGeom>
          <a:noFill/>
        </p:spPr>
        <p:txBody>
          <a:bodyPr wrap="square" rtlCol="0">
            <a:spAutoFit/>
          </a:bodyPr>
          <a:lstStyle/>
          <a:p>
            <a:pPr algn="ctr"/>
            <a:r>
              <a:rPr lang="ja-JP" altLang="en-US" sz="1600" dirty="0">
                <a:latin typeface="HG丸ｺﾞｼｯｸM-PRO" panose="020F0600000000000000" pitchFamily="50" charset="-128"/>
                <a:ea typeface="HG丸ｺﾞｼｯｸM-PRO" panose="020F0600000000000000" pitchFamily="50" charset="-128"/>
              </a:rPr>
              <a:t>店舗</a:t>
            </a:r>
            <a:r>
              <a:rPr lang="ja-JP" altLang="en-US" sz="1600" dirty="0" smtClean="0">
                <a:latin typeface="HG丸ｺﾞｼｯｸM-PRO" panose="020F0600000000000000" pitchFamily="50" charset="-128"/>
                <a:ea typeface="HG丸ｺﾞｼｯｸM-PRO" panose="020F0600000000000000" pitchFamily="50" charset="-128"/>
              </a:rPr>
              <a:t>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58" name="フローチャート: 手操作入力 57"/>
          <p:cNvSpPr/>
          <p:nvPr/>
        </p:nvSpPr>
        <p:spPr>
          <a:xfrm>
            <a:off x="3633078" y="2260732"/>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p:nvSpPr>
        <p:spPr>
          <a:xfrm>
            <a:off x="3672390" y="2299457"/>
            <a:ext cx="1239248" cy="338554"/>
          </a:xfrm>
          <a:prstGeom prst="rect">
            <a:avLst/>
          </a:prstGeom>
          <a:noFill/>
        </p:spPr>
        <p:txBody>
          <a:bodyPr wrap="square" rtlCol="0">
            <a:spAutoFit/>
          </a:bodyPr>
          <a:lstStyle/>
          <a:p>
            <a:pPr algn="ctr"/>
            <a:r>
              <a:rPr lang="ja-JP" altLang="en-US" sz="1600" dirty="0" smtClean="0">
                <a:latin typeface="HG丸ｺﾞｼｯｸM-PRO" panose="020F0600000000000000" pitchFamily="50" charset="-128"/>
                <a:ea typeface="HG丸ｺﾞｼｯｸM-PRO" panose="020F0600000000000000" pitchFamily="50" charset="-128"/>
              </a:rPr>
              <a:t>自宅の中で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60" name="フローチャート: 手操作入力 59"/>
          <p:cNvSpPr/>
          <p:nvPr/>
        </p:nvSpPr>
        <p:spPr>
          <a:xfrm>
            <a:off x="636072" y="5900061"/>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p:cNvSpPr txBox="1"/>
          <p:nvPr/>
        </p:nvSpPr>
        <p:spPr>
          <a:xfrm>
            <a:off x="704653" y="5954497"/>
            <a:ext cx="1146204" cy="338554"/>
          </a:xfrm>
          <a:prstGeom prst="rect">
            <a:avLst/>
          </a:prstGeom>
          <a:noFill/>
        </p:spPr>
        <p:txBody>
          <a:bodyPr wrap="square" rtlCol="0">
            <a:spAutoFit/>
          </a:bodyPr>
          <a:lstStyle/>
          <a:p>
            <a:pPr algn="ctr"/>
            <a:r>
              <a:rPr lang="ja-JP" altLang="en-US" sz="1600" dirty="0">
                <a:latin typeface="HG丸ｺﾞｼｯｸM-PRO" panose="020F0600000000000000" pitchFamily="50" charset="-128"/>
                <a:ea typeface="HG丸ｺﾞｼｯｸM-PRO" panose="020F0600000000000000" pitchFamily="50" charset="-128"/>
              </a:rPr>
              <a:t>施設</a:t>
            </a:r>
            <a:r>
              <a:rPr lang="ja-JP" altLang="en-US" sz="1600" dirty="0" smtClean="0">
                <a:latin typeface="HG丸ｺﾞｼｯｸM-PRO" panose="020F0600000000000000" pitchFamily="50" charset="-128"/>
                <a:ea typeface="HG丸ｺﾞｼｯｸM-PRO" panose="020F0600000000000000" pitchFamily="50" charset="-128"/>
              </a:rPr>
              <a:t>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62" name="テキスト ボックス 61"/>
          <p:cNvSpPr txBox="1"/>
          <p:nvPr/>
        </p:nvSpPr>
        <p:spPr>
          <a:xfrm>
            <a:off x="733101" y="2767641"/>
            <a:ext cx="2670380" cy="2723823"/>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ATM</a:t>
            </a:r>
            <a:r>
              <a:rPr lang="ja-JP" altLang="en-US" sz="1200" dirty="0" smtClean="0">
                <a:latin typeface="Meiryo UI" panose="020B0604030504040204" pitchFamily="50" charset="-128"/>
                <a:ea typeface="Meiryo UI" panose="020B0604030504040204" pitchFamily="50" charset="-128"/>
              </a:rPr>
              <a:t>に頻繁に来て、現金を引き出し</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て</a:t>
            </a:r>
            <a:r>
              <a:rPr lang="ja-JP" altLang="en-US" sz="1200" dirty="0" smtClean="0">
                <a:latin typeface="Meiryo UI" panose="020B0604030504040204" pitchFamily="50" charset="-128"/>
                <a:ea typeface="Meiryo UI" panose="020B0604030504040204" pitchFamily="50" charset="-128"/>
              </a:rPr>
              <a:t>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コンビニ等で決まった支払先に支払を</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繰り返している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頻繁に、コンビニ等から高額な支払を</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している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高額な電子マネーを購入しようとする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日常生活で必要と思われる量をはる</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かに超えた買物をしている</a:t>
            </a:r>
            <a:endParaRPr lang="en-US" altLang="ja-JP" sz="1200" dirty="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買物に来たときにお金の</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勘定ができない</a:t>
            </a:r>
            <a:endParaRPr lang="en-US" altLang="ja-JP" sz="1200" dirty="0" smtClean="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sp>
        <p:nvSpPr>
          <p:cNvPr id="63" name="テキスト ボックス 62"/>
          <p:cNvSpPr txBox="1"/>
          <p:nvPr/>
        </p:nvSpPr>
        <p:spPr>
          <a:xfrm>
            <a:off x="3756807" y="2710849"/>
            <a:ext cx="2680569" cy="3185487"/>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見慣れない商品や契約書、振込用　</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紙などがある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電話が頻繁にかかり、長時間話して   </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電話を切れず、困った様子が見られる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布団や健康器具、健康食品など、見</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慣れないものがある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食べきれないほどの量の食品が届いて</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開封していない宅配物がたくさんある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督促の通知等の請求の通知らしいも</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のが</a:t>
            </a:r>
            <a:r>
              <a:rPr lang="ja-JP" altLang="en-US" sz="1200" dirty="0" smtClean="0">
                <a:latin typeface="Meiryo UI" panose="020B0604030504040204" pitchFamily="50" charset="-128"/>
                <a:ea typeface="Meiryo UI" panose="020B0604030504040204" pitchFamily="50" charset="-128"/>
              </a:rPr>
              <a:t>届いている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ゴミをう</a:t>
            </a:r>
            <a:r>
              <a:rPr lang="ja-JP" altLang="en-US" sz="1200" dirty="0">
                <a:latin typeface="Meiryo UI" panose="020B0604030504040204" pitchFamily="50" charset="-128"/>
                <a:ea typeface="Meiryo UI" panose="020B0604030504040204" pitchFamily="50" charset="-128"/>
              </a:rPr>
              <a:t>ま</a:t>
            </a:r>
            <a:r>
              <a:rPr lang="ja-JP" altLang="en-US" sz="1200" dirty="0" smtClean="0">
                <a:latin typeface="Meiryo UI" panose="020B0604030504040204" pitchFamily="50" charset="-128"/>
                <a:ea typeface="Meiryo UI" panose="020B0604030504040204" pitchFamily="50" charset="-128"/>
              </a:rPr>
              <a:t>く分別できない、</a:t>
            </a:r>
            <a:r>
              <a:rPr lang="ja-JP" altLang="en-US" sz="1200" dirty="0">
                <a:latin typeface="Meiryo UI" panose="020B0604030504040204" pitchFamily="50" charset="-128"/>
                <a:ea typeface="Meiryo UI" panose="020B0604030504040204" pitchFamily="50" charset="-128"/>
              </a:rPr>
              <a:t>又</a:t>
            </a:r>
            <a:r>
              <a:rPr lang="ja-JP" altLang="en-US" sz="1200" dirty="0" smtClean="0">
                <a:latin typeface="Meiryo UI" panose="020B0604030504040204" pitchFamily="50" charset="-128"/>
                <a:ea typeface="Meiryo UI" panose="020B0604030504040204" pitchFamily="50" charset="-128"/>
              </a:rPr>
              <a:t>は、た</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め込む</a:t>
            </a:r>
            <a:endParaRPr lang="en-US" altLang="ja-JP" sz="1200" dirty="0" smtClean="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p:txBody>
      </p:sp>
      <p:sp>
        <p:nvSpPr>
          <p:cNvPr id="64" name="フローチャート: 手操作入力 63"/>
          <p:cNvSpPr/>
          <p:nvPr/>
        </p:nvSpPr>
        <p:spPr>
          <a:xfrm>
            <a:off x="3634969" y="5935473"/>
            <a:ext cx="1234441" cy="384455"/>
          </a:xfrm>
          <a:prstGeom prst="flowChartManualInput">
            <a:avLst/>
          </a:prstGeom>
          <a:solidFill>
            <a:schemeClr val="bg1"/>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p:cNvSpPr txBox="1"/>
          <p:nvPr/>
        </p:nvSpPr>
        <p:spPr>
          <a:xfrm>
            <a:off x="3674281" y="5973754"/>
            <a:ext cx="1239248" cy="338554"/>
          </a:xfrm>
          <a:prstGeom prst="rect">
            <a:avLst/>
          </a:prstGeom>
          <a:noFill/>
        </p:spPr>
        <p:txBody>
          <a:bodyPr wrap="square" rtlCol="0">
            <a:spAutoFit/>
          </a:bodyPr>
          <a:lstStyle/>
          <a:p>
            <a:pPr algn="ctr"/>
            <a:r>
              <a:rPr lang="ja-JP" altLang="en-US" sz="1600" dirty="0" smtClean="0">
                <a:latin typeface="HG丸ｺﾞｼｯｸM-PRO" panose="020F0600000000000000" pitchFamily="50" charset="-128"/>
                <a:ea typeface="HG丸ｺﾞｼｯｸM-PRO" panose="020F0600000000000000" pitchFamily="50" charset="-128"/>
              </a:rPr>
              <a:t>自宅の外で</a:t>
            </a:r>
            <a:endParaRPr lang="en-US" altLang="ja-JP" sz="1600" dirty="0" smtClean="0">
              <a:latin typeface="HG丸ｺﾞｼｯｸM-PRO" panose="020F0600000000000000" pitchFamily="50" charset="-128"/>
              <a:ea typeface="HG丸ｺﾞｼｯｸM-PRO" panose="020F0600000000000000" pitchFamily="50" charset="-128"/>
            </a:endParaRPr>
          </a:p>
        </p:txBody>
      </p:sp>
      <p:sp>
        <p:nvSpPr>
          <p:cNvPr id="66" name="テキスト ボックス 65"/>
          <p:cNvSpPr txBox="1"/>
          <p:nvPr/>
        </p:nvSpPr>
        <p:spPr>
          <a:xfrm>
            <a:off x="3756807" y="6341064"/>
            <a:ext cx="2680569" cy="2816156"/>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見慣れない車が停まっている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作業員が頻繁に出入りするなど、工　</a:t>
            </a:r>
            <a:endParaRPr lang="en-US" altLang="ja-JP" sz="1200" dirty="0" smtClean="0">
              <a:latin typeface="Meiryo UI" panose="020B0604030504040204" pitchFamily="50" charset="-128"/>
              <a:ea typeface="Meiryo UI" panose="020B0604030504040204" pitchFamily="50" charset="-128"/>
            </a:endParaRPr>
          </a:p>
          <a:p>
            <a:r>
              <a:rPr lang="ja-JP" altLang="en-US" sz="1200" smtClean="0">
                <a:latin typeface="Meiryo UI" panose="020B0604030504040204" pitchFamily="50" charset="-128"/>
                <a:ea typeface="Meiryo UI" panose="020B0604030504040204" pitchFamily="50" charset="-128"/>
              </a:rPr>
              <a:t>     事</a:t>
            </a:r>
            <a:r>
              <a:rPr lang="ja-JP" altLang="en-US" sz="1200" dirty="0" smtClean="0">
                <a:latin typeface="Meiryo UI" panose="020B0604030504040204" pitchFamily="50" charset="-128"/>
                <a:ea typeface="Meiryo UI" panose="020B0604030504040204" pitchFamily="50" charset="-128"/>
              </a:rPr>
              <a:t>が続いている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営業マンらしい人と、車に乗って出掛</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err="1" smtClean="0">
                <a:latin typeface="Meiryo UI" panose="020B0604030504040204" pitchFamily="50" charset="-128"/>
                <a:ea typeface="Meiryo UI" panose="020B0604030504040204" pitchFamily="50" charset="-128"/>
              </a:rPr>
              <a:t>けて</a:t>
            </a:r>
            <a:r>
              <a:rPr lang="ja-JP" altLang="en-US" sz="1200" dirty="0" smtClean="0">
                <a:latin typeface="Meiryo UI" panose="020B0604030504040204" pitchFamily="50" charset="-128"/>
                <a:ea typeface="Meiryo UI" panose="020B0604030504040204" pitchFamily="50" charset="-128"/>
              </a:rPr>
              <a:t>いく姿を見掛ける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頻繁に出掛けては、何か購入してくる</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ようだ</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いつもと違うアクセサリーをしている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服装が不自然なまま外出している</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見慣れない人が家に出入りするように</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なった</a:t>
            </a:r>
            <a:endParaRPr lang="en-US" altLang="ja-JP" sz="1200" dirty="0" smtClean="0">
              <a:latin typeface="Meiryo UI" panose="020B0604030504040204" pitchFamily="50" charset="-128"/>
              <a:ea typeface="Meiryo UI" panose="020B0604030504040204" pitchFamily="50" charset="-128"/>
            </a:endParaRPr>
          </a:p>
          <a:p>
            <a:endParaRPr lang="en-US" altLang="ja-JP" sz="3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地域の集まりや行事にいつも参加して</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いたのに、急に来なくなった</a:t>
            </a:r>
            <a:endParaRPr lang="en-US" altLang="ja-JP" sz="1400" dirty="0">
              <a:latin typeface="Meiryo UI" panose="020B0604030504040204" pitchFamily="50" charset="-128"/>
              <a:ea typeface="Meiryo UI" panose="020B0604030504040204" pitchFamily="50" charset="-128"/>
            </a:endParaRPr>
          </a:p>
        </p:txBody>
      </p:sp>
      <p:pic>
        <p:nvPicPr>
          <p:cNvPr id="67" name="図 6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6952" y="4723990"/>
            <a:ext cx="1006059" cy="1006059"/>
          </a:xfrm>
          <a:prstGeom prst="rect">
            <a:avLst/>
          </a:prstGeom>
        </p:spPr>
      </p:pic>
      <p:pic>
        <p:nvPicPr>
          <p:cNvPr id="68" name="図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6638" y="8517651"/>
            <a:ext cx="1281087" cy="1027717"/>
          </a:xfrm>
          <a:prstGeom prst="rect">
            <a:avLst/>
          </a:prstGeom>
        </p:spPr>
      </p:pic>
      <p:sp>
        <p:nvSpPr>
          <p:cNvPr id="69" name="テキスト ボックス 68"/>
          <p:cNvSpPr txBox="1"/>
          <p:nvPr/>
        </p:nvSpPr>
        <p:spPr>
          <a:xfrm>
            <a:off x="792710" y="6333203"/>
            <a:ext cx="2571321" cy="31700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お金に困っている様子が見られる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元気がない</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介護サービスを減らしたいと言うよう</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になった</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悩み事やストレスを抱えているようだ</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知人等に商品や儲かる仕事を紹介</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すると言っている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ビジネスで成功した特別な人を話</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題にしている</a:t>
            </a:r>
            <a:endParaRPr lang="en-US" altLang="ja-JP" sz="1200" dirty="0" smtClean="0">
              <a:latin typeface="Meiryo UI" panose="020B0604030504040204" pitchFamily="50" charset="-128"/>
              <a:ea typeface="Meiryo UI" panose="020B0604030504040204" pitchFamily="50" charset="-128"/>
            </a:endParaRPr>
          </a:p>
          <a:p>
            <a:endParaRPr lang="en-US" altLang="ja-JP" sz="5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　スマートフォンの</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着信音が度々鳴り、</a:t>
            </a:r>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落ち着きなく不安な</a:t>
            </a:r>
            <a:endParaRPr lang="en-US" altLang="ja-JP" sz="1200" dirty="0" smtClean="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 </a:t>
            </a:r>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様子である</a:t>
            </a:r>
            <a:endParaRPr lang="en-US" altLang="ja-JP" sz="1200" dirty="0" smtClean="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sp>
        <p:nvSpPr>
          <p:cNvPr id="70" name="テキスト ボックス 69"/>
          <p:cNvSpPr txBox="1"/>
          <p:nvPr/>
        </p:nvSpPr>
        <p:spPr>
          <a:xfrm>
            <a:off x="633611" y="1188464"/>
            <a:ext cx="5680709" cy="1077218"/>
          </a:xfrm>
          <a:prstGeom prst="rect">
            <a:avLst/>
          </a:prstGeom>
          <a:noFill/>
        </p:spPr>
        <p:txBody>
          <a:bodyPr wrap="square" rtlCol="0">
            <a:spAutoFit/>
          </a:bodyPr>
          <a:lstStyle/>
          <a:p>
            <a:pPr algn="dist"/>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消費者トラブル</a:t>
            </a:r>
            <a:r>
              <a:rPr lang="ja-JP" altLang="en-US" sz="1600" dirty="0">
                <a:latin typeface="Meiryo UI" panose="020B0604030504040204" pitchFamily="50" charset="-128"/>
                <a:ea typeface="Meiryo UI" panose="020B0604030504040204" pitchFamily="50" charset="-128"/>
              </a:rPr>
              <a:t>や被害を防ぐためには、家族や周囲の人の協力が不可欠です。日頃から家族</a:t>
            </a:r>
            <a:r>
              <a:rPr lang="ja-JP" altLang="en-US" sz="1600" dirty="0" smtClean="0">
                <a:latin typeface="Meiryo UI" panose="020B0604030504040204" pitchFamily="50" charset="-128"/>
                <a:ea typeface="Meiryo UI" panose="020B0604030504040204" pitchFamily="50" charset="-128"/>
              </a:rPr>
              <a:t>や近隣住民、福祉事業者などの周囲</a:t>
            </a:r>
            <a:r>
              <a:rPr lang="ja-JP" altLang="en-US" sz="1600" dirty="0">
                <a:latin typeface="Meiryo UI" panose="020B0604030504040204" pitchFamily="50" charset="-128"/>
                <a:ea typeface="Meiryo UI" panose="020B0604030504040204" pitchFamily="50" charset="-128"/>
              </a:rPr>
              <a:t>の</a:t>
            </a:r>
            <a:r>
              <a:rPr lang="ja-JP" altLang="en-US" sz="1600" dirty="0" smtClean="0">
                <a:latin typeface="Meiryo UI" panose="020B0604030504040204" pitchFamily="50" charset="-128"/>
                <a:ea typeface="Meiryo UI" panose="020B0604030504040204" pitchFamily="50" charset="-128"/>
              </a:rPr>
              <a:t>人が</a:t>
            </a:r>
            <a:r>
              <a:rPr lang="ja-JP" altLang="en-US" sz="1600" dirty="0">
                <a:latin typeface="Meiryo UI" panose="020B0604030504040204" pitchFamily="50" charset="-128"/>
                <a:ea typeface="Meiryo UI" panose="020B0604030504040204" pitchFamily="50" charset="-128"/>
              </a:rPr>
              <a:t>高齢者</a:t>
            </a:r>
            <a:r>
              <a:rPr lang="ja-JP" altLang="en-US" sz="1600" dirty="0" smtClean="0">
                <a:latin typeface="Meiryo UI" panose="020B0604030504040204" pitchFamily="50" charset="-128"/>
                <a:ea typeface="Meiryo UI" panose="020B0604030504040204" pitchFamily="50" charset="-128"/>
              </a:rPr>
              <a:t>本人の</a:t>
            </a:r>
            <a:r>
              <a:rPr lang="ja-JP" altLang="en-US" sz="1600" dirty="0">
                <a:latin typeface="Meiryo UI" panose="020B0604030504040204" pitchFamily="50" charset="-128"/>
                <a:ea typeface="Meiryo UI" panose="020B0604030504040204" pitchFamily="50" charset="-128"/>
              </a:rPr>
              <a:t>様子、言動や態度に変化や不審な点がないか</a:t>
            </a:r>
            <a:r>
              <a:rPr lang="ja-JP" altLang="en-US" sz="1600" dirty="0" smtClean="0">
                <a:latin typeface="Meiryo UI" panose="020B0604030504040204" pitchFamily="50" charset="-128"/>
                <a:ea typeface="Meiryo UI" panose="020B0604030504040204" pitchFamily="50" charset="-128"/>
              </a:rPr>
              <a:t>気</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を付けましょう。</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64740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角丸四角形 29"/>
          <p:cNvSpPr/>
          <p:nvPr/>
        </p:nvSpPr>
        <p:spPr>
          <a:xfrm>
            <a:off x="-556054" y="310096"/>
            <a:ext cx="6415433" cy="485910"/>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角丸四角形 31"/>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624040" y="1347134"/>
            <a:ext cx="5692140" cy="1815882"/>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消費者</a:t>
            </a:r>
            <a:r>
              <a:rPr lang="ja-JP" altLang="en-US" sz="1600" dirty="0">
                <a:latin typeface="Meiryo UI" panose="020B0604030504040204" pitchFamily="50" charset="-128"/>
                <a:ea typeface="Meiryo UI" panose="020B0604030504040204" pitchFamily="50" charset="-128"/>
              </a:rPr>
              <a:t>被害に遭っているような様子が見られたり、本人から相談されたとき、</a:t>
            </a:r>
            <a:r>
              <a:rPr lang="ja-JP" altLang="en-US" sz="1600" dirty="0" smtClean="0">
                <a:latin typeface="Meiryo UI" panose="020B0604030504040204" pitchFamily="50" charset="-128"/>
                <a:ea typeface="Meiryo UI" panose="020B0604030504040204" pitchFamily="50" charset="-128"/>
              </a:rPr>
              <a:t>問い詰めたり</a:t>
            </a:r>
            <a:r>
              <a:rPr lang="ja-JP" altLang="en-US" sz="1600" dirty="0">
                <a:latin typeface="Meiryo UI" panose="020B0604030504040204" pitchFamily="50" charset="-128"/>
                <a:ea typeface="Meiryo UI" panose="020B0604030504040204" pitchFamily="50" charset="-128"/>
              </a:rPr>
              <a:t>、頭から否定するような口調は、本人の心を閉ざしてしまいがちです。</a:t>
            </a:r>
            <a:r>
              <a:rPr lang="ja-JP" altLang="en-US" sz="1600" dirty="0">
                <a:solidFill>
                  <a:srgbClr val="C00000"/>
                </a:solidFill>
                <a:latin typeface="Meiryo UI" panose="020B0604030504040204" pitchFamily="50" charset="-128"/>
                <a:ea typeface="Meiryo UI" panose="020B0604030504040204" pitchFamily="50" charset="-128"/>
              </a:rPr>
              <a:t>一旦は</a:t>
            </a:r>
            <a:r>
              <a:rPr lang="ja-JP" altLang="en-US" sz="1600" dirty="0" smtClean="0">
                <a:solidFill>
                  <a:srgbClr val="C00000"/>
                </a:solidFill>
                <a:latin typeface="Meiryo UI" panose="020B0604030504040204" pitchFamily="50" charset="-128"/>
                <a:ea typeface="Meiryo UI" panose="020B0604030504040204" pitchFamily="50" charset="-128"/>
              </a:rPr>
              <a:t>受け入れる気持ち</a:t>
            </a:r>
            <a:r>
              <a:rPr lang="ja-JP" altLang="en-US" sz="1600" dirty="0">
                <a:solidFill>
                  <a:srgbClr val="C00000"/>
                </a:solidFill>
                <a:latin typeface="Meiryo UI" panose="020B0604030504040204" pitchFamily="50" charset="-128"/>
                <a:ea typeface="Meiryo UI" panose="020B0604030504040204" pitchFamily="50" charset="-128"/>
              </a:rPr>
              <a:t>を持って、ゆっくりと状況を聞きましょう。</a:t>
            </a:r>
            <a:r>
              <a:rPr lang="ja-JP" altLang="en-US" sz="1600" dirty="0">
                <a:latin typeface="Meiryo UI" panose="020B0604030504040204" pitchFamily="50" charset="-128"/>
                <a:ea typeface="Meiryo UI" panose="020B0604030504040204" pitchFamily="50" charset="-128"/>
              </a:rPr>
              <a:t>いきなり質問をせず、世間話を</a:t>
            </a:r>
            <a:r>
              <a:rPr lang="ja-JP" altLang="en-US" sz="1600" dirty="0" smtClean="0">
                <a:latin typeface="Meiryo UI" panose="020B0604030504040204" pitchFamily="50" charset="-128"/>
                <a:ea typeface="Meiryo UI" panose="020B0604030504040204" pitchFamily="50" charset="-128"/>
              </a:rPr>
              <a:t>しながら何気なく</a:t>
            </a:r>
            <a:r>
              <a:rPr lang="ja-JP" altLang="en-US" sz="1600" dirty="0">
                <a:latin typeface="Meiryo UI" panose="020B0604030504040204" pitchFamily="50" charset="-128"/>
                <a:ea typeface="Meiryo UI" panose="020B0604030504040204" pitchFamily="50" charset="-128"/>
              </a:rPr>
              <a:t>尋ねてみるなど、会話をしていくうちに心を開いてくれることもあります。「</a:t>
            </a:r>
            <a:r>
              <a:rPr lang="ja-JP" altLang="en-US" sz="1600" dirty="0" smtClean="0">
                <a:latin typeface="Meiryo UI" panose="020B0604030504040204" pitchFamily="50" charset="-128"/>
                <a:ea typeface="Meiryo UI" panose="020B0604030504040204" pitchFamily="50" charset="-128"/>
              </a:rPr>
              <a:t>お節介</a:t>
            </a:r>
            <a:r>
              <a:rPr lang="ja-JP" altLang="en-US" sz="1600" dirty="0">
                <a:latin typeface="Meiryo UI" panose="020B0604030504040204" pitchFamily="50" charset="-128"/>
                <a:ea typeface="Meiryo UI" panose="020B0604030504040204" pitchFamily="50" charset="-128"/>
              </a:rPr>
              <a:t>」に思われるかもしれない</a:t>
            </a:r>
            <a:r>
              <a:rPr lang="ja-JP" altLang="en-US" sz="1600" dirty="0" smtClean="0">
                <a:latin typeface="Meiryo UI" panose="020B0604030504040204" pitchFamily="50" charset="-128"/>
                <a:ea typeface="Meiryo UI" panose="020B0604030504040204" pitchFamily="50" charset="-128"/>
              </a:rPr>
              <a:t>と躊躇（ちゅうちょ）せず、</a:t>
            </a:r>
            <a:r>
              <a:rPr lang="ja-JP" altLang="en-US" sz="1600" dirty="0">
                <a:latin typeface="Meiryo UI" panose="020B0604030504040204" pitchFamily="50" charset="-128"/>
                <a:ea typeface="Meiryo UI" panose="020B0604030504040204" pitchFamily="50" charset="-128"/>
              </a:rPr>
              <a:t>場面に</a:t>
            </a:r>
            <a:r>
              <a:rPr lang="ja-JP" altLang="en-US" sz="1600" dirty="0" smtClean="0">
                <a:latin typeface="Meiryo UI" panose="020B0604030504040204" pitchFamily="50" charset="-128"/>
                <a:ea typeface="Meiryo UI" panose="020B0604030504040204" pitchFamily="50" charset="-128"/>
              </a:rPr>
              <a:t>応じ</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た</a:t>
            </a:r>
            <a:r>
              <a:rPr lang="ja-JP" altLang="en-US" sz="1600" dirty="0">
                <a:latin typeface="Meiryo UI" panose="020B0604030504040204" pitchFamily="50" charset="-128"/>
                <a:ea typeface="Meiryo UI" panose="020B0604030504040204" pitchFamily="50" charset="-128"/>
              </a:rPr>
              <a:t>自然な会話の</a:t>
            </a:r>
            <a:r>
              <a:rPr lang="ja-JP" altLang="en-US" sz="1600" dirty="0" smtClean="0">
                <a:latin typeface="Meiryo UI" panose="020B0604030504040204" pitchFamily="50" charset="-128"/>
                <a:ea typeface="Meiryo UI" panose="020B0604030504040204" pitchFamily="50" charset="-128"/>
              </a:rPr>
              <a:t>流れを</a:t>
            </a:r>
            <a:r>
              <a:rPr lang="ja-JP" altLang="en-US" sz="1600" dirty="0">
                <a:latin typeface="Meiryo UI" panose="020B0604030504040204" pitchFamily="50" charset="-128"/>
                <a:ea typeface="Meiryo UI" panose="020B0604030504040204" pitchFamily="50" charset="-128"/>
              </a:rPr>
              <a:t>工夫してみましょう。</a:t>
            </a:r>
            <a:endParaRPr lang="en-US" altLang="ja-JP" sz="1600" dirty="0">
              <a:latin typeface="Meiryo UI" panose="020B0604030504040204" pitchFamily="50" charset="-128"/>
              <a:ea typeface="Meiryo UI" panose="020B0604030504040204" pitchFamily="50" charset="-128"/>
            </a:endParaRPr>
          </a:p>
        </p:txBody>
      </p:sp>
      <p:sp>
        <p:nvSpPr>
          <p:cNvPr id="3" name="メモ 2"/>
          <p:cNvSpPr/>
          <p:nvPr/>
        </p:nvSpPr>
        <p:spPr>
          <a:xfrm>
            <a:off x="624040" y="3485550"/>
            <a:ext cx="5791200" cy="3471455"/>
          </a:xfrm>
          <a:prstGeom prst="foldedCorner">
            <a:avLst>
              <a:gd name="adj" fmla="val 18235"/>
            </a:avLst>
          </a:prstGeom>
          <a:solidFill>
            <a:srgbClr val="FFFFCC">
              <a:alpha val="40000"/>
            </a:srgb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ローチャート: 代替処理 4"/>
          <p:cNvSpPr/>
          <p:nvPr/>
        </p:nvSpPr>
        <p:spPr>
          <a:xfrm>
            <a:off x="616420" y="3363630"/>
            <a:ext cx="2171700" cy="396240"/>
          </a:xfrm>
          <a:prstGeom prst="flowChartAlternateProcess">
            <a:avLst/>
          </a:prstGeom>
          <a:solidFill>
            <a:srgbClr val="A9D18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616420" y="3393224"/>
            <a:ext cx="2354580" cy="307777"/>
          </a:xfrm>
          <a:prstGeom prst="rect">
            <a:avLst/>
          </a:prstGeom>
          <a:noFill/>
        </p:spPr>
        <p:txBody>
          <a:bodyPr wrap="square" rtlCol="0">
            <a:spAutoFit/>
          </a:bodyPr>
          <a:lstStyle/>
          <a:p>
            <a:r>
              <a:rPr kumimoji="1" lang="ja-JP" altLang="en-US" sz="1400" b="1" dirty="0" smtClean="0">
                <a:latin typeface="HG丸ｺﾞｼｯｸM-PRO" panose="020F0600000000000000" pitchFamily="50" charset="-128"/>
                <a:ea typeface="HG丸ｺﾞｼｯｸM-PRO" panose="020F0600000000000000" pitchFamily="50" charset="-128"/>
              </a:rPr>
              <a:t>寄り添った声掛けの仕方</a:t>
            </a:r>
            <a:endParaRPr kumimoji="1" lang="ja-JP" altLang="en-US" sz="1400" b="1" dirty="0">
              <a:latin typeface="HG丸ｺﾞｼｯｸM-PRO" panose="020F0600000000000000" pitchFamily="50" charset="-128"/>
              <a:ea typeface="HG丸ｺﾞｼｯｸM-PRO" panose="020F0600000000000000" pitchFamily="50" charset="-128"/>
            </a:endParaRPr>
          </a:p>
        </p:txBody>
      </p:sp>
      <p:sp>
        <p:nvSpPr>
          <p:cNvPr id="8" name="テキスト ボックス 7"/>
          <p:cNvSpPr txBox="1"/>
          <p:nvPr/>
        </p:nvSpPr>
        <p:spPr>
          <a:xfrm>
            <a:off x="495300" y="373543"/>
            <a:ext cx="5509260" cy="400110"/>
          </a:xfrm>
          <a:prstGeom prst="rect">
            <a:avLst/>
          </a:prstGeom>
          <a:noFill/>
        </p:spPr>
        <p:txBody>
          <a:bodyPr wrap="square" rtlCol="0">
            <a:spAutoFit/>
          </a:bodyPr>
          <a:lstStyle/>
          <a:p>
            <a:r>
              <a:rPr lang="ja-JP" altLang="en-US" sz="2000" b="1" dirty="0">
                <a:latin typeface="HG丸ｺﾞｼｯｸM-PRO" panose="020F0600000000000000" pitchFamily="50" charset="-128"/>
                <a:ea typeface="HG丸ｺﾞｼｯｸM-PRO" panose="020F0600000000000000" pitchFamily="50" charset="-128"/>
              </a:rPr>
              <a:t>５</a:t>
            </a:r>
            <a:r>
              <a:rPr lang="ja-JP" altLang="en-US" sz="2000" b="1" dirty="0" smtClean="0">
                <a:latin typeface="HG丸ｺﾞｼｯｸM-PRO" panose="020F0600000000000000" pitchFamily="50" charset="-128"/>
                <a:ea typeface="HG丸ｺﾞｼｯｸM-PRO" panose="020F0600000000000000" pitchFamily="50" charset="-128"/>
              </a:rPr>
              <a:t>．声掛けのポイント</a:t>
            </a:r>
            <a:endParaRPr lang="ja-JP" altLang="en-US" sz="2000" b="1" dirty="0">
              <a:latin typeface="HG丸ｺﾞｼｯｸM-PRO" panose="020F0600000000000000" pitchFamily="50" charset="-128"/>
              <a:ea typeface="HG丸ｺﾞｼｯｸM-PRO" panose="020F0600000000000000" pitchFamily="50" charset="-128"/>
            </a:endParaRPr>
          </a:p>
        </p:txBody>
      </p:sp>
      <p:sp>
        <p:nvSpPr>
          <p:cNvPr id="2" name="ストライプ矢印 1"/>
          <p:cNvSpPr/>
          <p:nvPr/>
        </p:nvSpPr>
        <p:spPr>
          <a:xfrm>
            <a:off x="752184" y="7184212"/>
            <a:ext cx="342900" cy="289560"/>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095084" y="7158375"/>
            <a:ext cx="1767840" cy="307777"/>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声掛け</a:t>
            </a:r>
            <a:r>
              <a:rPr kumimoji="1" lang="en-US" altLang="ja-JP" sz="1400" dirty="0" smtClean="0">
                <a:latin typeface="HG丸ｺﾞｼｯｸM-PRO" panose="020F0600000000000000" pitchFamily="50" charset="-128"/>
                <a:ea typeface="HG丸ｺﾞｼｯｸM-PRO" panose="020F0600000000000000" pitchFamily="50" charset="-128"/>
              </a:rPr>
              <a:t>NG</a:t>
            </a:r>
            <a:r>
              <a:rPr kumimoji="1" lang="ja-JP" altLang="en-US" sz="1400" dirty="0" smtClean="0">
                <a:latin typeface="HG丸ｺﾞｼｯｸM-PRO" panose="020F0600000000000000" pitchFamily="50" charset="-128"/>
                <a:ea typeface="HG丸ｺﾞｼｯｸM-PRO" panose="020F0600000000000000" pitchFamily="50" charset="-128"/>
              </a:rPr>
              <a:t>ワード集</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6" name="円形吹き出し 5"/>
          <p:cNvSpPr/>
          <p:nvPr/>
        </p:nvSpPr>
        <p:spPr>
          <a:xfrm>
            <a:off x="852640" y="3980850"/>
            <a:ext cx="2118360" cy="630857"/>
          </a:xfrm>
          <a:prstGeom prst="wedgeEllipseCallout">
            <a:avLst>
              <a:gd name="adj1" fmla="val 34796"/>
              <a:gd name="adj2" fmla="val 6616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最近どうですか？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2" name="円形吹き出し 11"/>
          <p:cNvSpPr/>
          <p:nvPr/>
        </p:nvSpPr>
        <p:spPr>
          <a:xfrm>
            <a:off x="780250" y="4818704"/>
            <a:ext cx="2278380" cy="663612"/>
          </a:xfrm>
          <a:prstGeom prst="wedgeEllipseCallout">
            <a:avLst>
              <a:gd name="adj1" fmla="val -12806"/>
              <a:gd name="adj2" fmla="val 78073"/>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相談できる方は</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いますか？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9" name="テキスト ボックス 18"/>
          <p:cNvSpPr txBox="1"/>
          <p:nvPr/>
        </p:nvSpPr>
        <p:spPr>
          <a:xfrm>
            <a:off x="734940" y="7914969"/>
            <a:ext cx="2872740"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おだてにのるから・・・</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欲をかくから・・・</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だまされているんじゃない？</a:t>
            </a:r>
            <a:endParaRPr lang="en-US" altLang="ja-JP" sz="1200" dirty="0" smtClean="0">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3542500" y="7914967"/>
            <a:ext cx="2872740"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何で信用したんですか？</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あのような人が言うことを信用し</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　</a:t>
            </a:r>
            <a:r>
              <a:rPr lang="ja-JP" altLang="en-US" sz="1200" dirty="0" err="1" smtClean="0">
                <a:latin typeface="HG丸ｺﾞｼｯｸM-PRO" panose="020F0600000000000000" pitchFamily="50" charset="-128"/>
                <a:ea typeface="HG丸ｺﾞｼｯｸM-PRO" panose="020F0600000000000000" pitchFamily="50" charset="-128"/>
              </a:rPr>
              <a:t>ては</a:t>
            </a:r>
            <a:r>
              <a:rPr lang="ja-JP" altLang="en-US" sz="1200" dirty="0" smtClean="0">
                <a:latin typeface="HG丸ｺﾞｼｯｸM-PRO" panose="020F0600000000000000" pitchFamily="50" charset="-128"/>
                <a:ea typeface="HG丸ｺﾞｼｯｸM-PRO" panose="020F0600000000000000" pitchFamily="50" charset="-128"/>
              </a:rPr>
              <a:t>いけませんよ</a:t>
            </a:r>
            <a:endParaRPr lang="en-US" altLang="ja-JP" sz="1200" dirty="0" smtClean="0">
              <a:latin typeface="HG丸ｺﾞｼｯｸM-PRO" panose="020F0600000000000000" pitchFamily="50" charset="-128"/>
              <a:ea typeface="HG丸ｺﾞｼｯｸM-PRO" panose="020F0600000000000000" pitchFamily="50" charset="-128"/>
            </a:endParaRPr>
          </a:p>
        </p:txBody>
      </p:sp>
      <p:cxnSp>
        <p:nvCxnSpPr>
          <p:cNvPr id="11" name="直線コネクタ 10"/>
          <p:cNvCxnSpPr/>
          <p:nvPr/>
        </p:nvCxnSpPr>
        <p:spPr>
          <a:xfrm>
            <a:off x="3455676" y="7984312"/>
            <a:ext cx="0" cy="542697"/>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706464" y="9051951"/>
            <a:ext cx="2872740" cy="461665"/>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a:t>
            </a:r>
            <a:r>
              <a:rPr lang="ja-JP" altLang="en-US" sz="1200" dirty="0">
                <a:latin typeface="HG丸ｺﾞｼｯｸM-PRO" panose="020F0600000000000000" pitchFamily="50" charset="-128"/>
                <a:ea typeface="HG丸ｺﾞｼｯｸM-PRO" panose="020F0600000000000000" pitchFamily="50" charset="-128"/>
              </a:rPr>
              <a:t>何</a:t>
            </a:r>
            <a:r>
              <a:rPr lang="ja-JP" altLang="en-US" sz="1200" dirty="0" smtClean="0">
                <a:latin typeface="HG丸ｺﾞｼｯｸM-PRO" panose="020F0600000000000000" pitchFamily="50" charset="-128"/>
                <a:ea typeface="HG丸ｺﾞｼｯｸM-PRO" panose="020F0600000000000000" pitchFamily="50" charset="-128"/>
              </a:rPr>
              <a:t>で契約しちゃったの！</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お金を払ってしまったんですね！</a:t>
            </a:r>
            <a:endParaRPr lang="en-US" altLang="ja-JP" sz="1200" dirty="0" smtClean="0">
              <a:latin typeface="HG丸ｺﾞｼｯｸM-PRO" panose="020F0600000000000000" pitchFamily="50" charset="-128"/>
              <a:ea typeface="HG丸ｺﾞｼｯｸM-PRO" panose="020F0600000000000000" pitchFamily="50" charset="-128"/>
            </a:endParaRPr>
          </a:p>
        </p:txBody>
      </p:sp>
      <p:cxnSp>
        <p:nvCxnSpPr>
          <p:cNvPr id="24" name="直線コネクタ 23"/>
          <p:cNvCxnSpPr/>
          <p:nvPr/>
        </p:nvCxnSpPr>
        <p:spPr>
          <a:xfrm>
            <a:off x="3455676" y="9017662"/>
            <a:ext cx="0" cy="49012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3542500" y="9051951"/>
            <a:ext cx="2872740" cy="461665"/>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a:t>
            </a:r>
            <a:r>
              <a:rPr lang="ja-JP" altLang="en-US" sz="1200" dirty="0" smtClean="0">
                <a:latin typeface="HG丸ｺﾞｼｯｸM-PRO" panose="020F0600000000000000" pitchFamily="50" charset="-128"/>
                <a:ea typeface="HG丸ｺﾞｼｯｸM-PRO" panose="020F0600000000000000" pitchFamily="50" charset="-128"/>
              </a:rPr>
              <a:t>　誰にも相談せず、一人でしてし</a:t>
            </a:r>
            <a:endParaRPr lang="en-US" altLang="ja-JP" sz="1200" dirty="0" smtClean="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　まったのですか？</a:t>
            </a:r>
            <a:endParaRPr lang="en-US" altLang="ja-JP" sz="1200" dirty="0" smtClean="0">
              <a:latin typeface="HG丸ｺﾞｼｯｸM-PRO" panose="020F0600000000000000" pitchFamily="50" charset="-128"/>
              <a:ea typeface="HG丸ｺﾞｼｯｸM-PRO" panose="020F0600000000000000" pitchFamily="50" charset="-128"/>
            </a:endParaRPr>
          </a:p>
        </p:txBody>
      </p:sp>
      <p:sp>
        <p:nvSpPr>
          <p:cNvPr id="26" name="円形吹き出し 25"/>
          <p:cNvSpPr/>
          <p:nvPr/>
        </p:nvSpPr>
        <p:spPr>
          <a:xfrm>
            <a:off x="3995889" y="5095790"/>
            <a:ext cx="2278380" cy="663612"/>
          </a:xfrm>
          <a:prstGeom prst="wedgeEllipseCallout">
            <a:avLst>
              <a:gd name="adj1" fmla="val -50264"/>
              <a:gd name="adj2" fmla="val 57404"/>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信頼できる誰かに</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相談してみましょう。</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4" name="円形吹き出し 13"/>
          <p:cNvSpPr/>
          <p:nvPr/>
        </p:nvSpPr>
        <p:spPr>
          <a:xfrm>
            <a:off x="4074376" y="4121880"/>
            <a:ext cx="2278380" cy="637591"/>
          </a:xfrm>
          <a:prstGeom prst="wedgeEllipseCallout">
            <a:avLst>
              <a:gd name="adj1" fmla="val 21977"/>
              <a:gd name="adj2" fmla="val 61030"/>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新しく買われたん</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27" name="円形吹き出し 26"/>
          <p:cNvSpPr/>
          <p:nvPr/>
        </p:nvSpPr>
        <p:spPr>
          <a:xfrm>
            <a:off x="1915153" y="5324556"/>
            <a:ext cx="1863090" cy="812717"/>
          </a:xfrm>
          <a:prstGeom prst="wedgeEllipseCallout">
            <a:avLst>
              <a:gd name="adj1" fmla="val 29669"/>
              <a:gd name="adj2" fmla="val 58552"/>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お元気ないようですが・・・。</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28" name="円形吹き出し 27"/>
          <p:cNvSpPr/>
          <p:nvPr/>
        </p:nvSpPr>
        <p:spPr>
          <a:xfrm>
            <a:off x="898360" y="5966358"/>
            <a:ext cx="2005965" cy="812717"/>
          </a:xfrm>
          <a:prstGeom prst="wedgeEllipseCallout">
            <a:avLst>
              <a:gd name="adj1" fmla="val -56221"/>
              <a:gd name="adj2" fmla="val 45426"/>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HG丸ｺﾞｼｯｸM-PRO" panose="020F0600000000000000" pitchFamily="50" charset="-128"/>
                <a:ea typeface="HG丸ｺﾞｼｯｸM-PRO" panose="020F0600000000000000" pitchFamily="50" charset="-128"/>
              </a:rPr>
              <a:t>気</a:t>
            </a: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になることがあったら、教えてください。</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31" name="円形吹き出し 30"/>
          <p:cNvSpPr/>
          <p:nvPr/>
        </p:nvSpPr>
        <p:spPr>
          <a:xfrm>
            <a:off x="4240327" y="5759995"/>
            <a:ext cx="1859281" cy="630857"/>
          </a:xfrm>
          <a:prstGeom prst="wedgeEllipseCallout">
            <a:avLst>
              <a:gd name="adj1" fmla="val 25370"/>
              <a:gd name="adj2" fmla="val 66160"/>
            </a:avLst>
          </a:prstGeom>
          <a:solidFill>
            <a:srgbClr val="FF6699">
              <a:alpha val="2000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心配しないで</a:t>
            </a:r>
            <a:endParaRPr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ください。</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3" name="円形吹き出し 12"/>
          <p:cNvSpPr/>
          <p:nvPr/>
        </p:nvSpPr>
        <p:spPr>
          <a:xfrm>
            <a:off x="2656101" y="3605967"/>
            <a:ext cx="2278380" cy="720541"/>
          </a:xfrm>
          <a:prstGeom prst="wedgeEllipseCallout">
            <a:avLst>
              <a:gd name="adj1" fmla="val -26183"/>
              <a:gd name="adj2" fmla="val 71877"/>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お元気ですね。</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お出掛けですか？</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15" name="円形吹き出し 14"/>
          <p:cNvSpPr/>
          <p:nvPr/>
        </p:nvSpPr>
        <p:spPr>
          <a:xfrm>
            <a:off x="2856700" y="4502098"/>
            <a:ext cx="1760220" cy="809323"/>
          </a:xfrm>
          <a:prstGeom prst="wedgeEllipseCallout">
            <a:avLst>
              <a:gd name="adj1" fmla="val -33124"/>
              <a:gd name="adj2" fmla="val 58357"/>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一緒に調べて</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smtClean="0">
                <a:solidFill>
                  <a:schemeClr val="tx1"/>
                </a:solidFill>
                <a:latin typeface="HG丸ｺﾞｼｯｸM-PRO" panose="020F0600000000000000" pitchFamily="50" charset="-128"/>
                <a:ea typeface="HG丸ｺﾞｼｯｸM-PRO" panose="020F0600000000000000" pitchFamily="50" charset="-128"/>
              </a:rPr>
              <a:t>みましょう。</a:t>
            </a:r>
            <a:endParaRPr kumimoji="1" lang="ja-JP" altLang="en-US" sz="12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29" name="円形吹き出し 28"/>
          <p:cNvSpPr/>
          <p:nvPr/>
        </p:nvSpPr>
        <p:spPr>
          <a:xfrm>
            <a:off x="2748115" y="6095721"/>
            <a:ext cx="1977390" cy="637591"/>
          </a:xfrm>
          <a:prstGeom prst="wedgeEllipseCallout">
            <a:avLst>
              <a:gd name="adj1" fmla="val 21977"/>
              <a:gd name="adj2" fmla="val 6103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HG丸ｺﾞｼｯｸM-PRO" panose="020F0600000000000000" pitchFamily="50" charset="-128"/>
                <a:ea typeface="HG丸ｺﾞｼｯｸM-PRO" panose="020F0600000000000000" pitchFamily="50" charset="-128"/>
              </a:rPr>
              <a:t>誰</a:t>
            </a:r>
            <a:r>
              <a:rPr lang="ja-JP" altLang="en-US" sz="1200" b="1" dirty="0" smtClean="0">
                <a:solidFill>
                  <a:schemeClr val="tx1"/>
                </a:solidFill>
                <a:latin typeface="HG丸ｺﾞｼｯｸM-PRO" panose="020F0600000000000000" pitchFamily="50" charset="-128"/>
                <a:ea typeface="HG丸ｺﾞｼｯｸM-PRO" panose="020F0600000000000000" pitchFamily="50" charset="-128"/>
              </a:rPr>
              <a:t>にでも起こることですよ。</a:t>
            </a:r>
            <a:endParaRPr kumimoji="1" lang="en-US" altLang="ja-JP" sz="1200" b="1"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10" name="スライド番号プレースホルダー 9"/>
          <p:cNvSpPr>
            <a:spLocks noGrp="1"/>
          </p:cNvSpPr>
          <p:nvPr>
            <p:ph type="sldNum" sz="quarter" idx="12"/>
          </p:nvPr>
        </p:nvSpPr>
        <p:spPr/>
        <p:txBody>
          <a:bodyPr/>
          <a:lstStyle/>
          <a:p>
            <a:fld id="{2D29DCC2-8EF3-41CF-8D5F-D9B527706C29}" type="slidenum">
              <a:rPr kumimoji="1" lang="ja-JP" altLang="en-US" smtClean="0"/>
              <a:t>7</a:t>
            </a:fld>
            <a:endParaRPr kumimoji="1" lang="ja-JP" altLang="en-US"/>
          </a:p>
        </p:txBody>
      </p:sp>
      <p:grpSp>
        <p:nvGrpSpPr>
          <p:cNvPr id="33" name="グループ化 32"/>
          <p:cNvGrpSpPr/>
          <p:nvPr/>
        </p:nvGrpSpPr>
        <p:grpSpPr>
          <a:xfrm>
            <a:off x="559889" y="7527596"/>
            <a:ext cx="2228231" cy="315523"/>
            <a:chOff x="568575" y="6435079"/>
            <a:chExt cx="1877437" cy="343861"/>
          </a:xfrm>
        </p:grpSpPr>
        <p:sp>
          <p:nvSpPr>
            <p:cNvPr id="34" name="角丸四角形 33"/>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p:cNvSpPr txBox="1"/>
            <p:nvPr/>
          </p:nvSpPr>
          <p:spPr>
            <a:xfrm>
              <a:off x="568575" y="6435079"/>
              <a:ext cx="1877437" cy="276999"/>
            </a:xfrm>
            <a:prstGeom prst="rect">
              <a:avLst/>
            </a:prstGeom>
            <a:noFill/>
          </p:spPr>
          <p:txBody>
            <a:bodyPr wrap="none" rtlCol="0">
              <a:spAutoFit/>
            </a:bodyPr>
            <a:lstStyle/>
            <a:p>
              <a:pPr algn="ctr"/>
              <a:r>
                <a:rPr lang="ja-JP" altLang="en-US" sz="1200" dirty="0">
                  <a:latin typeface="HG丸ｺﾞｼｯｸM-PRO" panose="020F0600000000000000" pitchFamily="50" charset="-128"/>
                  <a:ea typeface="HG丸ｺﾞｼｯｸM-PRO" panose="020F0600000000000000" pitchFamily="50" charset="-128"/>
                </a:rPr>
                <a:t>本人の意識に関すること</a:t>
              </a:r>
            </a:p>
          </p:txBody>
        </p:sp>
      </p:grpSp>
      <p:grpSp>
        <p:nvGrpSpPr>
          <p:cNvPr id="36" name="グループ化 35"/>
          <p:cNvGrpSpPr/>
          <p:nvPr/>
        </p:nvGrpSpPr>
        <p:grpSpPr>
          <a:xfrm>
            <a:off x="720280" y="8707081"/>
            <a:ext cx="1525825" cy="289909"/>
            <a:chOff x="703715" y="6435079"/>
            <a:chExt cx="1612231" cy="305860"/>
          </a:xfrm>
        </p:grpSpPr>
        <p:sp>
          <p:nvSpPr>
            <p:cNvPr id="37" name="角丸四角形 36"/>
            <p:cNvSpPr/>
            <p:nvPr/>
          </p:nvSpPr>
          <p:spPr>
            <a:xfrm>
              <a:off x="703715" y="6448925"/>
              <a:ext cx="1612231" cy="292014"/>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910851" y="6435079"/>
              <a:ext cx="1192885" cy="292240"/>
            </a:xfrm>
            <a:prstGeom prst="rect">
              <a:avLst/>
            </a:prstGeom>
            <a:noFill/>
          </p:spPr>
          <p:txBody>
            <a:bodyPr wrap="none" rtlCol="0">
              <a:spAutoFit/>
            </a:bodyPr>
            <a:lstStyle/>
            <a:p>
              <a:pPr algn="ctr"/>
              <a:r>
                <a:rPr lang="ja-JP" altLang="en-US" sz="1200" dirty="0" smtClean="0">
                  <a:latin typeface="HG丸ｺﾞｼｯｸM-PRO" panose="020F0600000000000000" pitchFamily="50" charset="-128"/>
                  <a:ea typeface="HG丸ｺﾞｼｯｸM-PRO" panose="020F0600000000000000" pitchFamily="50" charset="-128"/>
                </a:rPr>
                <a:t>契約に</a:t>
              </a:r>
              <a:r>
                <a:rPr lang="ja-JP" altLang="en-US" sz="1200" dirty="0">
                  <a:latin typeface="HG丸ｺﾞｼｯｸM-PRO" panose="020F0600000000000000" pitchFamily="50" charset="-128"/>
                  <a:ea typeface="HG丸ｺﾞｼｯｸM-PRO" panose="020F0600000000000000" pitchFamily="50" charset="-128"/>
                </a:rPr>
                <a:t>関すること</a:t>
              </a:r>
            </a:p>
          </p:txBody>
        </p:sp>
      </p:grpSp>
      <p:sp>
        <p:nvSpPr>
          <p:cNvPr id="39" name="テキスト ボックス 38"/>
          <p:cNvSpPr txBox="1"/>
          <p:nvPr/>
        </p:nvSpPr>
        <p:spPr>
          <a:xfrm>
            <a:off x="3367074" y="3116223"/>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91481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角丸四角形 32"/>
          <p:cNvSpPr/>
          <p:nvPr/>
        </p:nvSpPr>
        <p:spPr>
          <a:xfrm>
            <a:off x="-601579" y="310096"/>
            <a:ext cx="6460958" cy="450644"/>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角丸四角形 34"/>
          <p:cNvSpPr/>
          <p:nvPr/>
        </p:nvSpPr>
        <p:spPr>
          <a:xfrm>
            <a:off x="404750" y="926432"/>
            <a:ext cx="6159617" cy="8783052"/>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80416" y="338513"/>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６</a:t>
            </a:r>
            <a:r>
              <a:rPr kumimoji="1" lang="ja-JP" altLang="en-US" sz="2000" b="1" dirty="0" smtClean="0">
                <a:latin typeface="HG丸ｺﾞｼｯｸM-PRO" panose="020F0600000000000000" pitchFamily="50" charset="-128"/>
                <a:ea typeface="HG丸ｺﾞｼｯｸM-PRO" panose="020F0600000000000000" pitchFamily="50" charset="-128"/>
              </a:rPr>
              <a:t>．</a:t>
            </a:r>
            <a:r>
              <a:rPr lang="ja-JP" altLang="en-US" sz="2000" b="1" dirty="0">
                <a:latin typeface="HG丸ｺﾞｼｯｸM-PRO" panose="020F0600000000000000" pitchFamily="50" charset="-128"/>
                <a:ea typeface="HG丸ｺﾞｼｯｸM-PRO" panose="020F0600000000000000" pitchFamily="50" charset="-128"/>
              </a:rPr>
              <a:t>実際</a:t>
            </a:r>
            <a:r>
              <a:rPr lang="ja-JP" altLang="en-US" sz="2000" b="1" dirty="0" smtClean="0">
                <a:latin typeface="HG丸ｺﾞｼｯｸM-PRO" panose="020F0600000000000000" pitchFamily="50" charset="-128"/>
                <a:ea typeface="HG丸ｺﾞｼｯｸM-PRO" panose="020F0600000000000000" pitchFamily="50" charset="-128"/>
              </a:rPr>
              <a:t>にあった消費者トラブル事例</a:t>
            </a:r>
            <a:r>
              <a:rPr lang="en-US" altLang="ja-JP" sz="2000" b="1" dirty="0">
                <a:latin typeface="HG丸ｺﾞｼｯｸM-PRO" panose="020F0600000000000000" pitchFamily="50" charset="-128"/>
                <a:ea typeface="HG丸ｺﾞｼｯｸM-PRO" panose="020F0600000000000000" pitchFamily="50" charset="-128"/>
              </a:rPr>
              <a:t>‐</a:t>
            </a:r>
            <a:r>
              <a:rPr lang="ja-JP" altLang="en-US" sz="2000" b="1" dirty="0">
                <a:latin typeface="HG丸ｺﾞｼｯｸM-PRO" panose="020F0600000000000000" pitchFamily="50" charset="-128"/>
                <a:ea typeface="HG丸ｺﾞｼｯｸM-PRO" panose="020F0600000000000000" pitchFamily="50" charset="-128"/>
              </a:rPr>
              <a:t>①</a:t>
            </a:r>
            <a:endParaRPr kumimoji="1" lang="ja-JP" altLang="en-US" sz="2000" b="1" dirty="0">
              <a:latin typeface="HG丸ｺﾞｼｯｸM-PRO" panose="020F0600000000000000" pitchFamily="50" charset="-128"/>
              <a:ea typeface="HG丸ｺﾞｼｯｸM-PRO" panose="020F0600000000000000" pitchFamily="50" charset="-128"/>
            </a:endParaRPr>
          </a:p>
        </p:txBody>
      </p:sp>
      <p:grpSp>
        <p:nvGrpSpPr>
          <p:cNvPr id="28" name="グループ化 27"/>
          <p:cNvGrpSpPr/>
          <p:nvPr/>
        </p:nvGrpSpPr>
        <p:grpSpPr>
          <a:xfrm>
            <a:off x="664625" y="1576127"/>
            <a:ext cx="5760237" cy="4379459"/>
            <a:chOff x="664625" y="1158111"/>
            <a:chExt cx="5734681" cy="4221864"/>
          </a:xfrm>
        </p:grpSpPr>
        <p:grpSp>
          <p:nvGrpSpPr>
            <p:cNvPr id="10" name="グループ化 9"/>
            <p:cNvGrpSpPr/>
            <p:nvPr/>
          </p:nvGrpSpPr>
          <p:grpSpPr>
            <a:xfrm>
              <a:off x="664625" y="1158111"/>
              <a:ext cx="5734681" cy="4221864"/>
              <a:chOff x="664625" y="1158111"/>
              <a:chExt cx="5734681" cy="4221864"/>
            </a:xfrm>
          </p:grpSpPr>
          <p:grpSp>
            <p:nvGrpSpPr>
              <p:cNvPr id="5" name="グループ化 4"/>
              <p:cNvGrpSpPr/>
              <p:nvPr/>
            </p:nvGrpSpPr>
            <p:grpSpPr>
              <a:xfrm>
                <a:off x="664625" y="1158111"/>
                <a:ext cx="5734681" cy="4221864"/>
                <a:chOff x="561659" y="3838764"/>
                <a:chExt cx="5734681" cy="4221864"/>
              </a:xfrm>
            </p:grpSpPr>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1659" y="3838764"/>
                  <a:ext cx="5734681" cy="2228472"/>
                </a:xfrm>
                <a:prstGeom prst="rect">
                  <a:avLst/>
                </a:prstGeom>
              </p:spPr>
            </p:pic>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1659" y="6067236"/>
                  <a:ext cx="5734681" cy="1993392"/>
                </a:xfrm>
                <a:prstGeom prst="rect">
                  <a:avLst/>
                </a:prstGeom>
              </p:spPr>
            </p:pic>
          </p:grpSp>
          <p:sp>
            <p:nvSpPr>
              <p:cNvPr id="6" name="正方形/長方形 5"/>
              <p:cNvSpPr/>
              <p:nvPr/>
            </p:nvSpPr>
            <p:spPr>
              <a:xfrm>
                <a:off x="3230545" y="3004456"/>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１</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7" name="正方形/長方形 6"/>
              <p:cNvSpPr/>
              <p:nvPr/>
            </p:nvSpPr>
            <p:spPr>
              <a:xfrm>
                <a:off x="3565175" y="2999431"/>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２</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8" name="正方形/長方形 7"/>
              <p:cNvSpPr/>
              <p:nvPr/>
            </p:nvSpPr>
            <p:spPr>
              <a:xfrm>
                <a:off x="3230545" y="3319479"/>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３</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9" name="正方形/長方形 8"/>
              <p:cNvSpPr/>
              <p:nvPr/>
            </p:nvSpPr>
            <p:spPr>
              <a:xfrm>
                <a:off x="3572048" y="3319479"/>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４</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grpSp>
        <p:sp>
          <p:nvSpPr>
            <p:cNvPr id="11" name="角丸四角形吹き出し 10"/>
            <p:cNvSpPr/>
            <p:nvPr/>
          </p:nvSpPr>
          <p:spPr>
            <a:xfrm>
              <a:off x="1340672" y="1207168"/>
              <a:ext cx="1466299" cy="597569"/>
            </a:xfrm>
            <a:prstGeom prst="wedgeRoundRectCallout">
              <a:avLst>
                <a:gd name="adj1" fmla="val -41073"/>
                <a:gd name="adj2" fmla="val 6652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形吹き出し 11"/>
            <p:cNvSpPr/>
            <p:nvPr/>
          </p:nvSpPr>
          <p:spPr>
            <a:xfrm>
              <a:off x="1666171" y="2046919"/>
              <a:ext cx="745958" cy="467610"/>
            </a:xfrm>
            <a:prstGeom prst="wedgeEllipseCallout">
              <a:avLst>
                <a:gd name="adj1" fmla="val 62501"/>
                <a:gd name="adj2" fmla="val 332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219488" y="2115934"/>
              <a:ext cx="1172913" cy="221277"/>
            </a:xfrm>
            <a:prstGeom prst="rect">
              <a:avLst/>
            </a:prstGeom>
            <a:solidFill>
              <a:schemeClr val="bg1"/>
            </a:solidFill>
            <a:ln>
              <a:solidFill>
                <a:schemeClr val="tx1"/>
              </a:solidFill>
            </a:ln>
          </p:spPr>
          <p:txBody>
            <a:bodyPr wrap="square" rtlCol="0">
              <a:spAutoFit/>
            </a:bodyPr>
            <a:lstStyle/>
            <a:p>
              <a:pPr algn="ctr"/>
              <a:r>
                <a:rPr kumimoji="1" lang="ja-JP" altLang="en-US" sz="800" b="1" dirty="0" smtClean="0">
                  <a:latin typeface="HG丸ｺﾞｼｯｸM-PRO" panose="020F0600000000000000" pitchFamily="50" charset="-128"/>
                  <a:ea typeface="HG丸ｺﾞｼｯｸM-PRO" panose="020F0600000000000000" pitchFamily="50" charset="-128"/>
                </a:rPr>
                <a:t>ある日、電話で</a:t>
              </a:r>
              <a:r>
                <a:rPr kumimoji="1" lang="en-US" altLang="ja-JP" sz="800" b="1" dirty="0" smtClean="0">
                  <a:latin typeface="HG丸ｺﾞｼｯｸM-PRO" panose="020F0600000000000000" pitchFamily="50" charset="-128"/>
                  <a:ea typeface="HG丸ｺﾞｼｯｸM-PRO" panose="020F0600000000000000" pitchFamily="50" charset="-128"/>
                </a:rPr>
                <a:t>…</a:t>
              </a:r>
              <a:endParaRPr kumimoji="1" lang="ja-JP" altLang="en-US" sz="800" b="1" dirty="0">
                <a:latin typeface="HG丸ｺﾞｼｯｸM-PRO" panose="020F0600000000000000" pitchFamily="50" charset="-128"/>
                <a:ea typeface="HG丸ｺﾞｼｯｸM-PRO" panose="020F0600000000000000" pitchFamily="50" charset="-128"/>
              </a:endParaRPr>
            </a:p>
          </p:txBody>
        </p:sp>
        <p:sp>
          <p:nvSpPr>
            <p:cNvPr id="14" name="四角形吹き出し 13"/>
            <p:cNvSpPr/>
            <p:nvPr/>
          </p:nvSpPr>
          <p:spPr>
            <a:xfrm>
              <a:off x="3673194" y="1235242"/>
              <a:ext cx="1420173" cy="602493"/>
            </a:xfrm>
            <a:prstGeom prst="wedgeRectCallout">
              <a:avLst>
                <a:gd name="adj1" fmla="val -32765"/>
                <a:gd name="adj2" fmla="val 797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形吹き出し 14"/>
            <p:cNvSpPr/>
            <p:nvPr/>
          </p:nvSpPr>
          <p:spPr>
            <a:xfrm>
              <a:off x="5330647" y="1656067"/>
              <a:ext cx="867283" cy="467610"/>
            </a:xfrm>
            <a:prstGeom prst="wedgeEllipseCallout">
              <a:avLst>
                <a:gd name="adj1" fmla="val -12941"/>
                <a:gd name="adj2" fmla="val 727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1447022" y="4258650"/>
              <a:ext cx="1371547" cy="221277"/>
            </a:xfrm>
            <a:prstGeom prst="rect">
              <a:avLst/>
            </a:prstGeom>
            <a:solidFill>
              <a:schemeClr val="bg1"/>
            </a:solidFill>
            <a:ln>
              <a:solidFill>
                <a:schemeClr val="tx1"/>
              </a:solidFill>
            </a:ln>
          </p:spPr>
          <p:txBody>
            <a:bodyPr wrap="square" rtlCol="0">
              <a:spAutoFit/>
            </a:bodyPr>
            <a:lstStyle/>
            <a:p>
              <a:pPr algn="ctr"/>
              <a:r>
                <a:rPr kumimoji="1" lang="ja-JP" altLang="en-US" sz="800" b="1" dirty="0" smtClean="0">
                  <a:latin typeface="HG丸ｺﾞｼｯｸM-PRO" panose="020F0600000000000000" pitchFamily="50" charset="-128"/>
                  <a:ea typeface="HG丸ｺﾞｼｯｸM-PRO" panose="020F0600000000000000" pitchFamily="50" charset="-128"/>
                </a:rPr>
                <a:t>その後も、たびたび</a:t>
              </a:r>
              <a:r>
                <a:rPr kumimoji="1" lang="en-US" altLang="ja-JP" sz="800" b="1" dirty="0" smtClean="0">
                  <a:latin typeface="HG丸ｺﾞｼｯｸM-PRO" panose="020F0600000000000000" pitchFamily="50" charset="-128"/>
                  <a:ea typeface="HG丸ｺﾞｼｯｸM-PRO" panose="020F0600000000000000" pitchFamily="50" charset="-128"/>
                </a:rPr>
                <a:t>…</a:t>
              </a:r>
              <a:endParaRPr kumimoji="1" lang="ja-JP" altLang="en-US" sz="800" b="1" dirty="0">
                <a:latin typeface="HG丸ｺﾞｼｯｸM-PRO" panose="020F0600000000000000" pitchFamily="50" charset="-128"/>
                <a:ea typeface="HG丸ｺﾞｼｯｸM-PRO" panose="020F0600000000000000" pitchFamily="50" charset="-128"/>
              </a:endParaRPr>
            </a:p>
          </p:txBody>
        </p:sp>
        <p:sp>
          <p:nvSpPr>
            <p:cNvPr id="17" name="四角形吹き出し 16"/>
            <p:cNvSpPr/>
            <p:nvPr/>
          </p:nvSpPr>
          <p:spPr>
            <a:xfrm>
              <a:off x="756216" y="3510336"/>
              <a:ext cx="1652284" cy="590673"/>
            </a:xfrm>
            <a:prstGeom prst="wedgeRectCallout">
              <a:avLst>
                <a:gd name="adj1" fmla="val -26023"/>
                <a:gd name="adj2" fmla="val 8457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形吹き出し 17"/>
            <p:cNvSpPr/>
            <p:nvPr/>
          </p:nvSpPr>
          <p:spPr>
            <a:xfrm>
              <a:off x="2568423" y="3753595"/>
              <a:ext cx="844958" cy="419789"/>
            </a:xfrm>
            <a:prstGeom prst="wedgeEllipseCallout">
              <a:avLst>
                <a:gd name="adj1" fmla="val 1403"/>
                <a:gd name="adj2" fmla="val 1065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形吹き出し 18"/>
            <p:cNvSpPr/>
            <p:nvPr/>
          </p:nvSpPr>
          <p:spPr>
            <a:xfrm>
              <a:off x="3896890" y="3412590"/>
              <a:ext cx="1818110" cy="619932"/>
            </a:xfrm>
            <a:prstGeom prst="wedgeEllipseCallout">
              <a:avLst>
                <a:gd name="adj1" fmla="val -38925"/>
                <a:gd name="adj2" fmla="val 7976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1642331" y="2157613"/>
              <a:ext cx="757289" cy="246221"/>
            </a:xfrm>
            <a:prstGeom prst="rect">
              <a:avLst/>
            </a:prstGeom>
            <a:noFill/>
          </p:spPr>
          <p:txBody>
            <a:bodyPr wrap="square" rtlCol="0">
              <a:spAutoFit/>
            </a:bodyPr>
            <a:lstStyle/>
            <a:p>
              <a:pPr algn="ctr"/>
              <a:r>
                <a:rPr kumimoji="1" lang="ja-JP" altLang="en-US" sz="1000" dirty="0" smtClean="0">
                  <a:latin typeface="HG丸ｺﾞｼｯｸM-PRO" panose="020F0600000000000000" pitchFamily="50" charset="-128"/>
                  <a:ea typeface="HG丸ｺﾞｼｯｸM-PRO" panose="020F0600000000000000" pitchFamily="50" charset="-128"/>
                </a:rPr>
                <a:t>それが</a:t>
              </a:r>
              <a:r>
                <a:rPr kumimoji="1" lang="en-US" altLang="ja-JP" sz="1000" dirty="0" smtClean="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5385644" y="1689817"/>
              <a:ext cx="757289" cy="400110"/>
            </a:xfrm>
            <a:prstGeom prst="rect">
              <a:avLst/>
            </a:prstGeom>
            <a:noFill/>
          </p:spPr>
          <p:txBody>
            <a:bodyPr wrap="square" rtlCol="0">
              <a:spAutoFit/>
            </a:bodyPr>
            <a:lstStyle/>
            <a:p>
              <a:pPr algn="ctr"/>
              <a:r>
                <a:rPr lang="ja-JP" altLang="en-US" sz="1000" dirty="0" smtClean="0">
                  <a:latin typeface="HG丸ｺﾞｼｯｸM-PRO" panose="020F0600000000000000" pitchFamily="50" charset="-128"/>
                  <a:ea typeface="HG丸ｺﾞｼｯｸM-PRO" panose="020F0600000000000000" pitchFamily="50" charset="-128"/>
                </a:rPr>
                <a:t>あら～</a:t>
              </a:r>
              <a:endParaRPr lang="en-US" altLang="ja-JP" sz="1000" dirty="0" smtClean="0">
                <a:latin typeface="HG丸ｺﾞｼｯｸM-PRO" panose="020F0600000000000000" pitchFamily="50" charset="-128"/>
                <a:ea typeface="HG丸ｺﾞｼｯｸM-PRO" panose="020F0600000000000000" pitchFamily="50" charset="-128"/>
              </a:endParaRPr>
            </a:p>
            <a:p>
              <a:pPr algn="ctr"/>
              <a:r>
                <a:rPr kumimoji="1" lang="ja-JP" altLang="en-US" sz="1000" dirty="0" smtClean="0">
                  <a:latin typeface="HG丸ｺﾞｼｯｸM-PRO" panose="020F0600000000000000" pitchFamily="50" charset="-128"/>
                  <a:ea typeface="HG丸ｺﾞｼｯｸM-PRO" panose="020F0600000000000000" pitchFamily="50" charset="-128"/>
                </a:rPr>
                <a:t>いいわ</a:t>
              </a:r>
              <a:r>
                <a:rPr kumimoji="1" lang="ja-JP" altLang="en-US" sz="1000" dirty="0">
                  <a:latin typeface="HG丸ｺﾞｼｯｸM-PRO" panose="020F0600000000000000" pitchFamily="50" charset="-128"/>
                  <a:ea typeface="HG丸ｺﾞｼｯｸM-PRO" panose="020F0600000000000000" pitchFamily="50" charset="-128"/>
                </a:rPr>
                <a:t>ね</a:t>
              </a:r>
            </a:p>
          </p:txBody>
        </p:sp>
        <p:sp>
          <p:nvSpPr>
            <p:cNvPr id="22" name="テキスト ボックス 21"/>
            <p:cNvSpPr txBox="1"/>
            <p:nvPr/>
          </p:nvSpPr>
          <p:spPr>
            <a:xfrm>
              <a:off x="2568423" y="3833816"/>
              <a:ext cx="880900" cy="246221"/>
            </a:xfrm>
            <a:prstGeom prst="rect">
              <a:avLst/>
            </a:prstGeom>
            <a:noFill/>
          </p:spPr>
          <p:txBody>
            <a:bodyPr wrap="square" rtlCol="0">
              <a:spAutoFit/>
            </a:bodyPr>
            <a:lstStyle/>
            <a:p>
              <a:pPr algn="ctr"/>
              <a:r>
                <a:rPr lang="ja-JP" altLang="en-US" sz="1000" dirty="0" smtClean="0">
                  <a:latin typeface="HG丸ｺﾞｼｯｸM-PRO" panose="020F0600000000000000" pitchFamily="50" charset="-128"/>
                  <a:ea typeface="HG丸ｺﾞｼｯｸM-PRO" panose="020F0600000000000000" pitchFamily="50" charset="-128"/>
                </a:rPr>
                <a:t>そうねぇ</a:t>
              </a:r>
              <a:r>
                <a:rPr lang="en-US" altLang="ja-JP" sz="1000" dirty="0" smtClean="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3" name="テキスト ボックス 22"/>
            <p:cNvSpPr txBox="1"/>
            <p:nvPr/>
          </p:nvSpPr>
          <p:spPr>
            <a:xfrm>
              <a:off x="4018547" y="3527290"/>
              <a:ext cx="1696453" cy="400110"/>
            </a:xfrm>
            <a:prstGeom prst="rect">
              <a:avLst/>
            </a:prstGeom>
            <a:noFill/>
          </p:spPr>
          <p:txBody>
            <a:bodyPr wrap="square" rtlCol="0">
              <a:spAutoFit/>
            </a:bodyPr>
            <a:lstStyle/>
            <a:p>
              <a:pPr algn="ctr"/>
              <a:r>
                <a:rPr lang="ja-JP" altLang="en-US" sz="1000" dirty="0" smtClean="0">
                  <a:latin typeface="HG丸ｺﾞｼｯｸM-PRO" panose="020F0600000000000000" pitchFamily="50" charset="-128"/>
                  <a:ea typeface="HG丸ｺﾞｼｯｸM-PRO" panose="020F0600000000000000" pitchFamily="50" charset="-128"/>
                </a:rPr>
                <a:t>いつの間にかこんなに</a:t>
              </a:r>
              <a:r>
                <a:rPr lang="en-US" altLang="ja-JP" sz="1000" dirty="0" smtClean="0">
                  <a:latin typeface="HG丸ｺﾞｼｯｸM-PRO" panose="020F0600000000000000" pitchFamily="50" charset="-128"/>
                  <a:ea typeface="HG丸ｺﾞｼｯｸM-PRO" panose="020F0600000000000000" pitchFamily="50" charset="-128"/>
                </a:rPr>
                <a:t>…</a:t>
              </a:r>
            </a:p>
            <a:p>
              <a:pPr algn="ctr"/>
              <a:r>
                <a:rPr kumimoji="1" lang="ja-JP" altLang="en-US" sz="1000" dirty="0" smtClean="0">
                  <a:latin typeface="HG丸ｺﾞｼｯｸM-PRO" panose="020F0600000000000000" pitchFamily="50" charset="-128"/>
                  <a:ea typeface="HG丸ｺﾞｼｯｸM-PRO" panose="020F0600000000000000" pitchFamily="50" charset="-128"/>
                </a:rPr>
                <a:t>もう支払えない！</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5" name="テキスト ボックス 24"/>
            <p:cNvSpPr txBox="1"/>
            <p:nvPr/>
          </p:nvSpPr>
          <p:spPr>
            <a:xfrm>
              <a:off x="1368169" y="1241108"/>
              <a:ext cx="1411303" cy="553998"/>
            </a:xfrm>
            <a:prstGeom prst="rect">
              <a:avLst/>
            </a:prstGeom>
            <a:noFill/>
          </p:spPr>
          <p:txBody>
            <a:bodyPr wrap="square" rtlCol="0">
              <a:spAutoFit/>
            </a:bodyPr>
            <a:lstStyle/>
            <a:p>
              <a:pPr algn="ctr"/>
              <a:r>
                <a:rPr lang="ja-JP" altLang="en-US" sz="1000" dirty="0" smtClean="0">
                  <a:latin typeface="HG丸ｺﾞｼｯｸM-PRO" panose="020F0600000000000000" pitchFamily="50" charset="-128"/>
                  <a:ea typeface="HG丸ｺﾞｼｯｸM-PRO" panose="020F0600000000000000" pitchFamily="50" charset="-128"/>
                </a:rPr>
                <a:t>こんにちは！</a:t>
              </a:r>
              <a:endParaRPr lang="en-US" altLang="ja-JP" sz="1000" dirty="0" smtClean="0">
                <a:latin typeface="HG丸ｺﾞｼｯｸM-PRO" panose="020F0600000000000000" pitchFamily="50" charset="-128"/>
                <a:ea typeface="HG丸ｺﾞｼｯｸM-PRO" panose="020F0600000000000000" pitchFamily="50" charset="-128"/>
              </a:endParaRPr>
            </a:p>
            <a:p>
              <a:pPr algn="ctr"/>
              <a:r>
                <a:rPr kumimoji="1" lang="ja-JP" altLang="en-US" sz="1000" dirty="0" smtClean="0">
                  <a:latin typeface="HG丸ｺﾞｼｯｸM-PRO" panose="020F0600000000000000" pitchFamily="50" charset="-128"/>
                  <a:ea typeface="HG丸ｺﾞｼｯｸM-PRO" panose="020F0600000000000000" pitchFamily="50" charset="-128"/>
                </a:rPr>
                <a:t>あら？その山積みの箱はなんですか？</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6" name="テキスト ボックス 25"/>
            <p:cNvSpPr txBox="1"/>
            <p:nvPr/>
          </p:nvSpPr>
          <p:spPr>
            <a:xfrm>
              <a:off x="3609311" y="1244119"/>
              <a:ext cx="1547938" cy="553998"/>
            </a:xfrm>
            <a:prstGeom prst="rect">
              <a:avLst/>
            </a:prstGeom>
            <a:noFill/>
          </p:spPr>
          <p:txBody>
            <a:bodyPr wrap="square" rtlCol="0">
              <a:spAutoFit/>
            </a:bodyPr>
            <a:lstStyle/>
            <a:p>
              <a:pPr algn="ctr"/>
              <a:r>
                <a:rPr kumimoji="1" lang="ja-JP" altLang="en-US" sz="1000" dirty="0" smtClean="0">
                  <a:latin typeface="HG丸ｺﾞｼｯｸM-PRO" panose="020F0600000000000000" pitchFamily="50" charset="-128"/>
                  <a:ea typeface="HG丸ｺﾞｼｯｸM-PRO" panose="020F0600000000000000" pitchFamily="50" charset="-128"/>
                </a:rPr>
                <a:t>飲むだけで膝の</a:t>
              </a:r>
              <a:endParaRPr kumimoji="1" lang="en-US" altLang="ja-JP" sz="1000" dirty="0" smtClean="0">
                <a:latin typeface="HG丸ｺﾞｼｯｸM-PRO" panose="020F0600000000000000" pitchFamily="50" charset="-128"/>
                <a:ea typeface="HG丸ｺﾞｼｯｸM-PRO" panose="020F0600000000000000" pitchFamily="50" charset="-128"/>
              </a:endParaRPr>
            </a:p>
            <a:p>
              <a:pPr algn="ctr"/>
              <a:r>
                <a:rPr kumimoji="1" lang="ja-JP" altLang="en-US" sz="1000" dirty="0" smtClean="0">
                  <a:latin typeface="HG丸ｺﾞｼｯｸM-PRO" panose="020F0600000000000000" pitchFamily="50" charset="-128"/>
                  <a:ea typeface="HG丸ｺﾞｼｯｸM-PRO" panose="020F0600000000000000" pitchFamily="50" charset="-128"/>
                </a:rPr>
                <a:t>痛みが取れる健康食品があるんですよ</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7" name="テキスト ボックス 26"/>
            <p:cNvSpPr txBox="1"/>
            <p:nvPr/>
          </p:nvSpPr>
          <p:spPr>
            <a:xfrm>
              <a:off x="770809" y="3511812"/>
              <a:ext cx="1672614" cy="707886"/>
            </a:xfrm>
            <a:prstGeom prst="rect">
              <a:avLst/>
            </a:prstGeom>
            <a:noFill/>
          </p:spPr>
          <p:txBody>
            <a:bodyPr wrap="square" rtlCol="0">
              <a:spAutoFit/>
            </a:bodyPr>
            <a:lstStyle/>
            <a:p>
              <a:r>
                <a:rPr kumimoji="1" lang="ja-JP" altLang="en-US" sz="1000" dirty="0" smtClean="0">
                  <a:latin typeface="HG丸ｺﾞｼｯｸM-PRO" panose="020F0600000000000000" pitchFamily="50" charset="-128"/>
                  <a:ea typeface="HG丸ｺﾞｼｯｸM-PRO" panose="020F0600000000000000" pitchFamily="50" charset="-128"/>
                </a:rPr>
                <a:t>膝の痛みはどうですか？</a:t>
              </a:r>
              <a:endParaRPr kumimoji="1" lang="en-US" altLang="ja-JP" sz="1000" dirty="0" smtClean="0">
                <a:latin typeface="HG丸ｺﾞｼｯｸM-PRO" panose="020F0600000000000000" pitchFamily="50" charset="-128"/>
                <a:ea typeface="HG丸ｺﾞｼｯｸM-PRO" panose="020F0600000000000000" pitchFamily="50" charset="-128"/>
              </a:endParaRPr>
            </a:p>
            <a:p>
              <a:r>
                <a:rPr lang="ja-JP" altLang="en-US" sz="1000" dirty="0" smtClean="0">
                  <a:latin typeface="HG丸ｺﾞｼｯｸM-PRO" panose="020F0600000000000000" pitchFamily="50" charset="-128"/>
                  <a:ea typeface="HG丸ｺﾞｼｯｸM-PRO" panose="020F0600000000000000" pitchFamily="50" charset="-128"/>
                </a:rPr>
                <a:t>もっと良く効く新製品が</a:t>
              </a:r>
              <a:endParaRPr lang="en-US" altLang="ja-JP" sz="1000" dirty="0" smtClean="0">
                <a:latin typeface="HG丸ｺﾞｼｯｸM-PRO" panose="020F0600000000000000" pitchFamily="50" charset="-128"/>
                <a:ea typeface="HG丸ｺﾞｼｯｸM-PRO" panose="020F0600000000000000" pitchFamily="50" charset="-128"/>
              </a:endParaRPr>
            </a:p>
            <a:p>
              <a:r>
                <a:rPr kumimoji="1" lang="ja-JP" altLang="en-US" sz="1000" dirty="0" smtClean="0">
                  <a:latin typeface="HG丸ｺﾞｼｯｸM-PRO" panose="020F0600000000000000" pitchFamily="50" charset="-128"/>
                  <a:ea typeface="HG丸ｺﾞｼｯｸM-PRO" panose="020F0600000000000000" pitchFamily="50" charset="-128"/>
                </a:rPr>
                <a:t>出たんですよ～！</a:t>
              </a:r>
              <a:endParaRPr kumimoji="1" lang="en-US" altLang="ja-JP" sz="1000" dirty="0" smtClean="0">
                <a:latin typeface="HG丸ｺﾞｼｯｸM-PRO" panose="020F0600000000000000" pitchFamily="50" charset="-128"/>
                <a:ea typeface="HG丸ｺﾞｼｯｸM-PRO" panose="020F0600000000000000" pitchFamily="50" charset="-128"/>
              </a:endParaRPr>
            </a:p>
            <a:p>
              <a:endParaRPr kumimoji="1" lang="ja-JP" altLang="en-US" sz="1000" dirty="0">
                <a:latin typeface="HG丸ｺﾞｼｯｸM-PRO" panose="020F0600000000000000" pitchFamily="50" charset="-128"/>
                <a:ea typeface="HG丸ｺﾞｼｯｸM-PRO" panose="020F0600000000000000" pitchFamily="50" charset="-128"/>
              </a:endParaRPr>
            </a:p>
          </p:txBody>
        </p:sp>
      </p:grpSp>
      <p:sp>
        <p:nvSpPr>
          <p:cNvPr id="29" name="テキスト ボックス 28"/>
          <p:cNvSpPr txBox="1"/>
          <p:nvPr/>
        </p:nvSpPr>
        <p:spPr>
          <a:xfrm>
            <a:off x="561339" y="1117048"/>
            <a:ext cx="5891356" cy="369332"/>
          </a:xfrm>
          <a:prstGeom prst="rect">
            <a:avLst/>
          </a:prstGeom>
          <a:noFill/>
        </p:spPr>
        <p:txBody>
          <a:bodyPr wrap="none" rtlCol="0">
            <a:spAutoFit/>
          </a:bodyPr>
          <a:lstStyle/>
          <a:p>
            <a:r>
              <a:rPr lang="ja-JP" altLang="en-US" dirty="0" smtClean="0">
                <a:latin typeface="HG丸ｺﾞｼｯｸM-PRO" panose="020F0600000000000000" pitchFamily="50" charset="-128"/>
                <a:ea typeface="HG丸ｺﾞｼｯｸM-PRO" panose="020F0600000000000000" pitchFamily="50" charset="-128"/>
              </a:rPr>
              <a:t>地域包括</a:t>
            </a:r>
            <a:r>
              <a:rPr lang="ja-JP" altLang="en-US" dirty="0">
                <a:latin typeface="HG丸ｺﾞｼｯｸM-PRO" panose="020F0600000000000000" pitchFamily="50" charset="-128"/>
                <a:ea typeface="HG丸ｺﾞｼｯｸM-PRO" panose="020F0600000000000000" pitchFamily="50" charset="-128"/>
              </a:rPr>
              <a:t>支援</a:t>
            </a:r>
            <a:r>
              <a:rPr lang="ja-JP" altLang="en-US" dirty="0" smtClean="0">
                <a:latin typeface="HG丸ｺﾞｼｯｸM-PRO" panose="020F0600000000000000" pitchFamily="50" charset="-128"/>
                <a:ea typeface="HG丸ｺﾞｼｯｸM-PRO" panose="020F0600000000000000" pitchFamily="50" charset="-128"/>
              </a:rPr>
              <a:t>センター</a:t>
            </a:r>
            <a:r>
              <a:rPr lang="en-US" altLang="ja-JP" dirty="0" smtClean="0">
                <a:latin typeface="HG丸ｺﾞｼｯｸM-PRO" panose="020F0600000000000000" pitchFamily="50" charset="-128"/>
                <a:ea typeface="HG丸ｺﾞｼｯｸM-PRO" panose="020F0600000000000000" pitchFamily="50" charset="-128"/>
              </a:rPr>
              <a:t>(</a:t>
            </a:r>
            <a:r>
              <a:rPr lang="ja-JP" altLang="en-US" dirty="0" smtClean="0">
                <a:latin typeface="HG丸ｺﾞｼｯｸM-PRO" panose="020F0600000000000000" pitchFamily="50" charset="-128"/>
                <a:ea typeface="HG丸ｺﾞｼｯｸM-PRO" panose="020F0600000000000000" pitchFamily="50" charset="-128"/>
              </a:rPr>
              <a:t>ケアマネージャー</a:t>
            </a:r>
            <a:r>
              <a:rPr lang="en-US" altLang="ja-JP" dirty="0" smtClean="0">
                <a:latin typeface="HG丸ｺﾞｼｯｸM-PRO" panose="020F0600000000000000" pitchFamily="50" charset="-128"/>
                <a:ea typeface="HG丸ｺﾞｼｯｸM-PRO" panose="020F0600000000000000" pitchFamily="50" charset="-128"/>
              </a:rPr>
              <a:t>)</a:t>
            </a:r>
            <a:r>
              <a:rPr kumimoji="1" lang="ja-JP" altLang="en-US" dirty="0" smtClean="0">
                <a:latin typeface="HG丸ｺﾞｼｯｸM-PRO" panose="020F0600000000000000" pitchFamily="50" charset="-128"/>
                <a:ea typeface="HG丸ｺﾞｼｯｸM-PRO" panose="020F0600000000000000" pitchFamily="50" charset="-128"/>
              </a:rPr>
              <a:t>による気付き</a:t>
            </a:r>
            <a:endParaRPr kumimoji="1" lang="ja-JP" altLang="en-US" dirty="0">
              <a:latin typeface="HG丸ｺﾞｼｯｸM-PRO" panose="020F0600000000000000" pitchFamily="50" charset="-128"/>
              <a:ea typeface="HG丸ｺﾞｼｯｸM-PRO" panose="020F0600000000000000" pitchFamily="50" charset="-128"/>
            </a:endParaRPr>
          </a:p>
        </p:txBody>
      </p:sp>
      <p:sp>
        <p:nvSpPr>
          <p:cNvPr id="30" name="テキスト ボックス 29"/>
          <p:cNvSpPr txBox="1"/>
          <p:nvPr/>
        </p:nvSpPr>
        <p:spPr>
          <a:xfrm>
            <a:off x="756624" y="6609110"/>
            <a:ext cx="5548093" cy="1323439"/>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突然</a:t>
            </a:r>
            <a:r>
              <a:rPr lang="ja-JP" altLang="en-US" sz="1600" dirty="0">
                <a:latin typeface="Meiryo UI" panose="020B0604030504040204" pitchFamily="50" charset="-128"/>
                <a:ea typeface="Meiryo UI" panose="020B0604030504040204" pitchFamily="50" charset="-128"/>
              </a:rPr>
              <a:t>の電話で会社名や担当者名を名乗らず、「お体の調子はどうです</a:t>
            </a:r>
            <a:r>
              <a:rPr lang="ja-JP" altLang="en-US" sz="1600" dirty="0" smtClean="0">
                <a:latin typeface="Meiryo UI" panose="020B0604030504040204" pitchFamily="50" charset="-128"/>
                <a:ea typeface="Meiryo UI" panose="020B0604030504040204" pitchFamily="50" charset="-128"/>
              </a:rPr>
              <a:t>か」</a:t>
            </a:r>
            <a:r>
              <a:rPr lang="ja-JP" altLang="en-US" sz="1600" dirty="0">
                <a:latin typeface="Meiryo UI" panose="020B0604030504040204" pitchFamily="50" charset="-128"/>
                <a:ea typeface="Meiryo UI" panose="020B0604030504040204" pitchFamily="50" charset="-128"/>
              </a:rPr>
              <a:t>などと親しげに健康の話題や世間話など様々な勧誘</a:t>
            </a:r>
            <a:r>
              <a:rPr lang="ja-JP" altLang="en-US" sz="1600" dirty="0" smtClean="0">
                <a:latin typeface="Meiryo UI" panose="020B0604030504040204" pitchFamily="50" charset="-128"/>
                <a:ea typeface="Meiryo UI" panose="020B0604030504040204" pitchFamily="50" charset="-128"/>
              </a:rPr>
              <a:t>トーク</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で気</a:t>
            </a:r>
            <a:r>
              <a:rPr lang="ja-JP" altLang="en-US" sz="1600" dirty="0">
                <a:latin typeface="Meiryo UI" panose="020B0604030504040204" pitchFamily="50" charset="-128"/>
                <a:ea typeface="Meiryo UI" panose="020B0604030504040204" pitchFamily="50" charset="-128"/>
              </a:rPr>
              <a:t>を引こう</a:t>
            </a:r>
            <a:r>
              <a:rPr lang="ja-JP" altLang="en-US" sz="1600" dirty="0" smtClean="0">
                <a:latin typeface="Meiryo UI" panose="020B0604030504040204" pitchFamily="50" charset="-128"/>
                <a:ea typeface="Meiryo UI" panose="020B0604030504040204" pitchFamily="50" charset="-128"/>
              </a:rPr>
              <a:t>とします。</a:t>
            </a:r>
            <a:endParaRPr lang="en-US" altLang="ja-JP" sz="1600" dirty="0" smtClean="0">
              <a:latin typeface="Meiryo UI" panose="020B0604030504040204" pitchFamily="50" charset="-128"/>
              <a:ea typeface="Meiryo UI" panose="020B0604030504040204" pitchFamily="50" charset="-128"/>
            </a:endParaRPr>
          </a:p>
          <a:p>
            <a:pPr algn="dist"/>
            <a:r>
              <a:rPr lang="ja-JP" altLang="en-US" sz="1600" dirty="0" smtClean="0">
                <a:latin typeface="Meiryo UI" panose="020B0604030504040204" pitchFamily="50" charset="-128"/>
                <a:ea typeface="Meiryo UI" panose="020B0604030504040204" pitchFamily="50" charset="-128"/>
              </a:rPr>
              <a:t>　また</a:t>
            </a:r>
            <a:r>
              <a:rPr lang="ja-JP" altLang="en-US" sz="1600" dirty="0">
                <a:latin typeface="Meiryo UI" panose="020B0604030504040204" pitchFamily="50" charset="-128"/>
                <a:ea typeface="Meiryo UI" panose="020B0604030504040204" pitchFamily="50" charset="-128"/>
              </a:rPr>
              <a:t>、最初はお試し品を購入させて、その後の電話勧誘で高額</a:t>
            </a:r>
            <a:r>
              <a:rPr lang="ja-JP" altLang="en-US" sz="1600" dirty="0" smtClean="0">
                <a:latin typeface="Meiryo UI" panose="020B0604030504040204" pitchFamily="50" charset="-128"/>
                <a:ea typeface="Meiryo UI" panose="020B0604030504040204" pitchFamily="50" charset="-128"/>
              </a:rPr>
              <a:t>な</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健康</a:t>
            </a:r>
            <a:r>
              <a:rPr lang="ja-JP" altLang="en-US" sz="1600" dirty="0">
                <a:latin typeface="Meiryo UI" panose="020B0604030504040204" pitchFamily="50" charset="-128"/>
                <a:ea typeface="Meiryo UI" panose="020B0604030504040204" pitchFamily="50" charset="-128"/>
              </a:rPr>
              <a:t>食品を購入させられる</a:t>
            </a:r>
            <a:r>
              <a:rPr lang="ja-JP" altLang="en-US" sz="1600" dirty="0" smtClean="0">
                <a:latin typeface="Meiryo UI" panose="020B0604030504040204" pitchFamily="50" charset="-128"/>
                <a:ea typeface="Meiryo UI" panose="020B0604030504040204" pitchFamily="50" charset="-128"/>
              </a:rPr>
              <a:t>ケースもあります。</a:t>
            </a:r>
            <a:endParaRPr lang="en-US" altLang="ja-JP" sz="1600" dirty="0" smtClean="0">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771282" y="8510474"/>
            <a:ext cx="5573956" cy="1077218"/>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事業者名、担当者名を名乗らず親しげに話しかけてくる勧誘には用心をしましょう。話を長引かせず、はっきり「必要ありません」と言って電話を切りましょう。お試し品を勧められても本当に必要なものか、</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一旦電話を切ってよく考えましょう。</a:t>
            </a:r>
            <a:endParaRPr lang="en-US" altLang="ja-JP" sz="1600" dirty="0">
              <a:latin typeface="Meiryo UI" panose="020B0604030504040204" pitchFamily="50" charset="-128"/>
              <a:ea typeface="Meiryo UI" panose="020B0604030504040204" pitchFamily="50" charset="-128"/>
            </a:endParaRPr>
          </a:p>
        </p:txBody>
      </p:sp>
      <p:grpSp>
        <p:nvGrpSpPr>
          <p:cNvPr id="36" name="グループ化 35"/>
          <p:cNvGrpSpPr/>
          <p:nvPr/>
        </p:nvGrpSpPr>
        <p:grpSpPr>
          <a:xfrm>
            <a:off x="693626" y="6236058"/>
            <a:ext cx="1612231" cy="343856"/>
            <a:chOff x="703715" y="6435084"/>
            <a:chExt cx="1612231" cy="343856"/>
          </a:xfrm>
        </p:grpSpPr>
        <p:sp>
          <p:nvSpPr>
            <p:cNvPr id="37" name="角丸四角形 36"/>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819444" y="6435084"/>
              <a:ext cx="1375698"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トラブルの特徴</a:t>
              </a:r>
              <a:endParaRPr kumimoji="1" lang="ja-JP" altLang="en-US" sz="1600" dirty="0">
                <a:latin typeface="Meiryo UI" panose="020B0604030504040204" pitchFamily="50" charset="-128"/>
                <a:ea typeface="Meiryo UI" panose="020B0604030504040204" pitchFamily="50" charset="-128"/>
              </a:endParaRPr>
            </a:p>
          </p:txBody>
        </p:sp>
      </p:grpSp>
      <p:grpSp>
        <p:nvGrpSpPr>
          <p:cNvPr id="39" name="グループ化 38"/>
          <p:cNvGrpSpPr/>
          <p:nvPr/>
        </p:nvGrpSpPr>
        <p:grpSpPr>
          <a:xfrm>
            <a:off x="718093" y="8166618"/>
            <a:ext cx="1612231" cy="343856"/>
            <a:chOff x="703715" y="6435084"/>
            <a:chExt cx="1612231" cy="343856"/>
          </a:xfrm>
        </p:grpSpPr>
        <p:sp>
          <p:nvSpPr>
            <p:cNvPr id="40" name="角丸四角形 39"/>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883214" y="6435084"/>
              <a:ext cx="1259933" cy="338554"/>
            </a:xfrm>
            <a:prstGeom prst="rect">
              <a:avLst/>
            </a:prstGeom>
            <a:noFill/>
          </p:spPr>
          <p:txBody>
            <a:bodyPr wrap="square" rtlCol="0">
              <a:spAutoFit/>
            </a:bodyPr>
            <a:lstStyle/>
            <a:p>
              <a:pPr algn="ctr"/>
              <a:r>
                <a:rPr kumimoji="1" lang="ja-JP" altLang="en-US" sz="1600" dirty="0" smtClean="0">
                  <a:latin typeface="Meiryo UI" panose="020B0604030504040204" pitchFamily="50" charset="-128"/>
                  <a:ea typeface="Meiryo UI" panose="020B0604030504040204" pitchFamily="50" charset="-128"/>
                </a:rPr>
                <a:t>ワンポイント</a:t>
              </a:r>
              <a:endParaRPr kumimoji="1" lang="ja-JP" altLang="en-US" sz="1600" dirty="0">
                <a:latin typeface="Meiryo UI" panose="020B0604030504040204" pitchFamily="50" charset="-128"/>
                <a:ea typeface="Meiryo UI" panose="020B0604030504040204" pitchFamily="50" charset="-128"/>
              </a:endParaRPr>
            </a:p>
          </p:txBody>
        </p:sp>
      </p:grpSp>
      <p:cxnSp>
        <p:nvCxnSpPr>
          <p:cNvPr id="42" name="直線コネクタ 41"/>
          <p:cNvCxnSpPr/>
          <p:nvPr/>
        </p:nvCxnSpPr>
        <p:spPr>
          <a:xfrm>
            <a:off x="2366205" y="6382248"/>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2423594" y="8340716"/>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24" name="スライド番号プレースホルダー 23"/>
          <p:cNvSpPr>
            <a:spLocks noGrp="1"/>
          </p:cNvSpPr>
          <p:nvPr>
            <p:ph type="sldNum" sz="quarter" idx="12"/>
          </p:nvPr>
        </p:nvSpPr>
        <p:spPr/>
        <p:txBody>
          <a:bodyPr/>
          <a:lstStyle/>
          <a:p>
            <a:fld id="{2D29DCC2-8EF3-41CF-8D5F-D9B527706C29}" type="slidenum">
              <a:rPr kumimoji="1" lang="ja-JP" altLang="en-US" smtClean="0"/>
              <a:t>8</a:t>
            </a:fld>
            <a:endParaRPr kumimoji="1" lang="ja-JP" altLang="en-US"/>
          </a:p>
        </p:txBody>
      </p:sp>
      <p:sp>
        <p:nvSpPr>
          <p:cNvPr id="44" name="テキスト ボックス 43"/>
          <p:cNvSpPr txBox="1"/>
          <p:nvPr/>
        </p:nvSpPr>
        <p:spPr>
          <a:xfrm>
            <a:off x="3540410" y="6075034"/>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70569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角丸四角形 37"/>
          <p:cNvSpPr/>
          <p:nvPr/>
        </p:nvSpPr>
        <p:spPr>
          <a:xfrm>
            <a:off x="-433137" y="310096"/>
            <a:ext cx="6292516" cy="542846"/>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角丸四角形 38"/>
          <p:cNvSpPr/>
          <p:nvPr/>
        </p:nvSpPr>
        <p:spPr>
          <a:xfrm>
            <a:off x="404750" y="1046747"/>
            <a:ext cx="6159617" cy="8662737"/>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69080" y="351088"/>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６</a:t>
            </a:r>
            <a:r>
              <a:rPr kumimoji="1" lang="ja-JP" altLang="en-US" sz="2000" b="1" dirty="0" smtClean="0">
                <a:latin typeface="HG丸ｺﾞｼｯｸM-PRO" panose="020F0600000000000000" pitchFamily="50" charset="-128"/>
                <a:ea typeface="HG丸ｺﾞｼｯｸM-PRO" panose="020F0600000000000000" pitchFamily="50" charset="-128"/>
              </a:rPr>
              <a:t>．</a:t>
            </a:r>
            <a:r>
              <a:rPr lang="ja-JP" altLang="en-US" sz="2000" b="1" dirty="0">
                <a:latin typeface="HG丸ｺﾞｼｯｸM-PRO" panose="020F0600000000000000" pitchFamily="50" charset="-128"/>
                <a:ea typeface="HG丸ｺﾞｼｯｸM-PRO" panose="020F0600000000000000" pitchFamily="50" charset="-128"/>
              </a:rPr>
              <a:t>実際</a:t>
            </a:r>
            <a:r>
              <a:rPr lang="ja-JP" altLang="en-US" sz="2000" b="1" dirty="0" smtClean="0">
                <a:latin typeface="HG丸ｺﾞｼｯｸM-PRO" panose="020F0600000000000000" pitchFamily="50" charset="-128"/>
                <a:ea typeface="HG丸ｺﾞｼｯｸM-PRO" panose="020F0600000000000000" pitchFamily="50" charset="-128"/>
              </a:rPr>
              <a:t>にあった消費者トラブル事例</a:t>
            </a:r>
            <a:r>
              <a:rPr lang="en-US" altLang="ja-JP" sz="2000" b="1" dirty="0" smtClean="0">
                <a:latin typeface="HG丸ｺﾞｼｯｸM-PRO" panose="020F0600000000000000" pitchFamily="50" charset="-128"/>
                <a:ea typeface="HG丸ｺﾞｼｯｸM-PRO" panose="020F0600000000000000" pitchFamily="50" charset="-128"/>
              </a:rPr>
              <a:t>‐</a:t>
            </a:r>
            <a:r>
              <a:rPr lang="ja-JP" altLang="en-US" sz="2000" b="1" dirty="0" smtClean="0">
                <a:latin typeface="HG丸ｺﾞｼｯｸM-PRO" panose="020F0600000000000000" pitchFamily="50" charset="-128"/>
                <a:ea typeface="HG丸ｺﾞｼｯｸM-PRO" panose="020F0600000000000000" pitchFamily="50" charset="-128"/>
              </a:rPr>
              <a:t>②</a:t>
            </a:r>
            <a:endParaRPr kumimoji="1" lang="ja-JP" altLang="en-US" sz="2000" b="1" dirty="0">
              <a:latin typeface="HG丸ｺﾞｼｯｸM-PRO" panose="020F0600000000000000" pitchFamily="50" charset="-128"/>
              <a:ea typeface="HG丸ｺﾞｼｯｸM-PRO" panose="020F0600000000000000" pitchFamily="50" charset="-128"/>
            </a:endParaRPr>
          </a:p>
        </p:txBody>
      </p:sp>
      <p:grpSp>
        <p:nvGrpSpPr>
          <p:cNvPr id="32" name="グループ化 31"/>
          <p:cNvGrpSpPr/>
          <p:nvPr/>
        </p:nvGrpSpPr>
        <p:grpSpPr>
          <a:xfrm>
            <a:off x="737331" y="1731303"/>
            <a:ext cx="5607907" cy="4529806"/>
            <a:chOff x="625697" y="1161971"/>
            <a:chExt cx="5766816" cy="4208662"/>
          </a:xfrm>
        </p:grpSpPr>
        <p:grpSp>
          <p:nvGrpSpPr>
            <p:cNvPr id="10" name="グループ化 9"/>
            <p:cNvGrpSpPr/>
            <p:nvPr/>
          </p:nvGrpSpPr>
          <p:grpSpPr>
            <a:xfrm>
              <a:off x="625697" y="1161971"/>
              <a:ext cx="5766816" cy="4208662"/>
              <a:chOff x="625697" y="1161971"/>
              <a:chExt cx="5766816" cy="4208662"/>
            </a:xfrm>
          </p:grpSpPr>
          <p:grpSp>
            <p:nvGrpSpPr>
              <p:cNvPr id="5" name="グループ化 4"/>
              <p:cNvGrpSpPr/>
              <p:nvPr/>
            </p:nvGrpSpPr>
            <p:grpSpPr>
              <a:xfrm>
                <a:off x="625697" y="1161971"/>
                <a:ext cx="5766816" cy="4208662"/>
                <a:chOff x="545592" y="3835736"/>
                <a:chExt cx="5766816" cy="4208662"/>
              </a:xfrm>
            </p:grpSpPr>
            <p:pic>
              <p:nvPicPr>
                <p:cNvPr id="3" name="図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5592" y="3835736"/>
                  <a:ext cx="5766816" cy="2234527"/>
                </a:xfrm>
                <a:prstGeom prst="rect">
                  <a:avLst/>
                </a:prstGeom>
              </p:spPr>
            </p:pic>
            <p:pic>
              <p:nvPicPr>
                <p:cNvPr id="4" name="図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592" y="6070263"/>
                  <a:ext cx="5766816" cy="1974135"/>
                </a:xfrm>
                <a:prstGeom prst="rect">
                  <a:avLst/>
                </a:prstGeom>
              </p:spPr>
            </p:pic>
          </p:grpSp>
          <p:sp>
            <p:nvSpPr>
              <p:cNvPr id="6" name="正方形/長方形 5"/>
              <p:cNvSpPr/>
              <p:nvPr/>
            </p:nvSpPr>
            <p:spPr>
              <a:xfrm>
                <a:off x="3230545" y="3004456"/>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１</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7" name="正方形/長方形 6"/>
              <p:cNvSpPr/>
              <p:nvPr/>
            </p:nvSpPr>
            <p:spPr>
              <a:xfrm>
                <a:off x="3565175" y="3004455"/>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２</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8" name="正方形/長方形 7"/>
              <p:cNvSpPr/>
              <p:nvPr/>
            </p:nvSpPr>
            <p:spPr>
              <a:xfrm>
                <a:off x="3230545" y="3334551"/>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bg1"/>
                    </a:solidFill>
                    <a:latin typeface="ＤＦ特太ゴシック体" panose="020B0509000000000000" pitchFamily="49" charset="-128"/>
                    <a:ea typeface="ＤＦ特太ゴシック体" panose="020B0509000000000000" pitchFamily="49" charset="-128"/>
                  </a:rPr>
                  <a:t>３</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sp>
            <p:nvSpPr>
              <p:cNvPr id="9" name="正方形/長方形 8"/>
              <p:cNvSpPr/>
              <p:nvPr/>
            </p:nvSpPr>
            <p:spPr>
              <a:xfrm>
                <a:off x="3567024" y="3334551"/>
                <a:ext cx="216040" cy="1862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ＤＦ特太ゴシック体" panose="020B0509000000000000" pitchFamily="49" charset="-128"/>
                    <a:ea typeface="ＤＦ特太ゴシック体" panose="020B0509000000000000" pitchFamily="49" charset="-128"/>
                  </a:rPr>
                  <a:t>４</a:t>
                </a:r>
                <a:endParaRPr kumimoji="1" lang="ja-JP" altLang="en-US" sz="1000" dirty="0">
                  <a:solidFill>
                    <a:schemeClr val="bg1"/>
                  </a:solidFill>
                  <a:latin typeface="ＤＦ特太ゴシック体" panose="020B0509000000000000" pitchFamily="49" charset="-128"/>
                  <a:ea typeface="ＤＦ特太ゴシック体" panose="020B0509000000000000" pitchFamily="49" charset="-128"/>
                </a:endParaRPr>
              </a:p>
            </p:txBody>
          </p:sp>
        </p:grpSp>
        <p:sp>
          <p:nvSpPr>
            <p:cNvPr id="12" name="テキスト ボックス 11"/>
            <p:cNvSpPr txBox="1"/>
            <p:nvPr/>
          </p:nvSpPr>
          <p:spPr>
            <a:xfrm>
              <a:off x="2468296" y="1298670"/>
              <a:ext cx="948175" cy="228765"/>
            </a:xfrm>
            <a:prstGeom prst="rect">
              <a:avLst/>
            </a:prstGeom>
            <a:solidFill>
              <a:schemeClr val="bg1"/>
            </a:solidFill>
            <a:ln>
              <a:solidFill>
                <a:schemeClr val="tx1"/>
              </a:solidFill>
            </a:ln>
          </p:spPr>
          <p:txBody>
            <a:bodyPr wrap="none" rtlCol="0">
              <a:spAutoFit/>
            </a:bodyPr>
            <a:lstStyle/>
            <a:p>
              <a:r>
                <a:rPr kumimoji="1" lang="en-US" altLang="ja-JP" sz="1000" b="1" dirty="0" smtClean="0">
                  <a:latin typeface="HG丸ｺﾞｼｯｸM-PRO" panose="020F0600000000000000" pitchFamily="50" charset="-128"/>
                  <a:ea typeface="HG丸ｺﾞｼｯｸM-PRO" panose="020F0600000000000000" pitchFamily="50" charset="-128"/>
                </a:rPr>
                <a:t>1</a:t>
              </a:r>
              <a:r>
                <a:rPr kumimoji="1" lang="ja-JP" altLang="en-US" sz="1000" b="1" dirty="0" smtClean="0">
                  <a:latin typeface="HG丸ｺﾞｼｯｸM-PRO" panose="020F0600000000000000" pitchFamily="50" charset="-128"/>
                  <a:ea typeface="HG丸ｺﾞｼｯｸM-PRO" panose="020F0600000000000000" pitchFamily="50" charset="-128"/>
                </a:rPr>
                <a:t>週間ほど前</a:t>
              </a:r>
              <a:endParaRPr kumimoji="1" lang="ja-JP" altLang="en-US" sz="1000" b="1" dirty="0">
                <a:latin typeface="HG丸ｺﾞｼｯｸM-PRO" panose="020F0600000000000000" pitchFamily="50" charset="-128"/>
                <a:ea typeface="HG丸ｺﾞｼｯｸM-PRO" panose="020F0600000000000000" pitchFamily="50" charset="-128"/>
              </a:endParaRPr>
            </a:p>
          </p:txBody>
        </p:sp>
        <p:sp>
          <p:nvSpPr>
            <p:cNvPr id="13" name="四角形吹き出し 12"/>
            <p:cNvSpPr/>
            <p:nvPr/>
          </p:nvSpPr>
          <p:spPr>
            <a:xfrm>
              <a:off x="715277" y="1226848"/>
              <a:ext cx="1719112" cy="701591"/>
            </a:xfrm>
            <a:prstGeom prst="wedgeRectCallout">
              <a:avLst>
                <a:gd name="adj1" fmla="val 307"/>
                <a:gd name="adj2" fmla="val 7221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形吹き出し 13"/>
            <p:cNvSpPr/>
            <p:nvPr/>
          </p:nvSpPr>
          <p:spPr>
            <a:xfrm>
              <a:off x="2117558" y="1729466"/>
              <a:ext cx="1323005" cy="636265"/>
            </a:xfrm>
            <a:prstGeom prst="wedgeEllipseCallout">
              <a:avLst>
                <a:gd name="adj1" fmla="val -3259"/>
                <a:gd name="adj2" fmla="val 7303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吹き出し 14"/>
            <p:cNvSpPr/>
            <p:nvPr/>
          </p:nvSpPr>
          <p:spPr>
            <a:xfrm>
              <a:off x="4285065" y="1304668"/>
              <a:ext cx="1499767" cy="570459"/>
            </a:xfrm>
            <a:prstGeom prst="wedgeRectCallout">
              <a:avLst>
                <a:gd name="adj1" fmla="val 791"/>
                <a:gd name="adj2" fmla="val 754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3603385" y="1294384"/>
              <a:ext cx="460658" cy="255037"/>
            </a:xfrm>
            <a:prstGeom prst="rect">
              <a:avLst/>
            </a:prstGeom>
            <a:solidFill>
              <a:schemeClr val="bg1"/>
            </a:solidFill>
            <a:ln>
              <a:solidFill>
                <a:schemeClr val="tx1"/>
              </a:solidFill>
            </a:ln>
          </p:spPr>
          <p:txBody>
            <a:bodyPr wrap="none" rtlCol="0">
              <a:spAutoFit/>
            </a:bodyPr>
            <a:lstStyle/>
            <a:p>
              <a:r>
                <a:rPr lang="ja-JP" altLang="en-US" sz="1000" b="1" dirty="0">
                  <a:latin typeface="HG丸ｺﾞｼｯｸM-PRO" panose="020F0600000000000000" pitchFamily="50" charset="-128"/>
                  <a:ea typeface="HG丸ｺﾞｼｯｸM-PRO" panose="020F0600000000000000" pitchFamily="50" charset="-128"/>
                </a:rPr>
                <a:t>昨日</a:t>
              </a:r>
              <a:endParaRPr kumimoji="1" lang="ja-JP" altLang="en-US" sz="1000" b="1" dirty="0">
                <a:latin typeface="HG丸ｺﾞｼｯｸM-PRO" panose="020F0600000000000000" pitchFamily="50" charset="-128"/>
                <a:ea typeface="HG丸ｺﾞｼｯｸM-PRO" panose="020F0600000000000000" pitchFamily="50" charset="-128"/>
              </a:endParaRPr>
            </a:p>
          </p:txBody>
        </p:sp>
        <p:sp>
          <p:nvSpPr>
            <p:cNvPr id="17" name="円形吹き出し 16"/>
            <p:cNvSpPr/>
            <p:nvPr/>
          </p:nvSpPr>
          <p:spPr>
            <a:xfrm>
              <a:off x="4965030" y="2724778"/>
              <a:ext cx="882316" cy="431505"/>
            </a:xfrm>
            <a:prstGeom prst="wedgeEllipseCallout">
              <a:avLst>
                <a:gd name="adj1" fmla="val 34501"/>
                <a:gd name="adj2" fmla="val -847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形吹き出し 17"/>
            <p:cNvSpPr/>
            <p:nvPr/>
          </p:nvSpPr>
          <p:spPr>
            <a:xfrm>
              <a:off x="5217923" y="4864558"/>
              <a:ext cx="1070180" cy="481201"/>
            </a:xfrm>
            <a:prstGeom prst="wedgeEllipseCallout">
              <a:avLst>
                <a:gd name="adj1" fmla="val -24612"/>
                <a:gd name="adj2" fmla="val -6501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吹き出し 18"/>
            <p:cNvSpPr/>
            <p:nvPr/>
          </p:nvSpPr>
          <p:spPr>
            <a:xfrm>
              <a:off x="724287" y="3569949"/>
              <a:ext cx="1081439" cy="398535"/>
            </a:xfrm>
            <a:prstGeom prst="wedgeRectCallout">
              <a:avLst>
                <a:gd name="adj1" fmla="val -11726"/>
                <a:gd name="adj2" fmla="val 11537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吹き出し 19"/>
            <p:cNvSpPr/>
            <p:nvPr/>
          </p:nvSpPr>
          <p:spPr>
            <a:xfrm>
              <a:off x="3781215" y="3540371"/>
              <a:ext cx="1338950" cy="667672"/>
            </a:xfrm>
            <a:prstGeom prst="wedgeRoundRectCallout">
              <a:avLst>
                <a:gd name="adj1" fmla="val 151"/>
                <a:gd name="adj2" fmla="val 7075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形吹き出し 10"/>
            <p:cNvSpPr/>
            <p:nvPr/>
          </p:nvSpPr>
          <p:spPr>
            <a:xfrm>
              <a:off x="5092231" y="3520773"/>
              <a:ext cx="1234982" cy="651981"/>
            </a:xfrm>
            <a:prstGeom prst="wedgeEllipseCallout">
              <a:avLst>
                <a:gd name="adj1" fmla="val -14688"/>
                <a:gd name="adj2" fmla="val 725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3816882" y="3558083"/>
              <a:ext cx="1267614" cy="646331"/>
            </a:xfrm>
            <a:prstGeom prst="rect">
              <a:avLst/>
            </a:prstGeom>
            <a:noFill/>
          </p:spPr>
          <p:txBody>
            <a:bodyPr wrap="square" rtlCol="0">
              <a:spAutoFit/>
            </a:bodyPr>
            <a:lstStyle/>
            <a:p>
              <a:pPr algn="ctr"/>
              <a:r>
                <a:rPr kumimoji="1" lang="ja-JP" altLang="en-US" sz="900" dirty="0" smtClean="0">
                  <a:latin typeface="HG丸ｺﾞｼｯｸM-PRO" panose="020F0600000000000000" pitchFamily="50" charset="-128"/>
                  <a:ea typeface="HG丸ｺﾞｼｯｸM-PRO" panose="020F0600000000000000" pitchFamily="50" charset="-128"/>
                </a:rPr>
                <a:t>今日は元気がない</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kumimoji="1" lang="ja-JP" altLang="en-US" sz="900" dirty="0" smtClean="0">
                  <a:latin typeface="HG丸ｺﾞｼｯｸM-PRO" panose="020F0600000000000000" pitchFamily="50" charset="-128"/>
                  <a:ea typeface="HG丸ｺﾞｼｯｸM-PRO" panose="020F0600000000000000" pitchFamily="50" charset="-128"/>
                </a:rPr>
                <a:t>みたいですね。</a:t>
              </a:r>
              <a:endParaRPr kumimoji="1"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何か心配事でも</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ja-JP" altLang="en-US" sz="900" dirty="0" smtClean="0">
                  <a:latin typeface="HG丸ｺﾞｼｯｸM-PRO" panose="020F0600000000000000" pitchFamily="50" charset="-128"/>
                  <a:ea typeface="HG丸ｺﾞｼｯｸM-PRO" panose="020F0600000000000000" pitchFamily="50" charset="-128"/>
                </a:rPr>
                <a:t>あるの？</a:t>
              </a:r>
              <a:endParaRPr kumimoji="1" lang="ja-JP" altLang="en-US" sz="900" dirty="0">
                <a:latin typeface="HG丸ｺﾞｼｯｸM-PRO" panose="020F0600000000000000" pitchFamily="50" charset="-128"/>
                <a:ea typeface="HG丸ｺﾞｼｯｸM-PRO" panose="020F0600000000000000" pitchFamily="50" charset="-128"/>
              </a:endParaRPr>
            </a:p>
          </p:txBody>
        </p:sp>
        <p:sp>
          <p:nvSpPr>
            <p:cNvPr id="22" name="テキスト ボックス 21"/>
            <p:cNvSpPr txBox="1"/>
            <p:nvPr/>
          </p:nvSpPr>
          <p:spPr>
            <a:xfrm>
              <a:off x="721553" y="3581141"/>
              <a:ext cx="1089460" cy="369331"/>
            </a:xfrm>
            <a:prstGeom prst="rect">
              <a:avLst/>
            </a:prstGeom>
            <a:noFill/>
          </p:spPr>
          <p:txBody>
            <a:bodyPr wrap="square" rtlCol="0">
              <a:spAutoFit/>
            </a:bodyPr>
            <a:lstStyle/>
            <a:p>
              <a:pPr algn="ctr"/>
              <a:r>
                <a:rPr lang="ja-JP" altLang="en-US" sz="900" dirty="0" smtClean="0">
                  <a:latin typeface="HG丸ｺﾞｼｯｸM-PRO" panose="020F0600000000000000" pitchFamily="50" charset="-128"/>
                  <a:ea typeface="HG丸ｺﾞｼｯｸM-PRO" panose="020F0600000000000000" pitchFamily="50" charset="-128"/>
                </a:rPr>
                <a:t>全部で</a:t>
              </a:r>
              <a:endParaRPr lang="en-US" altLang="ja-JP" sz="900" dirty="0" smtClean="0">
                <a:latin typeface="HG丸ｺﾞｼｯｸM-PRO" panose="020F0600000000000000" pitchFamily="50" charset="-128"/>
                <a:ea typeface="HG丸ｺﾞｼｯｸM-PRO" panose="020F0600000000000000" pitchFamily="50" charset="-128"/>
              </a:endParaRPr>
            </a:p>
            <a:p>
              <a:pPr algn="ctr"/>
              <a:r>
                <a:rPr lang="en-US" altLang="ja-JP" sz="900" dirty="0" smtClean="0">
                  <a:latin typeface="HG丸ｺﾞｼｯｸM-PRO" panose="020F0600000000000000" pitchFamily="50" charset="-128"/>
                  <a:ea typeface="HG丸ｺﾞｼｯｸM-PRO" panose="020F0600000000000000" pitchFamily="50" charset="-128"/>
                </a:rPr>
                <a:t>5000</a:t>
              </a:r>
              <a:r>
                <a:rPr lang="ja-JP" altLang="en-US" sz="900" dirty="0" smtClean="0">
                  <a:latin typeface="HG丸ｺﾞｼｯｸM-PRO" panose="020F0600000000000000" pitchFamily="50" charset="-128"/>
                  <a:ea typeface="HG丸ｺﾞｼｯｸM-PRO" panose="020F0600000000000000" pitchFamily="50" charset="-128"/>
                </a:rPr>
                <a:t>円ですね</a:t>
              </a:r>
              <a:endParaRPr kumimoji="1" lang="ja-JP" altLang="en-US" sz="900" dirty="0">
                <a:latin typeface="HG丸ｺﾞｼｯｸM-PRO" panose="020F0600000000000000" pitchFamily="50" charset="-128"/>
                <a:ea typeface="HG丸ｺﾞｼｯｸM-PRO" panose="020F0600000000000000" pitchFamily="50" charset="-128"/>
              </a:endParaRPr>
            </a:p>
          </p:txBody>
        </p:sp>
        <p:sp>
          <p:nvSpPr>
            <p:cNvPr id="23" name="雲形吹き出し 22"/>
            <p:cNvSpPr/>
            <p:nvPr/>
          </p:nvSpPr>
          <p:spPr>
            <a:xfrm>
              <a:off x="1944991" y="3417186"/>
              <a:ext cx="1393574" cy="894348"/>
            </a:xfrm>
            <a:prstGeom prst="cloudCallout">
              <a:avLst>
                <a:gd name="adj1" fmla="val 20355"/>
                <a:gd name="adj2" fmla="val 503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1981486" y="3623887"/>
              <a:ext cx="1328836" cy="514722"/>
            </a:xfrm>
            <a:prstGeom prst="rect">
              <a:avLst/>
            </a:prstGeom>
            <a:noFill/>
          </p:spPr>
          <p:txBody>
            <a:bodyPr wrap="square" rtlCol="0">
              <a:spAutoFit/>
            </a:bodyPr>
            <a:lstStyle/>
            <a:p>
              <a:pPr algn="ctr"/>
              <a:r>
                <a:rPr lang="ja-JP" altLang="en-US" sz="1000" dirty="0" smtClean="0">
                  <a:latin typeface="HG丸ｺﾞｼｯｸM-PRO" panose="020F0600000000000000" pitchFamily="50" charset="-128"/>
                  <a:ea typeface="HG丸ｺﾞｼｯｸM-PRO" panose="020F0600000000000000" pitchFamily="50" charset="-128"/>
                </a:rPr>
                <a:t>大事な夫からの</a:t>
              </a:r>
              <a:endParaRPr lang="en-US" altLang="ja-JP" sz="1000" dirty="0" smtClean="0">
                <a:latin typeface="HG丸ｺﾞｼｯｸM-PRO" panose="020F0600000000000000" pitchFamily="50" charset="-128"/>
                <a:ea typeface="HG丸ｺﾞｼｯｸM-PRO" panose="020F0600000000000000" pitchFamily="50" charset="-128"/>
              </a:endParaRPr>
            </a:p>
            <a:p>
              <a:pPr algn="ctr"/>
              <a:r>
                <a:rPr kumimoji="1" lang="ja-JP" altLang="en-US" sz="1000" dirty="0" smtClean="0">
                  <a:latin typeface="HG丸ｺﾞｼｯｸM-PRO" panose="020F0600000000000000" pitchFamily="50" charset="-128"/>
                  <a:ea typeface="HG丸ｺﾞｼｯｸM-PRO" panose="020F0600000000000000" pitchFamily="50" charset="-128"/>
                </a:rPr>
                <a:t>プレゼント</a:t>
              </a:r>
              <a:endParaRPr kumimoji="1" lang="en-US" altLang="ja-JP" sz="1000" dirty="0" smtClean="0">
                <a:latin typeface="HG丸ｺﾞｼｯｸM-PRO" panose="020F0600000000000000" pitchFamily="50" charset="-128"/>
                <a:ea typeface="HG丸ｺﾞｼｯｸM-PRO" panose="020F0600000000000000" pitchFamily="50" charset="-128"/>
              </a:endParaRPr>
            </a:p>
            <a:p>
              <a:pPr algn="ctr"/>
              <a:r>
                <a:rPr kumimoji="1" lang="ja-JP" altLang="en-US" sz="1000" dirty="0" err="1" smtClean="0">
                  <a:latin typeface="HG丸ｺﾞｼｯｸM-PRO" panose="020F0600000000000000" pitchFamily="50" charset="-128"/>
                  <a:ea typeface="HG丸ｺﾞｼｯｸM-PRO" panose="020F0600000000000000" pitchFamily="50" charset="-128"/>
                </a:rPr>
                <a:t>だったのに</a:t>
              </a:r>
              <a:r>
                <a:rPr kumimoji="1" lang="en-US" altLang="ja-JP" sz="1000" dirty="0" smtClean="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5" name="テキスト ボックス 24"/>
            <p:cNvSpPr txBox="1"/>
            <p:nvPr/>
          </p:nvSpPr>
          <p:spPr>
            <a:xfrm>
              <a:off x="5152619" y="3590017"/>
              <a:ext cx="1089460" cy="514722"/>
            </a:xfrm>
            <a:prstGeom prst="rect">
              <a:avLst/>
            </a:prstGeom>
            <a:noFill/>
          </p:spPr>
          <p:txBody>
            <a:bodyPr wrap="square" rtlCol="0">
              <a:spAutoFit/>
            </a:bodyPr>
            <a:lstStyle/>
            <a:p>
              <a:pPr algn="ctr"/>
              <a:r>
                <a:rPr lang="ja-JP" altLang="en-US" sz="1000" dirty="0" smtClean="0">
                  <a:latin typeface="HG丸ｺﾞｼｯｸM-PRO" panose="020F0600000000000000" pitchFamily="50" charset="-128"/>
                  <a:ea typeface="HG丸ｺﾞｼｯｸM-PRO" panose="020F0600000000000000" pitchFamily="50" charset="-128"/>
                </a:rPr>
                <a:t>大事な指輪を</a:t>
              </a:r>
              <a:endParaRPr lang="en-US" altLang="ja-JP" sz="1000" dirty="0" smtClean="0">
                <a:latin typeface="HG丸ｺﾞｼｯｸM-PRO" panose="020F0600000000000000" pitchFamily="50" charset="-128"/>
                <a:ea typeface="HG丸ｺﾞｼｯｸM-PRO" panose="020F0600000000000000" pitchFamily="50" charset="-128"/>
              </a:endParaRPr>
            </a:p>
            <a:p>
              <a:pPr algn="ctr"/>
              <a:r>
                <a:rPr kumimoji="1" lang="ja-JP" altLang="en-US" sz="1000" dirty="0" smtClean="0">
                  <a:latin typeface="HG丸ｺﾞｼｯｸM-PRO" panose="020F0600000000000000" pitchFamily="50" charset="-128"/>
                  <a:ea typeface="HG丸ｺﾞｼｯｸM-PRO" panose="020F0600000000000000" pitchFamily="50" charset="-128"/>
                </a:rPr>
                <a:t>売って</a:t>
              </a:r>
              <a:endParaRPr kumimoji="1" lang="en-US" altLang="ja-JP" sz="1000" dirty="0" smtClean="0">
                <a:latin typeface="HG丸ｺﾞｼｯｸM-PRO" panose="020F0600000000000000" pitchFamily="50" charset="-128"/>
                <a:ea typeface="HG丸ｺﾞｼｯｸM-PRO" panose="020F0600000000000000" pitchFamily="50" charset="-128"/>
              </a:endParaRPr>
            </a:p>
            <a:p>
              <a:pPr algn="ctr"/>
              <a:r>
                <a:rPr kumimoji="1" lang="ja-JP" altLang="en-US" sz="1000" dirty="0" smtClean="0">
                  <a:latin typeface="HG丸ｺﾞｼｯｸM-PRO" panose="020F0600000000000000" pitchFamily="50" charset="-128"/>
                  <a:ea typeface="HG丸ｺﾞｼｯｸM-PRO" panose="020F0600000000000000" pitchFamily="50" charset="-128"/>
                </a:rPr>
                <a:t>しまった</a:t>
              </a:r>
              <a:r>
                <a:rPr kumimoji="1" lang="ja-JP" altLang="en-US" sz="1000" dirty="0">
                  <a:latin typeface="HG丸ｺﾞｼｯｸM-PRO" panose="020F0600000000000000" pitchFamily="50" charset="-128"/>
                  <a:ea typeface="HG丸ｺﾞｼｯｸM-PRO" panose="020F0600000000000000" pitchFamily="50" charset="-128"/>
                </a:rPr>
                <a:t>の</a:t>
              </a:r>
            </a:p>
          </p:txBody>
        </p:sp>
        <p:sp>
          <p:nvSpPr>
            <p:cNvPr id="26" name="テキスト ボックス 25"/>
            <p:cNvSpPr txBox="1"/>
            <p:nvPr/>
          </p:nvSpPr>
          <p:spPr>
            <a:xfrm>
              <a:off x="5237753" y="4905103"/>
              <a:ext cx="1089460" cy="369332"/>
            </a:xfrm>
            <a:prstGeom prst="rect">
              <a:avLst/>
            </a:prstGeom>
            <a:noFill/>
          </p:spPr>
          <p:txBody>
            <a:bodyPr wrap="square" rtlCol="0">
              <a:spAutoFit/>
            </a:bodyPr>
            <a:lstStyle/>
            <a:p>
              <a:pPr algn="ctr"/>
              <a:r>
                <a:rPr lang="ja-JP" altLang="en-US" sz="1000" dirty="0" smtClean="0">
                  <a:latin typeface="HG丸ｺﾞｼｯｸM-PRO" panose="020F0600000000000000" pitchFamily="50" charset="-128"/>
                  <a:ea typeface="HG丸ｺﾞｼｯｸM-PRO" panose="020F0600000000000000" pitchFamily="50" charset="-128"/>
                </a:rPr>
                <a:t>返して</a:t>
              </a:r>
              <a:endParaRPr lang="en-US" altLang="ja-JP" sz="1000" dirty="0" smtClean="0">
                <a:latin typeface="HG丸ｺﾞｼｯｸM-PRO" panose="020F0600000000000000" pitchFamily="50" charset="-128"/>
                <a:ea typeface="HG丸ｺﾞｼｯｸM-PRO" panose="020F0600000000000000" pitchFamily="50" charset="-128"/>
              </a:endParaRPr>
            </a:p>
            <a:p>
              <a:pPr algn="ctr"/>
              <a:r>
                <a:rPr lang="ja-JP" altLang="en-US" sz="1000" dirty="0" smtClean="0">
                  <a:latin typeface="HG丸ｺﾞｼｯｸM-PRO" panose="020F0600000000000000" pitchFamily="50" charset="-128"/>
                  <a:ea typeface="HG丸ｺﾞｼｯｸM-PRO" panose="020F0600000000000000" pitchFamily="50" charset="-128"/>
                </a:rPr>
                <a:t>もらいたいの</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7" name="テキスト ボックス 26"/>
            <p:cNvSpPr txBox="1"/>
            <p:nvPr/>
          </p:nvSpPr>
          <p:spPr>
            <a:xfrm>
              <a:off x="5049960" y="2828971"/>
              <a:ext cx="757289" cy="230832"/>
            </a:xfrm>
            <a:prstGeom prst="rect">
              <a:avLst/>
            </a:prstGeom>
            <a:noFill/>
          </p:spPr>
          <p:txBody>
            <a:bodyPr wrap="square" rtlCol="0">
              <a:spAutoFit/>
            </a:bodyPr>
            <a:lstStyle/>
            <a:p>
              <a:pPr algn="ctr"/>
              <a:r>
                <a:rPr kumimoji="1" lang="ja-JP" altLang="en-US" sz="1000" dirty="0" smtClean="0">
                  <a:latin typeface="HG丸ｺﾞｼｯｸM-PRO" panose="020F0600000000000000" pitchFamily="50" charset="-128"/>
                  <a:ea typeface="HG丸ｺﾞｼｯｸM-PRO" panose="020F0600000000000000" pitchFamily="50" charset="-128"/>
                </a:rPr>
                <a:t>そんな</a:t>
              </a:r>
              <a:r>
                <a:rPr kumimoji="1" lang="en-US" altLang="ja-JP" sz="1000" dirty="0" smtClean="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28" name="テキスト ボックス 27"/>
            <p:cNvSpPr txBox="1"/>
            <p:nvPr/>
          </p:nvSpPr>
          <p:spPr>
            <a:xfrm>
              <a:off x="4280468" y="1335982"/>
              <a:ext cx="1665114" cy="507831"/>
            </a:xfrm>
            <a:prstGeom prst="rect">
              <a:avLst/>
            </a:prstGeom>
            <a:noFill/>
          </p:spPr>
          <p:txBody>
            <a:bodyPr wrap="square" rtlCol="0">
              <a:spAutoFit/>
            </a:bodyPr>
            <a:lstStyle/>
            <a:p>
              <a:r>
                <a:rPr kumimoji="1" lang="ja-JP" altLang="en-US" sz="900" dirty="0" smtClean="0">
                  <a:latin typeface="HG丸ｺﾞｼｯｸM-PRO" panose="020F0600000000000000" pitchFamily="50" charset="-128"/>
                  <a:ea typeface="HG丸ｺﾞｼｯｸM-PRO" panose="020F0600000000000000" pitchFamily="50" charset="-128"/>
                </a:rPr>
                <a:t>これは値が付きませんね</a:t>
              </a:r>
              <a:endParaRPr kumimoji="1" lang="en-US" altLang="ja-JP" sz="900" dirty="0" smtClean="0">
                <a:latin typeface="HG丸ｺﾞｼｯｸM-PRO" panose="020F0600000000000000" pitchFamily="50" charset="-128"/>
                <a:ea typeface="HG丸ｺﾞｼｯｸM-PRO" panose="020F0600000000000000" pitchFamily="50" charset="-128"/>
              </a:endParaRPr>
            </a:p>
            <a:p>
              <a:r>
                <a:rPr lang="ja-JP" altLang="en-US" sz="900" dirty="0">
                  <a:latin typeface="HG丸ｺﾞｼｯｸM-PRO" panose="020F0600000000000000" pitchFamily="50" charset="-128"/>
                  <a:ea typeface="HG丸ｺﾞｼｯｸM-PRO" panose="020F0600000000000000" pitchFamily="50" charset="-128"/>
                </a:rPr>
                <a:t>貴金属</a:t>
              </a:r>
              <a:r>
                <a:rPr lang="ja-JP" altLang="en-US" sz="900" dirty="0" smtClean="0">
                  <a:latin typeface="HG丸ｺﾞｼｯｸM-PRO" panose="020F0600000000000000" pitchFamily="50" charset="-128"/>
                  <a:ea typeface="HG丸ｺﾞｼｯｸM-PRO" panose="020F0600000000000000" pitchFamily="50" charset="-128"/>
                </a:rPr>
                <a:t>と一緒なら</a:t>
              </a:r>
              <a:endParaRPr lang="en-US" altLang="ja-JP" sz="900" dirty="0" smtClean="0">
                <a:latin typeface="HG丸ｺﾞｼｯｸM-PRO" panose="020F0600000000000000" pitchFamily="50" charset="-128"/>
                <a:ea typeface="HG丸ｺﾞｼｯｸM-PRO" panose="020F0600000000000000" pitchFamily="50" charset="-128"/>
              </a:endParaRPr>
            </a:p>
            <a:p>
              <a:r>
                <a:rPr kumimoji="1" lang="ja-JP" altLang="en-US" sz="900" dirty="0" smtClean="0">
                  <a:latin typeface="HG丸ｺﾞｼｯｸM-PRO" panose="020F0600000000000000" pitchFamily="50" charset="-128"/>
                  <a:ea typeface="HG丸ｺﾞｼｯｸM-PRO" panose="020F0600000000000000" pitchFamily="50" charset="-128"/>
                </a:rPr>
                <a:t>高く</a:t>
              </a:r>
              <a:r>
                <a:rPr kumimoji="1" lang="ja-JP" altLang="en-US" sz="900" dirty="0">
                  <a:latin typeface="HG丸ｺﾞｼｯｸM-PRO" panose="020F0600000000000000" pitchFamily="50" charset="-128"/>
                  <a:ea typeface="HG丸ｺﾞｼｯｸM-PRO" panose="020F0600000000000000" pitchFamily="50" charset="-128"/>
                </a:rPr>
                <a:t>買い取</a:t>
              </a:r>
              <a:r>
                <a:rPr kumimoji="1" lang="ja-JP" altLang="en-US" sz="900" dirty="0" smtClean="0">
                  <a:latin typeface="HG丸ｺﾞｼｯｸM-PRO" panose="020F0600000000000000" pitchFamily="50" charset="-128"/>
                  <a:ea typeface="HG丸ｺﾞｼｯｸM-PRO" panose="020F0600000000000000" pitchFamily="50" charset="-128"/>
                </a:rPr>
                <a:t>ります</a:t>
              </a:r>
              <a:r>
                <a:rPr kumimoji="1" lang="ja-JP" altLang="en-US" sz="900" dirty="0">
                  <a:latin typeface="HG丸ｺﾞｼｯｸM-PRO" panose="020F0600000000000000" pitchFamily="50" charset="-128"/>
                  <a:ea typeface="HG丸ｺﾞｼｯｸM-PRO" panose="020F0600000000000000" pitchFamily="50" charset="-128"/>
                </a:rPr>
                <a:t>よ</a:t>
              </a:r>
            </a:p>
          </p:txBody>
        </p:sp>
        <p:sp>
          <p:nvSpPr>
            <p:cNvPr id="29" name="テキスト ボックス 28"/>
            <p:cNvSpPr txBox="1"/>
            <p:nvPr/>
          </p:nvSpPr>
          <p:spPr>
            <a:xfrm>
              <a:off x="2067343" y="1850214"/>
              <a:ext cx="1377818" cy="371744"/>
            </a:xfrm>
            <a:prstGeom prst="rect">
              <a:avLst/>
            </a:prstGeom>
            <a:noFill/>
          </p:spPr>
          <p:txBody>
            <a:bodyPr wrap="square" rtlCol="0">
              <a:spAutoFit/>
            </a:bodyPr>
            <a:lstStyle/>
            <a:p>
              <a:pPr algn="ctr"/>
              <a:r>
                <a:rPr kumimoji="1" lang="ja-JP" altLang="en-US" sz="1000" dirty="0" smtClean="0">
                  <a:latin typeface="HG丸ｺﾞｼｯｸM-PRO" panose="020F0600000000000000" pitchFamily="50" charset="-128"/>
                  <a:ea typeface="HG丸ｺﾞｼｯｸM-PRO" panose="020F0600000000000000" pitchFamily="50" charset="-128"/>
                </a:rPr>
                <a:t>着物があるわ</a:t>
              </a:r>
              <a:endParaRPr kumimoji="1" lang="en-US" altLang="ja-JP" sz="1000" dirty="0" smtClean="0">
                <a:latin typeface="HG丸ｺﾞｼｯｸM-PRO" panose="020F0600000000000000" pitchFamily="50" charset="-128"/>
                <a:ea typeface="HG丸ｺﾞｼｯｸM-PRO" panose="020F0600000000000000" pitchFamily="50" charset="-128"/>
              </a:endParaRPr>
            </a:p>
            <a:p>
              <a:pPr algn="ctr"/>
              <a:r>
                <a:rPr lang="ja-JP" altLang="en-US" sz="1000" dirty="0" smtClean="0">
                  <a:latin typeface="HG丸ｺﾞｼｯｸM-PRO" panose="020F0600000000000000" pitchFamily="50" charset="-128"/>
                  <a:ea typeface="HG丸ｺﾞｼｯｸM-PRO" panose="020F0600000000000000" pitchFamily="50" charset="-128"/>
                </a:rPr>
                <a:t>ちょうどよかった</a:t>
              </a:r>
              <a:endParaRPr kumimoji="1" lang="ja-JP" altLang="en-US" sz="1000" dirty="0">
                <a:latin typeface="HG丸ｺﾞｼｯｸM-PRO" panose="020F0600000000000000" pitchFamily="50" charset="-128"/>
                <a:ea typeface="HG丸ｺﾞｼｯｸM-PRO" panose="020F0600000000000000" pitchFamily="50" charset="-128"/>
              </a:endParaRPr>
            </a:p>
          </p:txBody>
        </p:sp>
        <p:sp>
          <p:nvSpPr>
            <p:cNvPr id="30" name="テキスト ボックス 29"/>
            <p:cNvSpPr txBox="1"/>
            <p:nvPr/>
          </p:nvSpPr>
          <p:spPr>
            <a:xfrm>
              <a:off x="723923" y="1214610"/>
              <a:ext cx="1738546" cy="646331"/>
            </a:xfrm>
            <a:prstGeom prst="rect">
              <a:avLst/>
            </a:prstGeom>
            <a:noFill/>
          </p:spPr>
          <p:txBody>
            <a:bodyPr wrap="square" rtlCol="0">
              <a:spAutoFit/>
            </a:bodyPr>
            <a:lstStyle/>
            <a:p>
              <a:r>
                <a:rPr lang="ja-JP" altLang="en-US" sz="900" dirty="0" smtClean="0">
                  <a:latin typeface="HG丸ｺﾞｼｯｸM-PRO" panose="020F0600000000000000" pitchFamily="50" charset="-128"/>
                  <a:ea typeface="HG丸ｺﾞｼｯｸM-PRO" panose="020F0600000000000000" pitchFamily="50" charset="-128"/>
                </a:rPr>
                <a:t>いらないものは無い</a:t>
              </a:r>
              <a:endParaRPr lang="en-US" altLang="ja-JP" sz="900" dirty="0" smtClean="0">
                <a:latin typeface="HG丸ｺﾞｼｯｸM-PRO" panose="020F0600000000000000" pitchFamily="50" charset="-128"/>
                <a:ea typeface="HG丸ｺﾞｼｯｸM-PRO" panose="020F0600000000000000" pitchFamily="50" charset="-128"/>
              </a:endParaRPr>
            </a:p>
            <a:p>
              <a:r>
                <a:rPr lang="ja-JP" altLang="en-US" sz="900" dirty="0" smtClean="0">
                  <a:latin typeface="HG丸ｺﾞｼｯｸM-PRO" panose="020F0600000000000000" pitchFamily="50" charset="-128"/>
                  <a:ea typeface="HG丸ｺﾞｼｯｸM-PRO" panose="020F0600000000000000" pitchFamily="50" charset="-128"/>
                </a:rPr>
                <a:t>ですか？</a:t>
              </a:r>
              <a:endParaRPr lang="en-US" altLang="ja-JP" sz="900" dirty="0" smtClean="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着物</a:t>
              </a:r>
              <a:r>
                <a:rPr kumimoji="1" lang="ja-JP" altLang="en-US" sz="900" dirty="0" smtClean="0">
                  <a:latin typeface="HG丸ｺﾞｼｯｸM-PRO" panose="020F0600000000000000" pitchFamily="50" charset="-128"/>
                  <a:ea typeface="HG丸ｺﾞｼｯｸM-PRO" panose="020F0600000000000000" pitchFamily="50" charset="-128"/>
                </a:rPr>
                <a:t>でも古着でもなんでも</a:t>
              </a:r>
              <a:endParaRPr kumimoji="1" lang="en-US" altLang="ja-JP" sz="900" dirty="0" smtClean="0">
                <a:latin typeface="HG丸ｺﾞｼｯｸM-PRO" panose="020F0600000000000000" pitchFamily="50" charset="-128"/>
                <a:ea typeface="HG丸ｺﾞｼｯｸM-PRO" panose="020F0600000000000000" pitchFamily="50" charset="-128"/>
              </a:endParaRPr>
            </a:p>
            <a:p>
              <a:r>
                <a:rPr kumimoji="1" lang="ja-JP" altLang="en-US" sz="900" dirty="0" smtClean="0">
                  <a:latin typeface="HG丸ｺﾞｼｯｸM-PRO" panose="020F0600000000000000" pitchFamily="50" charset="-128"/>
                  <a:ea typeface="HG丸ｺﾞｼｯｸM-PRO" panose="020F0600000000000000" pitchFamily="50" charset="-128"/>
                </a:rPr>
                <a:t>高く買い取ります</a:t>
              </a:r>
              <a:endParaRPr kumimoji="1" lang="ja-JP" altLang="en-US" sz="900" dirty="0">
                <a:latin typeface="HG丸ｺﾞｼｯｸM-PRO" panose="020F0600000000000000" pitchFamily="50" charset="-128"/>
                <a:ea typeface="HG丸ｺﾞｼｯｸM-PRO" panose="020F0600000000000000" pitchFamily="50" charset="-128"/>
              </a:endParaRPr>
            </a:p>
          </p:txBody>
        </p:sp>
      </p:grpSp>
      <p:sp>
        <p:nvSpPr>
          <p:cNvPr id="33" name="テキスト ボックス 32"/>
          <p:cNvSpPr txBox="1"/>
          <p:nvPr/>
        </p:nvSpPr>
        <p:spPr>
          <a:xfrm>
            <a:off x="1651056" y="1217448"/>
            <a:ext cx="3647152" cy="369332"/>
          </a:xfrm>
          <a:prstGeom prst="rect">
            <a:avLst/>
          </a:prstGeom>
          <a:noFill/>
        </p:spPr>
        <p:txBody>
          <a:bodyPr wrap="none" rtlCol="0">
            <a:spAutoFit/>
          </a:bodyPr>
          <a:lstStyle/>
          <a:p>
            <a:r>
              <a:rPr kumimoji="1" lang="ja-JP" altLang="en-US" dirty="0" smtClean="0">
                <a:latin typeface="HG丸ｺﾞｼｯｸM-PRO" panose="020F0600000000000000" pitchFamily="50" charset="-128"/>
                <a:ea typeface="HG丸ｺﾞｼｯｸM-PRO" panose="020F0600000000000000" pitchFamily="50" charset="-128"/>
              </a:rPr>
              <a:t>社会福祉協議会職員による気付き</a:t>
            </a:r>
            <a:endParaRPr kumimoji="1" lang="ja-JP" altLang="en-US" dirty="0">
              <a:latin typeface="HG丸ｺﾞｼｯｸM-PRO" panose="020F0600000000000000" pitchFamily="50" charset="-128"/>
              <a:ea typeface="HG丸ｺﾞｼｯｸM-PRO" panose="020F0600000000000000" pitchFamily="50" charset="-128"/>
            </a:endParaRPr>
          </a:p>
        </p:txBody>
      </p:sp>
      <p:sp>
        <p:nvSpPr>
          <p:cNvPr id="34" name="テキスト ボックス 33"/>
          <p:cNvSpPr txBox="1"/>
          <p:nvPr/>
        </p:nvSpPr>
        <p:spPr>
          <a:xfrm>
            <a:off x="849238" y="6799571"/>
            <a:ext cx="5468867" cy="830997"/>
          </a:xfrm>
          <a:prstGeom prst="rect">
            <a:avLst/>
          </a:prstGeom>
          <a:noFill/>
        </p:spPr>
        <p:txBody>
          <a:bodyPr wrap="square" rtlCol="0">
            <a:spAutoFit/>
          </a:bodyPr>
          <a:lstStyle/>
          <a:p>
            <a:pPr algn="dist"/>
            <a:r>
              <a:rPr lang="ja-JP" altLang="en-US" sz="1600" dirty="0" smtClean="0">
                <a:latin typeface="Meiryo UI" panose="020B0604030504040204" pitchFamily="50" charset="-128"/>
                <a:ea typeface="Meiryo UI" panose="020B0604030504040204" pitchFamily="50" charset="-128"/>
              </a:rPr>
              <a:t>　電話で、不用品の買取りや、査定をするだけなどと言って勧誘したり、突然自宅に訪問するなどして、売るつもりのなかった着物や貴</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金属を強引に買い取られてしまうという</a:t>
            </a:r>
            <a:r>
              <a:rPr lang="ja-JP" altLang="en-US" sz="1600" dirty="0">
                <a:latin typeface="Meiryo UI" panose="020B0604030504040204" pitchFamily="50" charset="-128"/>
                <a:ea typeface="Meiryo UI" panose="020B0604030504040204" pitchFamily="50" charset="-128"/>
              </a:rPr>
              <a:t>ケース</a:t>
            </a:r>
            <a:r>
              <a:rPr lang="ja-JP" altLang="en-US" sz="1600" dirty="0" smtClean="0">
                <a:latin typeface="Meiryo UI" panose="020B0604030504040204" pitchFamily="50" charset="-128"/>
                <a:ea typeface="Meiryo UI" panose="020B0604030504040204" pitchFamily="50" charset="-128"/>
              </a:rPr>
              <a:t>もあります。</a:t>
            </a:r>
            <a:endParaRPr lang="en-US" altLang="ja-JP" sz="1600" dirty="0" smtClean="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3695480" y="5599407"/>
            <a:ext cx="1338828" cy="246221"/>
          </a:xfrm>
          <a:prstGeom prst="rect">
            <a:avLst/>
          </a:prstGeom>
          <a:solidFill>
            <a:schemeClr val="bg1"/>
          </a:solidFill>
          <a:ln>
            <a:solidFill>
              <a:schemeClr val="tx1"/>
            </a:solidFill>
          </a:ln>
        </p:spPr>
        <p:txBody>
          <a:bodyPr wrap="none" rtlCol="0">
            <a:spAutoFit/>
          </a:bodyPr>
          <a:lstStyle/>
          <a:p>
            <a:r>
              <a:rPr kumimoji="1" lang="ja-JP" altLang="en-US" sz="1000" b="1" dirty="0" smtClean="0">
                <a:latin typeface="HG丸ｺﾞｼｯｸM-PRO" panose="020F0600000000000000" pitchFamily="50" charset="-128"/>
                <a:ea typeface="HG丸ｺﾞｼｯｸM-PRO" panose="020F0600000000000000" pitchFamily="50" charset="-128"/>
              </a:rPr>
              <a:t>ふれあいサロンで</a:t>
            </a:r>
            <a:r>
              <a:rPr kumimoji="1" lang="en-US" altLang="ja-JP" sz="1000" b="1" dirty="0" smtClean="0">
                <a:latin typeface="HG丸ｺﾞｼｯｸM-PRO" panose="020F0600000000000000" pitchFamily="50" charset="-128"/>
                <a:ea typeface="HG丸ｺﾞｼｯｸM-PRO" panose="020F0600000000000000" pitchFamily="50" charset="-128"/>
              </a:rPr>
              <a:t>…</a:t>
            </a:r>
            <a:endParaRPr kumimoji="1" lang="ja-JP" altLang="en-US" sz="1000" b="1" dirty="0">
              <a:latin typeface="HG丸ｺﾞｼｯｸM-PRO" panose="020F0600000000000000" pitchFamily="50" charset="-128"/>
              <a:ea typeface="HG丸ｺﾞｼｯｸM-PRO" panose="020F0600000000000000" pitchFamily="50" charset="-128"/>
            </a:endParaRPr>
          </a:p>
        </p:txBody>
      </p:sp>
      <p:sp>
        <p:nvSpPr>
          <p:cNvPr id="31" name="テキスト ボックス 30"/>
          <p:cNvSpPr txBox="1"/>
          <p:nvPr/>
        </p:nvSpPr>
        <p:spPr>
          <a:xfrm>
            <a:off x="819071" y="8214380"/>
            <a:ext cx="5512388" cy="1323439"/>
          </a:xfrm>
          <a:prstGeom prst="rect">
            <a:avLst/>
          </a:prstGeom>
          <a:noFill/>
        </p:spPr>
        <p:txBody>
          <a:bodyPr wrap="square" rtlCol="0">
            <a:spAutoFit/>
          </a:bodyPr>
          <a:lstStyle/>
          <a:p>
            <a:r>
              <a:rPr lang="ja-JP" altLang="en-US" sz="1600" dirty="0" smtClean="0">
                <a:latin typeface="Meiryo UI" panose="020B0604030504040204" pitchFamily="50" charset="-128"/>
                <a:ea typeface="Meiryo UI" panose="020B0604030504040204" pitchFamily="50" charset="-128"/>
              </a:rPr>
              <a:t>　突然</a:t>
            </a:r>
            <a:r>
              <a:rPr lang="ja-JP" altLang="en-US" sz="1600" dirty="0">
                <a:latin typeface="Meiryo UI" panose="020B0604030504040204" pitchFamily="50" charset="-128"/>
                <a:ea typeface="Meiryo UI" panose="020B0604030504040204" pitchFamily="50" charset="-128"/>
              </a:rPr>
              <a:t>訪問してきた購入業者は家に入れないようにしましょう。</a:t>
            </a:r>
          </a:p>
          <a:p>
            <a:pPr algn="dist"/>
            <a:r>
              <a:rPr lang="ja-JP" altLang="en-US" sz="1600" dirty="0" smtClean="0">
                <a:latin typeface="Meiryo UI" panose="020B0604030504040204" pitchFamily="50" charset="-128"/>
                <a:ea typeface="Meiryo UI" panose="020B0604030504040204" pitchFamily="50" charset="-128"/>
              </a:rPr>
              <a:t>　また</a:t>
            </a:r>
            <a:r>
              <a:rPr lang="ja-JP" altLang="en-US" sz="1600" dirty="0">
                <a:latin typeface="Meiryo UI" panose="020B0604030504040204" pitchFamily="50" charset="-128"/>
                <a:ea typeface="Meiryo UI" panose="020B0604030504040204" pitchFamily="50" charset="-128"/>
              </a:rPr>
              <a:t>、買い取りを承諾していない貴金属の売却を迫られたら</a:t>
            </a:r>
            <a:r>
              <a:rPr lang="ja-JP" altLang="en-US" sz="1600" dirty="0" smtClean="0">
                <a:latin typeface="Meiryo UI" panose="020B0604030504040204" pitchFamily="50" charset="-128"/>
                <a:ea typeface="Meiryo UI" panose="020B0604030504040204" pitchFamily="50" charset="-128"/>
              </a:rPr>
              <a:t>、「きっぱり断る」「貴金属</a:t>
            </a:r>
            <a:r>
              <a:rPr lang="ja-JP" altLang="en-US" sz="1600" dirty="0">
                <a:latin typeface="Meiryo UI" panose="020B0604030504040204" pitchFamily="50" charset="-128"/>
                <a:ea typeface="Meiryo UI" panose="020B0604030504040204" pitchFamily="50" charset="-128"/>
              </a:rPr>
              <a:t>やブランド品などを、むやみに見せない、</a:t>
            </a:r>
            <a:r>
              <a:rPr lang="ja-JP" altLang="en-US" sz="1600" dirty="0" smtClean="0">
                <a:latin typeface="Meiryo UI" panose="020B0604030504040204" pitchFamily="50" charset="-128"/>
                <a:ea typeface="Meiryo UI" panose="020B0604030504040204" pitchFamily="50" charset="-128"/>
              </a:rPr>
              <a:t>触らせない」こと</a:t>
            </a:r>
            <a:r>
              <a:rPr lang="ja-JP" altLang="en-US" sz="1600" dirty="0">
                <a:latin typeface="Meiryo UI" panose="020B0604030504040204" pitchFamily="50" charset="-128"/>
                <a:ea typeface="Meiryo UI" panose="020B0604030504040204" pitchFamily="50" charset="-128"/>
              </a:rPr>
              <a:t>が大事です</a:t>
            </a:r>
            <a:r>
              <a:rPr lang="ja-JP" altLang="en-US" sz="1600" dirty="0" smtClean="0">
                <a:latin typeface="Meiryo UI" panose="020B0604030504040204" pitchFamily="50" charset="-128"/>
                <a:ea typeface="Meiryo UI" panose="020B0604030504040204" pitchFamily="50" charset="-128"/>
              </a:rPr>
              <a:t>。断って</a:t>
            </a:r>
            <a:r>
              <a:rPr lang="ja-JP" altLang="en-US" sz="1600" dirty="0">
                <a:latin typeface="Meiryo UI" panose="020B0604030504040204" pitchFamily="50" charset="-128"/>
                <a:ea typeface="Meiryo UI" panose="020B0604030504040204" pitchFamily="50" charset="-128"/>
              </a:rPr>
              <a:t>も相手</a:t>
            </a:r>
            <a:r>
              <a:rPr lang="ja-JP" altLang="en-US" sz="1600" dirty="0" smtClean="0">
                <a:latin typeface="Meiryo UI" panose="020B0604030504040204" pitchFamily="50" charset="-128"/>
                <a:ea typeface="Meiryo UI" panose="020B0604030504040204" pitchFamily="50" charset="-128"/>
              </a:rPr>
              <a:t>が居座って、引き下がらないと</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き</a:t>
            </a:r>
            <a:r>
              <a:rPr lang="ja-JP" altLang="en-US" sz="1600" dirty="0">
                <a:latin typeface="Meiryo UI" panose="020B0604030504040204" pitchFamily="50" charset="-128"/>
                <a:ea typeface="Meiryo UI" panose="020B0604030504040204" pitchFamily="50" charset="-128"/>
              </a:rPr>
              <a:t>は、すぐに警察を呼びましょう</a:t>
            </a:r>
            <a:r>
              <a:rPr lang="ja-JP" altLang="en-US" sz="1600" dirty="0" smtClean="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p:txBody>
      </p:sp>
      <p:grpSp>
        <p:nvGrpSpPr>
          <p:cNvPr id="40" name="グループ化 39"/>
          <p:cNvGrpSpPr/>
          <p:nvPr/>
        </p:nvGrpSpPr>
        <p:grpSpPr>
          <a:xfrm>
            <a:off x="703715" y="6435084"/>
            <a:ext cx="1612231" cy="343856"/>
            <a:chOff x="703715" y="6435084"/>
            <a:chExt cx="1612231" cy="343856"/>
          </a:xfrm>
        </p:grpSpPr>
        <p:sp>
          <p:nvSpPr>
            <p:cNvPr id="41" name="角丸四角形 40"/>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819444" y="6435084"/>
              <a:ext cx="1375698"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トラブルの特徴</a:t>
              </a:r>
              <a:endParaRPr kumimoji="1" lang="ja-JP" altLang="en-US" sz="1600" dirty="0">
                <a:latin typeface="Meiryo UI" panose="020B0604030504040204" pitchFamily="50" charset="-128"/>
                <a:ea typeface="Meiryo UI" panose="020B0604030504040204" pitchFamily="50" charset="-128"/>
              </a:endParaRPr>
            </a:p>
          </p:txBody>
        </p:sp>
      </p:grpSp>
      <p:grpSp>
        <p:nvGrpSpPr>
          <p:cNvPr id="43" name="グループ化 42"/>
          <p:cNvGrpSpPr/>
          <p:nvPr/>
        </p:nvGrpSpPr>
        <p:grpSpPr>
          <a:xfrm>
            <a:off x="742545" y="7846857"/>
            <a:ext cx="1612231" cy="338554"/>
            <a:chOff x="703715" y="6445076"/>
            <a:chExt cx="1612231" cy="338554"/>
          </a:xfrm>
        </p:grpSpPr>
        <p:sp>
          <p:nvSpPr>
            <p:cNvPr id="44" name="角丸四角形 43"/>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p:cNvSpPr txBox="1"/>
            <p:nvPr/>
          </p:nvSpPr>
          <p:spPr>
            <a:xfrm>
              <a:off x="896379" y="6445076"/>
              <a:ext cx="1259933" cy="338554"/>
            </a:xfrm>
            <a:prstGeom prst="rect">
              <a:avLst/>
            </a:prstGeom>
            <a:noFill/>
          </p:spPr>
          <p:txBody>
            <a:bodyPr wrap="square" rtlCol="0">
              <a:spAutoFit/>
            </a:bodyPr>
            <a:lstStyle/>
            <a:p>
              <a:pPr algn="ctr"/>
              <a:r>
                <a:rPr kumimoji="1" lang="ja-JP" altLang="en-US" sz="1600" dirty="0" smtClean="0">
                  <a:latin typeface="Meiryo UI" panose="020B0604030504040204" pitchFamily="50" charset="-128"/>
                  <a:ea typeface="Meiryo UI" panose="020B0604030504040204" pitchFamily="50" charset="-128"/>
                </a:rPr>
                <a:t>ワンポイント</a:t>
              </a:r>
              <a:endParaRPr kumimoji="1" lang="ja-JP" altLang="en-US" sz="1600" dirty="0">
                <a:latin typeface="Meiryo UI" panose="020B0604030504040204" pitchFamily="50" charset="-128"/>
                <a:ea typeface="Meiryo UI" panose="020B0604030504040204" pitchFamily="50" charset="-128"/>
              </a:endParaRPr>
            </a:p>
          </p:txBody>
        </p:sp>
      </p:grpSp>
      <p:cxnSp>
        <p:nvCxnSpPr>
          <p:cNvPr id="46" name="直線コネクタ 45"/>
          <p:cNvCxnSpPr/>
          <p:nvPr/>
        </p:nvCxnSpPr>
        <p:spPr>
          <a:xfrm>
            <a:off x="2376294" y="6581274"/>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2448046" y="8010963"/>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スライド番号プレースホルダー 34"/>
          <p:cNvSpPr>
            <a:spLocks noGrp="1"/>
          </p:cNvSpPr>
          <p:nvPr>
            <p:ph type="sldNum" sz="quarter" idx="12"/>
          </p:nvPr>
        </p:nvSpPr>
        <p:spPr/>
        <p:txBody>
          <a:bodyPr/>
          <a:lstStyle/>
          <a:p>
            <a:fld id="{2D29DCC2-8EF3-41CF-8D5F-D9B527706C29}" type="slidenum">
              <a:rPr kumimoji="1" lang="ja-JP" altLang="en-US" smtClean="0"/>
              <a:t>9</a:t>
            </a:fld>
            <a:endParaRPr kumimoji="1" lang="ja-JP" altLang="en-US"/>
          </a:p>
        </p:txBody>
      </p:sp>
      <p:sp>
        <p:nvSpPr>
          <p:cNvPr id="48" name="テキスト ボックス 47"/>
          <p:cNvSpPr txBox="1"/>
          <p:nvPr/>
        </p:nvSpPr>
        <p:spPr>
          <a:xfrm>
            <a:off x="3541284" y="6293517"/>
            <a:ext cx="3062057" cy="230832"/>
          </a:xfrm>
          <a:prstGeom prst="rect">
            <a:avLst/>
          </a:prstGeom>
          <a:noFill/>
        </p:spPr>
        <p:txBody>
          <a:bodyPr wrap="none" rtlCol="0">
            <a:spAutoFit/>
          </a:bodyPr>
          <a:lstStyle/>
          <a:p>
            <a:r>
              <a:rPr lang="ja-JP" altLang="en-US" sz="900" dirty="0" smtClean="0">
                <a:latin typeface="Meiryo UI" panose="020B0604030504040204" pitchFamily="50" charset="-128"/>
                <a:ea typeface="Meiryo UI" panose="020B0604030504040204" pitchFamily="50" charset="-128"/>
              </a:rPr>
              <a:t>出所：高齢者・</a:t>
            </a:r>
            <a:r>
              <a:rPr lang="ja-JP" altLang="en-US" sz="900" dirty="0" err="1" smtClean="0">
                <a:latin typeface="Meiryo UI" panose="020B0604030504040204" pitchFamily="50" charset="-128"/>
                <a:ea typeface="Meiryo UI" panose="020B0604030504040204" pitchFamily="50" charset="-128"/>
              </a:rPr>
              <a:t>障がい</a:t>
            </a:r>
            <a:r>
              <a:rPr lang="ja-JP" altLang="en-US" sz="900" dirty="0" smtClean="0">
                <a:latin typeface="Meiryo UI" panose="020B0604030504040204" pitchFamily="50" charset="-128"/>
                <a:ea typeface="Meiryo UI" panose="020B0604030504040204" pitchFamily="50" charset="-128"/>
              </a:rPr>
              <a:t>者の消費者トラブル　見守りガイドブック</a:t>
            </a:r>
            <a:endParaRPr kumimoji="1" lang="ja-JP" altLang="en-US"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98477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角丸四角形 29"/>
          <p:cNvSpPr/>
          <p:nvPr/>
        </p:nvSpPr>
        <p:spPr>
          <a:xfrm>
            <a:off x="-481914" y="310096"/>
            <a:ext cx="6341293" cy="465417"/>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 30"/>
          <p:cNvSpPr/>
          <p:nvPr/>
        </p:nvSpPr>
        <p:spPr>
          <a:xfrm>
            <a:off x="40475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533275" y="338860"/>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７</a:t>
            </a:r>
            <a:r>
              <a:rPr kumimoji="1" lang="ja-JP" altLang="en-US" sz="2000" b="1" dirty="0" smtClean="0">
                <a:latin typeface="HG丸ｺﾞｼｯｸM-PRO" panose="020F0600000000000000" pitchFamily="50" charset="-128"/>
                <a:ea typeface="HG丸ｺﾞｼｯｸM-PRO" panose="020F0600000000000000" pitchFamily="50" charset="-128"/>
              </a:rPr>
              <a:t>．トラブルになりやすい商法・手口</a:t>
            </a:r>
            <a:r>
              <a:rPr kumimoji="1" lang="en-US" altLang="ja-JP" sz="2000" b="1" dirty="0" smtClean="0">
                <a:latin typeface="HG丸ｺﾞｼｯｸM-PRO" panose="020F0600000000000000" pitchFamily="50" charset="-128"/>
                <a:ea typeface="HG丸ｺﾞｼｯｸM-PRO" panose="020F0600000000000000" pitchFamily="50" charset="-128"/>
              </a:rPr>
              <a:t>‐</a:t>
            </a:r>
            <a:r>
              <a:rPr kumimoji="1" lang="ja-JP" altLang="en-US" sz="2000" b="1" dirty="0" smtClean="0">
                <a:latin typeface="HG丸ｺﾞｼｯｸM-PRO" panose="020F0600000000000000" pitchFamily="50" charset="-128"/>
                <a:ea typeface="HG丸ｺﾞｼｯｸM-PRO" panose="020F0600000000000000" pitchFamily="50" charset="-128"/>
              </a:rPr>
              <a:t>①</a:t>
            </a:r>
            <a:endParaRPr kumimoji="1" lang="ja-JP" altLang="en-US" sz="2000" b="1" dirty="0">
              <a:latin typeface="HG丸ｺﾞｼｯｸM-PRO" panose="020F0600000000000000" pitchFamily="50" charset="-128"/>
              <a:ea typeface="HG丸ｺﾞｼｯｸM-PRO" panose="020F0600000000000000" pitchFamily="50" charset="-128"/>
            </a:endParaRPr>
          </a:p>
        </p:txBody>
      </p:sp>
      <p:cxnSp>
        <p:nvCxnSpPr>
          <p:cNvPr id="37" name="直線コネクタ 36"/>
          <p:cNvCxnSpPr/>
          <p:nvPr/>
        </p:nvCxnSpPr>
        <p:spPr>
          <a:xfrm>
            <a:off x="3474835" y="1291430"/>
            <a:ext cx="4564" cy="8311799"/>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p:cNvSpPr>
            <a:spLocks noGrp="1"/>
          </p:cNvSpPr>
          <p:nvPr>
            <p:ph type="sldNum" sz="quarter" idx="12"/>
          </p:nvPr>
        </p:nvSpPr>
        <p:spPr/>
        <p:txBody>
          <a:bodyPr/>
          <a:lstStyle/>
          <a:p>
            <a:fld id="{2D29DCC2-8EF3-41CF-8D5F-D9B527706C29}" type="slidenum">
              <a:rPr kumimoji="1" lang="ja-JP" altLang="en-US" smtClean="0"/>
              <a:t>10</a:t>
            </a:fld>
            <a:endParaRPr kumimoji="1" lang="ja-JP" altLang="en-US"/>
          </a:p>
        </p:txBody>
      </p:sp>
      <p:sp>
        <p:nvSpPr>
          <p:cNvPr id="34" name="テキスト ボックス 33"/>
          <p:cNvSpPr txBox="1"/>
          <p:nvPr/>
        </p:nvSpPr>
        <p:spPr>
          <a:xfrm>
            <a:off x="503846" y="1666888"/>
            <a:ext cx="2829427" cy="553998"/>
          </a:xfrm>
          <a:prstGeom prst="rect">
            <a:avLst/>
          </a:prstGeom>
          <a:noFill/>
        </p:spPr>
        <p:txBody>
          <a:bodyPr wrap="square" rtlCol="0">
            <a:spAutoFit/>
          </a:bodyPr>
          <a:lstStyle/>
          <a:p>
            <a:r>
              <a:rPr lang="ja-JP" altLang="en-US" sz="1000" dirty="0" smtClean="0">
                <a:latin typeface="Meiryo UI" panose="020B0604030504040204" pitchFamily="50" charset="-128"/>
                <a:ea typeface="Meiryo UI" panose="020B0604030504040204" pitchFamily="50" charset="-128"/>
              </a:rPr>
              <a:t>　インターネット通販で、健康食品などをお試し価格で購入したつもりが、数か月の定期購入が条件だったり、</a:t>
            </a:r>
            <a:endParaRPr lang="en-US" altLang="ja-JP" sz="1000" dirty="0" smtClean="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翌月</a:t>
            </a:r>
            <a:r>
              <a:rPr kumimoji="1" lang="ja-JP" altLang="en-US" sz="1000" dirty="0" smtClean="0">
                <a:latin typeface="Meiryo UI" panose="020B0604030504040204" pitchFamily="50" charset="-128"/>
                <a:ea typeface="Meiryo UI" panose="020B0604030504040204" pitchFamily="50" charset="-128"/>
              </a:rPr>
              <a:t>からは請求金額が高くなったりするトラブル</a:t>
            </a:r>
            <a:endParaRPr kumimoji="1" lang="ja-JP" altLang="en-US" sz="1000" dirty="0">
              <a:latin typeface="Meiryo UI" panose="020B0604030504040204" pitchFamily="50" charset="-128"/>
              <a:ea typeface="Meiryo UI" panose="020B0604030504040204" pitchFamily="50" charset="-128"/>
            </a:endParaRPr>
          </a:p>
        </p:txBody>
      </p:sp>
      <p:sp>
        <p:nvSpPr>
          <p:cNvPr id="35" name="テキスト ボックス 34"/>
          <p:cNvSpPr txBox="1"/>
          <p:nvPr/>
        </p:nvSpPr>
        <p:spPr>
          <a:xfrm>
            <a:off x="533275" y="1290878"/>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定期購入</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36" name="正方形/長方形 35"/>
          <p:cNvSpPr/>
          <p:nvPr/>
        </p:nvSpPr>
        <p:spPr>
          <a:xfrm>
            <a:off x="551934" y="4582888"/>
            <a:ext cx="2803625" cy="707886"/>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u="sng" dirty="0" smtClean="0">
                <a:latin typeface="Meiryo UI" panose="020B0604030504040204" pitchFamily="50" charset="-128"/>
                <a:ea typeface="Meiryo UI" panose="020B0604030504040204" pitchFamily="50" charset="-128"/>
              </a:rPr>
              <a:t>定期購入や解約・返品の条件、ショップの責任者名</a:t>
            </a:r>
            <a:r>
              <a:rPr lang="ja-JP" altLang="en-US" sz="1000" u="sng" dirty="0">
                <a:latin typeface="Meiryo UI" panose="020B0604030504040204" pitchFamily="50" charset="-128"/>
                <a:ea typeface="Meiryo UI" panose="020B0604030504040204" pitchFamily="50" charset="-128"/>
              </a:rPr>
              <a:t>、</a:t>
            </a:r>
            <a:r>
              <a:rPr lang="ja-JP" altLang="en-US" sz="1000" u="sng" dirty="0" smtClean="0">
                <a:latin typeface="Meiryo UI" panose="020B0604030504040204" pitchFamily="50" charset="-128"/>
                <a:ea typeface="Meiryo UI" panose="020B0604030504040204" pitchFamily="50" charset="-128"/>
              </a:rPr>
              <a:t>連絡先を</a:t>
            </a:r>
            <a:r>
              <a:rPr lang="ja-JP" altLang="en-US" sz="1000" b="1" dirty="0" smtClean="0">
                <a:latin typeface="Meiryo UI" panose="020B0604030504040204" pitchFamily="50" charset="-128"/>
                <a:ea typeface="Meiryo UI" panose="020B0604030504040204" pitchFamily="50" charset="-128"/>
              </a:rPr>
              <a:t>明示していないサイトとは取引しない</a:t>
            </a:r>
            <a:r>
              <a:rPr lang="ja-JP" altLang="en-US" sz="1000" dirty="0" smtClean="0">
                <a:latin typeface="Meiryo UI" panose="020B0604030504040204" pitchFamily="50" charset="-128"/>
                <a:ea typeface="Meiryo UI" panose="020B0604030504040204" pitchFamily="50" charset="-128"/>
              </a:rPr>
              <a:t>ようにしましょう。また、前払い以外の</a:t>
            </a:r>
            <a:r>
              <a:rPr lang="ja-JP" altLang="en-US" sz="1000" u="sng" dirty="0" smtClean="0">
                <a:latin typeface="Meiryo UI" panose="020B0604030504040204" pitchFamily="50" charset="-128"/>
                <a:ea typeface="Meiryo UI" panose="020B0604030504040204" pitchFamily="50" charset="-128"/>
              </a:rPr>
              <a:t>複数の支払方</a:t>
            </a:r>
            <a:endParaRPr lang="en-US" altLang="ja-JP" sz="1000" u="sng" dirty="0" smtClean="0">
              <a:latin typeface="Meiryo UI" panose="020B0604030504040204" pitchFamily="50" charset="-128"/>
              <a:ea typeface="Meiryo UI" panose="020B0604030504040204" pitchFamily="50" charset="-128"/>
            </a:endParaRPr>
          </a:p>
          <a:p>
            <a:r>
              <a:rPr lang="ja-JP" altLang="en-US" sz="1000" u="sng" dirty="0" smtClean="0">
                <a:latin typeface="Meiryo UI" panose="020B0604030504040204" pitchFamily="50" charset="-128"/>
                <a:ea typeface="Meiryo UI" panose="020B0604030504040204" pitchFamily="50" charset="-128"/>
              </a:rPr>
              <a:t>法が用意されているサイトを選ぶ</a:t>
            </a:r>
            <a:r>
              <a:rPr lang="ja-JP" altLang="en-US" sz="1000" dirty="0" smtClean="0">
                <a:latin typeface="Meiryo UI" panose="020B0604030504040204" pitchFamily="50" charset="-128"/>
                <a:ea typeface="Meiryo UI" panose="020B0604030504040204" pitchFamily="50" charset="-128"/>
              </a:rPr>
              <a:t>ようにしましょう。</a:t>
            </a:r>
            <a:endParaRPr lang="ja-JP" altLang="en-US" sz="1000" dirty="0">
              <a:latin typeface="Meiryo UI" panose="020B0604030504040204" pitchFamily="50" charset="-128"/>
              <a:ea typeface="Meiryo UI" panose="020B0604030504040204" pitchFamily="50" charset="-128"/>
            </a:endParaRPr>
          </a:p>
        </p:txBody>
      </p:sp>
      <p:pic>
        <p:nvPicPr>
          <p:cNvPr id="38" name="図 3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2689" y="2947496"/>
            <a:ext cx="1031878" cy="1206876"/>
          </a:xfrm>
          <a:prstGeom prst="rect">
            <a:avLst/>
          </a:prstGeom>
        </p:spPr>
      </p:pic>
      <p:pic>
        <p:nvPicPr>
          <p:cNvPr id="42" name="図 41"/>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112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1856417" y="2248408"/>
            <a:ext cx="1255555" cy="803885"/>
          </a:xfrm>
          <a:prstGeom prst="rect">
            <a:avLst/>
          </a:prstGeom>
          <a:effectLst>
            <a:innerShdw blurRad="63500" dist="50800" dir="2700000">
              <a:prstClr val="black">
                <a:alpha val="50000"/>
              </a:prstClr>
            </a:innerShdw>
          </a:effectLst>
        </p:spPr>
      </p:pic>
      <p:pic>
        <p:nvPicPr>
          <p:cNvPr id="43" name="図 4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7191" y="2262349"/>
            <a:ext cx="1724247" cy="1740669"/>
          </a:xfrm>
          <a:prstGeom prst="rect">
            <a:avLst/>
          </a:prstGeom>
        </p:spPr>
      </p:pic>
      <p:sp>
        <p:nvSpPr>
          <p:cNvPr id="44" name="乗算 43"/>
          <p:cNvSpPr/>
          <p:nvPr/>
        </p:nvSpPr>
        <p:spPr>
          <a:xfrm>
            <a:off x="732666" y="2589731"/>
            <a:ext cx="1179190" cy="1045800"/>
          </a:xfrm>
          <a:prstGeom prst="mathMultiply">
            <a:avLst>
              <a:gd name="adj1" fmla="val 689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6699"/>
              </a:solidFill>
            </a:endParaRPr>
          </a:p>
        </p:txBody>
      </p:sp>
      <p:sp>
        <p:nvSpPr>
          <p:cNvPr id="45" name="テキスト ボックス 44"/>
          <p:cNvSpPr txBox="1"/>
          <p:nvPr/>
        </p:nvSpPr>
        <p:spPr>
          <a:xfrm>
            <a:off x="3491859" y="1295845"/>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かたり商法</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身分詐称</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46" name="テキスト ボックス 45"/>
          <p:cNvSpPr txBox="1"/>
          <p:nvPr/>
        </p:nvSpPr>
        <p:spPr>
          <a:xfrm>
            <a:off x="3571859" y="4569564"/>
            <a:ext cx="2812932"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どこに所属する人なのか、</a:t>
            </a:r>
            <a:r>
              <a:rPr lang="ja-JP" altLang="en-US" sz="1000" b="1" dirty="0" smtClean="0">
                <a:latin typeface="Meiryo UI" panose="020B0604030504040204" pitchFamily="50" charset="-128"/>
                <a:ea typeface="Meiryo UI" panose="020B0604030504040204" pitchFamily="50" charset="-128"/>
              </a:rPr>
              <a:t>身分証明書や、名刺を</a:t>
            </a:r>
            <a:endParaRPr lang="en-US" altLang="ja-JP" sz="1000" b="1" dirty="0" smtClean="0">
              <a:latin typeface="Meiryo UI" panose="020B0604030504040204" pitchFamily="50" charset="-128"/>
              <a:ea typeface="Meiryo UI" panose="020B0604030504040204" pitchFamily="50" charset="-128"/>
            </a:endParaRPr>
          </a:p>
          <a:p>
            <a:r>
              <a:rPr lang="ja-JP" altLang="en-US" sz="1000" b="1" dirty="0" smtClean="0">
                <a:latin typeface="Meiryo UI" panose="020B0604030504040204" pitchFamily="50" charset="-128"/>
                <a:ea typeface="Meiryo UI" panose="020B0604030504040204" pitchFamily="50" charset="-128"/>
              </a:rPr>
              <a:t>提示してもらって確認</a:t>
            </a:r>
            <a:r>
              <a:rPr lang="ja-JP" altLang="en-US" sz="1000" dirty="0" smtClean="0">
                <a:latin typeface="Meiryo UI" panose="020B0604030504040204" pitchFamily="50" charset="-128"/>
                <a:ea typeface="Meiryo UI" panose="020B0604030504040204" pitchFamily="50" charset="-128"/>
              </a:rPr>
              <a:t>しましょう。</a:t>
            </a:r>
            <a:endParaRPr lang="en-US" altLang="ja-JP" sz="1000" dirty="0" smtClean="0">
              <a:latin typeface="Meiryo UI" panose="020B0604030504040204" pitchFamily="50" charset="-128"/>
              <a:ea typeface="Meiryo UI" panose="020B0604030504040204" pitchFamily="50" charset="-128"/>
            </a:endParaRPr>
          </a:p>
          <a:p>
            <a:pPr algn="dist"/>
            <a:r>
              <a:rPr lang="ja-JP" altLang="en-US" sz="1000" b="1" dirty="0" smtClean="0">
                <a:latin typeface="Meiryo UI" panose="020B0604030504040204" pitchFamily="50" charset="-128"/>
                <a:ea typeface="Meiryo UI" panose="020B0604030504040204" pitchFamily="50" charset="-128"/>
              </a:rPr>
              <a:t>　契約を急がせる場合は要注意</a:t>
            </a:r>
            <a:r>
              <a:rPr lang="ja-JP" altLang="en-US" sz="1000" dirty="0" smtClean="0">
                <a:latin typeface="Meiryo UI" panose="020B0604030504040204" pitchFamily="50" charset="-128"/>
                <a:ea typeface="Meiryo UI" panose="020B0604030504040204" pitchFamily="50" charset="-128"/>
              </a:rPr>
              <a:t>です！</a:t>
            </a:r>
            <a:r>
              <a:rPr lang="ja-JP" altLang="en-US" sz="1000" u="sng" dirty="0" smtClean="0">
                <a:latin typeface="Meiryo UI" panose="020B0604030504040204" pitchFamily="50" charset="-128"/>
                <a:ea typeface="Meiryo UI" panose="020B0604030504040204" pitchFamily="50" charset="-128"/>
              </a:rPr>
              <a:t>その場では</a:t>
            </a:r>
            <a:endParaRPr lang="en-US" altLang="ja-JP" sz="1000" u="sng" dirty="0" smtClean="0">
              <a:latin typeface="Meiryo UI" panose="020B0604030504040204" pitchFamily="50" charset="-128"/>
              <a:ea typeface="Meiryo UI" panose="020B0604030504040204" pitchFamily="50" charset="-128"/>
            </a:endParaRPr>
          </a:p>
          <a:p>
            <a:r>
              <a:rPr kumimoji="1" lang="ja-JP" altLang="en-US" sz="1000" u="sng" dirty="0" smtClean="0">
                <a:latin typeface="Meiryo UI" panose="020B0604030504040204" pitchFamily="50" charset="-128"/>
                <a:ea typeface="Meiryo UI" panose="020B0604030504040204" pitchFamily="50" charset="-128"/>
              </a:rPr>
              <a:t>契約しない</a:t>
            </a:r>
            <a:r>
              <a:rPr kumimoji="1" lang="ja-JP" altLang="en-US" sz="1000" dirty="0" smtClean="0">
                <a:latin typeface="Meiryo UI" panose="020B0604030504040204" pitchFamily="50" charset="-128"/>
                <a:ea typeface="Meiryo UI" panose="020B0604030504040204" pitchFamily="50" charset="-128"/>
              </a:rPr>
              <a:t>ようにしましょう</a:t>
            </a:r>
            <a:r>
              <a:rPr lang="ja-JP" altLang="en-US"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p:txBody>
      </p:sp>
      <p:sp>
        <p:nvSpPr>
          <p:cNvPr id="47" name="テキスト ボックス 46"/>
          <p:cNvSpPr txBox="1"/>
          <p:nvPr/>
        </p:nvSpPr>
        <p:spPr>
          <a:xfrm>
            <a:off x="3598675" y="1648370"/>
            <a:ext cx="2941454" cy="553998"/>
          </a:xfrm>
          <a:prstGeom prst="rect">
            <a:avLst/>
          </a:prstGeom>
          <a:noFill/>
        </p:spPr>
        <p:txBody>
          <a:bodyPr wrap="square" rtlCol="0">
            <a:spAutoFit/>
          </a:bodyPr>
          <a:lstStyle/>
          <a:p>
            <a:r>
              <a:rPr lang="ja-JP" altLang="en-US" sz="1000" dirty="0" smtClean="0">
                <a:latin typeface="Meiryo UI" panose="020B0604030504040204" pitchFamily="50" charset="-128"/>
                <a:ea typeface="Meiryo UI" panose="020B0604030504040204" pitchFamily="50" charset="-128"/>
              </a:rPr>
              <a:t>　公的</a:t>
            </a:r>
            <a:r>
              <a:rPr lang="ja-JP" altLang="en-US" sz="1000" dirty="0">
                <a:latin typeface="Meiryo UI" panose="020B0604030504040204" pitchFamily="50" charset="-128"/>
                <a:ea typeface="Meiryo UI" panose="020B0604030504040204" pitchFamily="50" charset="-128"/>
              </a:rPr>
              <a:t>機関や有名企業</a:t>
            </a:r>
            <a:r>
              <a:rPr lang="ja-JP" altLang="en-US" sz="1000" dirty="0" smtClean="0">
                <a:latin typeface="Meiryo UI" panose="020B0604030504040204" pitchFamily="50" charset="-128"/>
                <a:ea typeface="Meiryo UI" panose="020B0604030504040204" pitchFamily="50" charset="-128"/>
              </a:rPr>
              <a:t>のフリをし、「</a:t>
            </a:r>
            <a:r>
              <a:rPr lang="ja-JP" altLang="en-US" sz="1000" dirty="0">
                <a:latin typeface="Meiryo UI" panose="020B0604030504040204" pitchFamily="50" charset="-128"/>
                <a:ea typeface="Meiryo UI" panose="020B0604030504040204" pitchFamily="50" charset="-128"/>
              </a:rPr>
              <a:t>義務になりました」「法律が</a:t>
            </a:r>
            <a:r>
              <a:rPr lang="ja-JP" altLang="en-US" sz="1000" dirty="0" smtClean="0">
                <a:latin typeface="Meiryo UI" panose="020B0604030504040204" pitchFamily="50" charset="-128"/>
                <a:ea typeface="Meiryo UI" panose="020B0604030504040204" pitchFamily="50" charset="-128"/>
              </a:rPr>
              <a:t>変わりました」など</a:t>
            </a:r>
            <a:r>
              <a:rPr lang="ja-JP" altLang="en-US" sz="1000" dirty="0">
                <a:latin typeface="Meiryo UI" panose="020B0604030504040204" pitchFamily="50" charset="-128"/>
                <a:ea typeface="Meiryo UI" panose="020B0604030504040204" pitchFamily="50" charset="-128"/>
              </a:rPr>
              <a:t>ウ</a:t>
            </a:r>
            <a:r>
              <a:rPr lang="ja-JP" altLang="en-US" sz="1000" dirty="0" smtClean="0">
                <a:latin typeface="Meiryo UI" panose="020B0604030504040204" pitchFamily="50" charset="-128"/>
                <a:ea typeface="Meiryo UI" panose="020B0604030504040204" pitchFamily="50" charset="-128"/>
              </a:rPr>
              <a:t>ソの説明をして、火災報知器や浄水器などを売りつける商法</a:t>
            </a:r>
            <a:endParaRPr kumimoji="1" lang="ja-JP" altLang="en-US" sz="1000" dirty="0">
              <a:latin typeface="Meiryo UI" panose="020B0604030504040204" pitchFamily="50" charset="-128"/>
              <a:ea typeface="Meiryo UI" panose="020B0604030504040204" pitchFamily="50" charset="-128"/>
            </a:endParaRPr>
          </a:p>
        </p:txBody>
      </p:sp>
      <p:pic>
        <p:nvPicPr>
          <p:cNvPr id="48" name="図 4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29255" y="2313352"/>
            <a:ext cx="1765635" cy="1773829"/>
          </a:xfrm>
          <a:prstGeom prst="rect">
            <a:avLst/>
          </a:prstGeom>
        </p:spPr>
      </p:pic>
      <p:sp>
        <p:nvSpPr>
          <p:cNvPr id="49" name="テキスト ボックス 48"/>
          <p:cNvSpPr txBox="1"/>
          <p:nvPr/>
        </p:nvSpPr>
        <p:spPr>
          <a:xfrm>
            <a:off x="485057" y="5992180"/>
            <a:ext cx="2892036" cy="553998"/>
          </a:xfrm>
          <a:prstGeom prst="rect">
            <a:avLst/>
          </a:prstGeom>
          <a:noFill/>
        </p:spPr>
        <p:txBody>
          <a:bodyPr wrap="square" rtlCol="0">
            <a:spAutoFit/>
          </a:bodyPr>
          <a:lstStyle/>
          <a:p>
            <a:r>
              <a:rPr lang="ja-JP" altLang="en-US" sz="1000" dirty="0" smtClean="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火災</a:t>
            </a:r>
            <a:r>
              <a:rPr lang="ja-JP" altLang="en-US" sz="1000" dirty="0" smtClean="0">
                <a:latin typeface="Meiryo UI" panose="020B0604030504040204" pitchFamily="50" charset="-128"/>
                <a:ea typeface="Meiryo UI" panose="020B0604030504040204" pitchFamily="50" charset="-128"/>
              </a:rPr>
              <a:t>保険を使って無料で家</a:t>
            </a:r>
            <a:r>
              <a:rPr lang="ja-JP" altLang="en-US" sz="1000" dirty="0">
                <a:latin typeface="Meiryo UI" panose="020B0604030504040204" pitchFamily="50" charset="-128"/>
                <a:ea typeface="Meiryo UI" panose="020B0604030504040204" pitchFamily="50" charset="-128"/>
              </a:rPr>
              <a:t>の修理</a:t>
            </a:r>
            <a:r>
              <a:rPr lang="ja-JP" altLang="en-US" sz="1000" dirty="0" smtClean="0">
                <a:latin typeface="Meiryo UI" panose="020B0604030504040204" pitchFamily="50" charset="-128"/>
                <a:ea typeface="Meiryo UI" panose="020B0604030504040204" pitchFamily="50" charset="-128"/>
              </a:rPr>
              <a:t>ができます」</a:t>
            </a:r>
            <a:r>
              <a:rPr lang="ja-JP" altLang="en-US" sz="1000" dirty="0">
                <a:latin typeface="Meiryo UI" panose="020B0604030504040204" pitchFamily="50" charset="-128"/>
                <a:ea typeface="Meiryo UI" panose="020B0604030504040204" pitchFamily="50" charset="-128"/>
              </a:rPr>
              <a:t>というよう</a:t>
            </a:r>
            <a:r>
              <a:rPr lang="ja-JP" altLang="en-US" sz="1000" dirty="0" smtClean="0">
                <a:latin typeface="Meiryo UI" panose="020B0604030504040204" pitchFamily="50" charset="-128"/>
                <a:ea typeface="Meiryo UI" panose="020B0604030504040204" pitchFamily="50" charset="-128"/>
              </a:rPr>
              <a:t>な</a:t>
            </a:r>
            <a:r>
              <a:rPr lang="ja-JP" altLang="en-US" sz="1000" dirty="0">
                <a:latin typeface="Meiryo UI" panose="020B0604030504040204" pitchFamily="50" charset="-128"/>
                <a:ea typeface="Meiryo UI" panose="020B0604030504040204" pitchFamily="50" charset="-128"/>
              </a:rPr>
              <a:t>説明</a:t>
            </a:r>
            <a:r>
              <a:rPr lang="ja-JP" altLang="en-US" sz="1000" dirty="0" smtClean="0">
                <a:latin typeface="Meiryo UI" panose="020B0604030504040204" pitchFamily="50" charset="-128"/>
                <a:ea typeface="Meiryo UI" panose="020B0604030504040204" pitchFamily="50" charset="-128"/>
              </a:rPr>
              <a:t>を</a:t>
            </a:r>
            <a:r>
              <a:rPr lang="ja-JP" altLang="en-US" sz="1000" dirty="0">
                <a:latin typeface="Meiryo UI" panose="020B0604030504040204" pitchFamily="50" charset="-128"/>
                <a:ea typeface="Meiryo UI" panose="020B0604030504040204" pitchFamily="50" charset="-128"/>
              </a:rPr>
              <a:t>し</a:t>
            </a:r>
            <a:r>
              <a:rPr lang="ja-JP" altLang="en-US" sz="1000" dirty="0" smtClean="0">
                <a:latin typeface="Meiryo UI" panose="020B0604030504040204" pitchFamily="50" charset="-128"/>
                <a:ea typeface="Meiryo UI" panose="020B0604030504040204" pitchFamily="50" charset="-128"/>
              </a:rPr>
              <a:t>、必要</a:t>
            </a:r>
            <a:r>
              <a:rPr lang="ja-JP" altLang="en-US" sz="1000" dirty="0">
                <a:latin typeface="Meiryo UI" panose="020B0604030504040204" pitchFamily="50" charset="-128"/>
                <a:ea typeface="Meiryo UI" panose="020B0604030504040204" pitchFamily="50" charset="-128"/>
              </a:rPr>
              <a:t>のないところまで</a:t>
            </a:r>
            <a:r>
              <a:rPr lang="ja-JP" altLang="en-US" sz="1000" dirty="0" smtClean="0">
                <a:latin typeface="Meiryo UI" panose="020B0604030504040204" pitchFamily="50" charset="-128"/>
                <a:ea typeface="Meiryo UI" panose="020B0604030504040204" pitchFamily="50" charset="-128"/>
              </a:rPr>
              <a:t>修理したり、</a:t>
            </a:r>
            <a:r>
              <a:rPr lang="ja-JP" altLang="en-US" sz="1000" dirty="0" err="1" smtClean="0">
                <a:latin typeface="Meiryo UI" panose="020B0604030504040204" pitchFamily="50" charset="-128"/>
                <a:ea typeface="Meiryo UI" panose="020B0604030504040204" pitchFamily="50" charset="-128"/>
              </a:rPr>
              <a:t>ず</a:t>
            </a:r>
            <a:endParaRPr lang="en-US" altLang="ja-JP" sz="1000" dirty="0" smtClean="0">
              <a:latin typeface="Meiryo UI" panose="020B0604030504040204" pitchFamily="50" charset="-128"/>
              <a:ea typeface="Meiryo UI" panose="020B0604030504040204" pitchFamily="50" charset="-128"/>
            </a:endParaRPr>
          </a:p>
          <a:p>
            <a:r>
              <a:rPr lang="ja-JP" altLang="en-US" sz="1000" dirty="0" err="1" smtClean="0">
                <a:latin typeface="Meiryo UI" panose="020B0604030504040204" pitchFamily="50" charset="-128"/>
                <a:ea typeface="Meiryo UI" panose="020B0604030504040204" pitchFamily="50" charset="-128"/>
              </a:rPr>
              <a:t>さんな</a:t>
            </a:r>
            <a:r>
              <a:rPr lang="ja-JP" altLang="en-US" sz="1000" dirty="0">
                <a:latin typeface="Meiryo UI" panose="020B0604030504040204" pitchFamily="50" charset="-128"/>
                <a:ea typeface="Meiryo UI" panose="020B0604030504040204" pitchFamily="50" charset="-128"/>
              </a:rPr>
              <a:t>工事で代金を</a:t>
            </a:r>
            <a:r>
              <a:rPr lang="ja-JP" altLang="en-US" sz="1000" dirty="0" smtClean="0">
                <a:latin typeface="Meiryo UI" panose="020B0604030504040204" pitchFamily="50" charset="-128"/>
                <a:ea typeface="Meiryo UI" panose="020B0604030504040204" pitchFamily="50" charset="-128"/>
              </a:rPr>
              <a:t>請求する商法</a:t>
            </a:r>
            <a:endParaRPr kumimoji="1" lang="ja-JP" altLang="en-US" sz="1000" dirty="0">
              <a:latin typeface="Meiryo UI" panose="020B0604030504040204" pitchFamily="50" charset="-128"/>
              <a:ea typeface="Meiryo UI" panose="020B0604030504040204" pitchFamily="50" charset="-128"/>
            </a:endParaRPr>
          </a:p>
        </p:txBody>
      </p:sp>
      <p:sp>
        <p:nvSpPr>
          <p:cNvPr id="50" name="テキスト ボックス 49"/>
          <p:cNvSpPr txBox="1"/>
          <p:nvPr/>
        </p:nvSpPr>
        <p:spPr>
          <a:xfrm>
            <a:off x="441953" y="5601853"/>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点検商法</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r>
              <a:rPr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住宅</a:t>
            </a: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修理等</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pic>
        <p:nvPicPr>
          <p:cNvPr id="51" name="図 5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95933" y="8561272"/>
            <a:ext cx="724922" cy="223435"/>
          </a:xfrm>
          <a:prstGeom prst="rect">
            <a:avLst/>
          </a:prstGeom>
        </p:spPr>
      </p:pic>
      <p:sp>
        <p:nvSpPr>
          <p:cNvPr id="52" name="テキスト ボックス 51"/>
          <p:cNvSpPr txBox="1"/>
          <p:nvPr/>
        </p:nvSpPr>
        <p:spPr>
          <a:xfrm>
            <a:off x="502981" y="8807274"/>
            <a:ext cx="2892036"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業者の話をうのみにせず、</a:t>
            </a:r>
            <a:r>
              <a:rPr lang="ja-JP" altLang="en-US" sz="1000" u="sng" dirty="0" smtClean="0">
                <a:latin typeface="Meiryo UI" panose="020B0604030504040204" pitchFamily="50" charset="-128"/>
                <a:ea typeface="Meiryo UI" panose="020B0604030504040204" pitchFamily="50" charset="-128"/>
              </a:rPr>
              <a:t>契約をする前に、</a:t>
            </a:r>
            <a:r>
              <a:rPr lang="ja-JP" altLang="en-US" sz="1000" b="1" dirty="0" smtClean="0">
                <a:latin typeface="Meiryo UI" panose="020B0604030504040204" pitchFamily="50" charset="-128"/>
                <a:ea typeface="Meiryo UI" panose="020B0604030504040204" pitchFamily="50" charset="-128"/>
              </a:rPr>
              <a:t>加入の</a:t>
            </a:r>
            <a:endParaRPr lang="en-US" altLang="ja-JP" sz="1000" b="1" dirty="0" smtClean="0">
              <a:latin typeface="Meiryo UI" panose="020B0604030504040204" pitchFamily="50" charset="-128"/>
              <a:ea typeface="Meiryo UI" panose="020B0604030504040204" pitchFamily="50" charset="-128"/>
            </a:endParaRPr>
          </a:p>
          <a:p>
            <a:r>
              <a:rPr lang="ja-JP" altLang="en-US" sz="1000" b="1" dirty="0" smtClean="0">
                <a:latin typeface="Meiryo UI" panose="020B0604030504040204" pitchFamily="50" charset="-128"/>
                <a:ea typeface="Meiryo UI" panose="020B0604030504040204" pitchFamily="50" charset="-128"/>
              </a:rPr>
              <a:t>保険会社や保険代理店に相談</a:t>
            </a:r>
            <a:r>
              <a:rPr lang="ja-JP" altLang="en-US" sz="1000" dirty="0" smtClean="0">
                <a:latin typeface="Meiryo UI" panose="020B0604030504040204" pitchFamily="50" charset="-128"/>
                <a:ea typeface="Meiryo UI" panose="020B0604030504040204" pitchFamily="50" charset="-128"/>
              </a:rPr>
              <a:t>しましょう！</a:t>
            </a:r>
            <a:endParaRPr lang="en-US" altLang="ja-JP" sz="1000" dirty="0" smtClean="0">
              <a:latin typeface="Meiryo UI" panose="020B0604030504040204" pitchFamily="50" charset="-128"/>
              <a:ea typeface="Meiryo UI" panose="020B0604030504040204" pitchFamily="50" charset="-128"/>
            </a:endParaRPr>
          </a:p>
          <a:p>
            <a:pPr algn="dist"/>
            <a:r>
              <a:rPr kumimoji="1" lang="ja-JP" altLang="en-US" sz="1000" dirty="0" smtClean="0">
                <a:latin typeface="Meiryo UI" panose="020B0604030504040204" pitchFamily="50" charset="-128"/>
                <a:ea typeface="Meiryo UI" panose="020B0604030504040204" pitchFamily="50" charset="-128"/>
              </a:rPr>
              <a:t>　勧誘されても</a:t>
            </a:r>
            <a:r>
              <a:rPr kumimoji="1" lang="ja-JP" altLang="en-US" sz="1000" b="1" dirty="0" smtClean="0">
                <a:latin typeface="Meiryo UI" panose="020B0604030504040204" pitchFamily="50" charset="-128"/>
                <a:ea typeface="Meiryo UI" panose="020B0604030504040204" pitchFamily="50" charset="-128"/>
              </a:rPr>
              <a:t>その場で契約せず、複数の業者の見</a:t>
            </a:r>
            <a:endParaRPr kumimoji="1" lang="en-US" altLang="ja-JP" sz="1000" b="1" dirty="0" smtClean="0">
              <a:latin typeface="Meiryo UI" panose="020B0604030504040204" pitchFamily="50" charset="-128"/>
              <a:ea typeface="Meiryo UI" panose="020B0604030504040204" pitchFamily="50" charset="-128"/>
            </a:endParaRPr>
          </a:p>
          <a:p>
            <a:r>
              <a:rPr kumimoji="1" lang="ja-JP" altLang="en-US" sz="1000" b="1" dirty="0" smtClean="0">
                <a:latin typeface="Meiryo UI" panose="020B0604030504040204" pitchFamily="50" charset="-128"/>
                <a:ea typeface="Meiryo UI" panose="020B0604030504040204" pitchFamily="50" charset="-128"/>
              </a:rPr>
              <a:t>積もりを取って</a:t>
            </a:r>
            <a:r>
              <a:rPr kumimoji="1" lang="ja-JP" altLang="en-US" sz="1000" dirty="0" smtClean="0">
                <a:latin typeface="Meiryo UI" panose="020B0604030504040204" pitchFamily="50" charset="-128"/>
                <a:ea typeface="Meiryo UI" panose="020B0604030504040204" pitchFamily="50" charset="-128"/>
              </a:rPr>
              <a:t>慎重に判断しましょう。</a:t>
            </a:r>
            <a:endParaRPr kumimoji="1" lang="ja-JP" altLang="en-US" sz="1000" dirty="0">
              <a:latin typeface="Meiryo UI" panose="020B0604030504040204" pitchFamily="50" charset="-128"/>
              <a:ea typeface="Meiryo UI" panose="020B0604030504040204" pitchFamily="50" charset="-128"/>
            </a:endParaRPr>
          </a:p>
        </p:txBody>
      </p:sp>
      <p:pic>
        <p:nvPicPr>
          <p:cNvPr id="53" name="図 5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74789" y="6560420"/>
            <a:ext cx="1959576" cy="1959576"/>
          </a:xfrm>
          <a:prstGeom prst="rect">
            <a:avLst/>
          </a:prstGeom>
        </p:spPr>
      </p:pic>
      <p:sp>
        <p:nvSpPr>
          <p:cNvPr id="55" name="テキスト ボックス 54"/>
          <p:cNvSpPr txBox="1"/>
          <p:nvPr/>
        </p:nvSpPr>
        <p:spPr>
          <a:xfrm>
            <a:off x="3483838" y="5425207"/>
            <a:ext cx="3042605" cy="584775"/>
          </a:xfrm>
          <a:prstGeom prst="rect">
            <a:avLst/>
          </a:prstGeom>
          <a:noFill/>
        </p:spPr>
        <p:txBody>
          <a:bodyPr wrap="square" rtlCol="0">
            <a:spAutoFit/>
          </a:bodyPr>
          <a:lstStyle/>
          <a:p>
            <a:pPr algn="ct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送り付け</a:t>
            </a: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商法</a:t>
            </a:r>
            <a:endPar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a:p>
            <a:pPr algn="ct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ネガティブオプション</a:t>
            </a:r>
            <a:r>
              <a:rPr kumimoji="1" lang="en-US" altLang="ja-JP"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56" name="テキスト ボックス 55"/>
          <p:cNvSpPr txBox="1"/>
          <p:nvPr/>
        </p:nvSpPr>
        <p:spPr>
          <a:xfrm>
            <a:off x="3558256" y="8807274"/>
            <a:ext cx="2877944"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自分が頼んでいないモノや、知らない人から送られてきたモノは</a:t>
            </a:r>
            <a:r>
              <a:rPr lang="ja-JP" altLang="en-US" sz="1000" b="1" u="sng" dirty="0" smtClean="0">
                <a:latin typeface="Meiryo UI" panose="020B0604030504040204" pitchFamily="50" charset="-128"/>
                <a:ea typeface="Meiryo UI" panose="020B0604030504040204" pitchFamily="50" charset="-128"/>
              </a:rPr>
              <a:t>「受け取りを拒否」</a:t>
            </a:r>
            <a:r>
              <a:rPr lang="ja-JP" altLang="en-US" sz="1000" dirty="0" smtClean="0">
                <a:latin typeface="Meiryo UI" panose="020B0604030504040204" pitchFamily="50" charset="-128"/>
                <a:ea typeface="Meiryo UI" panose="020B0604030504040204" pitchFamily="50" charset="-128"/>
              </a:rPr>
              <a:t>しましょう。もし、受け取っても</a:t>
            </a:r>
            <a:r>
              <a:rPr lang="ja-JP" altLang="en-US" sz="1000" b="1" u="sng" dirty="0" smtClean="0">
                <a:latin typeface="Meiryo UI" panose="020B0604030504040204" pitchFamily="50" charset="-128"/>
                <a:ea typeface="Meiryo UI" panose="020B0604030504040204" pitchFamily="50" charset="-128"/>
              </a:rPr>
              <a:t>「代金は支払わない」</a:t>
            </a:r>
            <a:r>
              <a:rPr lang="ja-JP" altLang="en-US" sz="1000" dirty="0" smtClean="0">
                <a:latin typeface="Meiryo UI" panose="020B0604030504040204" pitchFamily="50" charset="-128"/>
                <a:ea typeface="Meiryo UI" panose="020B0604030504040204" pitchFamily="50" charset="-128"/>
              </a:rPr>
              <a:t>、開封しても</a:t>
            </a:r>
            <a:r>
              <a:rPr lang="en-US" altLang="ja-JP" sz="1000" dirty="0" smtClean="0">
                <a:latin typeface="Meiryo UI" panose="020B0604030504040204" pitchFamily="50" charset="-128"/>
                <a:ea typeface="Meiryo UI" panose="020B0604030504040204" pitchFamily="50" charset="-128"/>
              </a:rPr>
              <a:t>14</a:t>
            </a:r>
            <a:r>
              <a:rPr lang="ja-JP" altLang="en-US" sz="1000" dirty="0" smtClean="0">
                <a:latin typeface="Meiryo UI" panose="020B0604030504040204" pitchFamily="50" charset="-128"/>
                <a:ea typeface="Meiryo UI" panose="020B0604030504040204" pitchFamily="50" charset="-128"/>
              </a:rPr>
              <a:t>日間は</a:t>
            </a:r>
            <a:r>
              <a:rPr lang="ja-JP" altLang="en-US" sz="1000" b="1" u="sng" dirty="0" smtClean="0">
                <a:latin typeface="Meiryo UI" panose="020B0604030504040204" pitchFamily="50" charset="-128"/>
                <a:ea typeface="Meiryo UI" panose="020B0604030504040204" pitchFamily="50" charset="-128"/>
              </a:rPr>
              <a:t>「使</a:t>
            </a:r>
            <a:endParaRPr lang="en-US" altLang="ja-JP" sz="1000" b="1" u="sng" dirty="0" smtClean="0">
              <a:latin typeface="Meiryo UI" panose="020B0604030504040204" pitchFamily="50" charset="-128"/>
              <a:ea typeface="Meiryo UI" panose="020B0604030504040204" pitchFamily="50" charset="-128"/>
            </a:endParaRPr>
          </a:p>
          <a:p>
            <a:r>
              <a:rPr lang="ja-JP" altLang="en-US" sz="1000" b="1" u="sng" dirty="0" smtClean="0">
                <a:latin typeface="Meiryo UI" panose="020B0604030504040204" pitchFamily="50" charset="-128"/>
                <a:ea typeface="Meiryo UI" panose="020B0604030504040204" pitchFamily="50" charset="-128"/>
              </a:rPr>
              <a:t>わないで保管」</a:t>
            </a:r>
            <a:r>
              <a:rPr lang="ja-JP" altLang="en-US" sz="1000" dirty="0" smtClean="0">
                <a:latin typeface="Meiryo UI" panose="020B0604030504040204" pitchFamily="50" charset="-128"/>
                <a:ea typeface="Meiryo UI" panose="020B0604030504040204" pitchFamily="50" charset="-128"/>
              </a:rPr>
              <a:t>しましょう！</a:t>
            </a:r>
            <a:endParaRPr kumimoji="1" lang="ja-JP" altLang="en-US" sz="1000" dirty="0">
              <a:latin typeface="Meiryo UI" panose="020B0604030504040204" pitchFamily="50" charset="-128"/>
              <a:ea typeface="Meiryo UI" panose="020B0604030504040204" pitchFamily="50" charset="-128"/>
            </a:endParaRPr>
          </a:p>
        </p:txBody>
      </p:sp>
      <p:pic>
        <p:nvPicPr>
          <p:cNvPr id="57" name="図 5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00355" y="6741408"/>
            <a:ext cx="1501729" cy="1711372"/>
          </a:xfrm>
          <a:prstGeom prst="rect">
            <a:avLst/>
          </a:prstGeom>
        </p:spPr>
      </p:pic>
      <p:pic>
        <p:nvPicPr>
          <p:cNvPr id="58" name="図 5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06941" y="8559216"/>
            <a:ext cx="724922" cy="223435"/>
          </a:xfrm>
          <a:prstGeom prst="rect">
            <a:avLst/>
          </a:prstGeom>
        </p:spPr>
      </p:pic>
      <p:pic>
        <p:nvPicPr>
          <p:cNvPr id="59" name="図 5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77332" y="4298424"/>
            <a:ext cx="724922" cy="223435"/>
          </a:xfrm>
          <a:prstGeom prst="rect">
            <a:avLst/>
          </a:prstGeom>
        </p:spPr>
      </p:pic>
      <p:pic>
        <p:nvPicPr>
          <p:cNvPr id="60" name="図 5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47402" y="4293955"/>
            <a:ext cx="724922" cy="223435"/>
          </a:xfrm>
          <a:prstGeom prst="rect">
            <a:avLst/>
          </a:prstGeom>
        </p:spPr>
      </p:pic>
      <p:cxnSp>
        <p:nvCxnSpPr>
          <p:cNvPr id="61" name="直線コネクタ 60"/>
          <p:cNvCxnSpPr/>
          <p:nvPr/>
        </p:nvCxnSpPr>
        <p:spPr>
          <a:xfrm>
            <a:off x="584200" y="5426242"/>
            <a:ext cx="5761038"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3591518" y="5990723"/>
            <a:ext cx="2892036" cy="553998"/>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頼んでいない商品を一方的に送り付け、代金引換の悪用や同封された請求書等により消費者に支払義務</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があると勘違いさせて商品代を請求する商法</a:t>
            </a:r>
            <a:endParaRPr kumimoji="1" lang="ja-JP" altLang="en-US"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55449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角丸四角形 30"/>
          <p:cNvSpPr/>
          <p:nvPr/>
        </p:nvSpPr>
        <p:spPr>
          <a:xfrm>
            <a:off x="381890" y="1143000"/>
            <a:ext cx="6159617" cy="8566484"/>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5" name="直線コネクタ 34"/>
          <p:cNvCxnSpPr/>
          <p:nvPr/>
        </p:nvCxnSpPr>
        <p:spPr>
          <a:xfrm>
            <a:off x="3474835" y="1291430"/>
            <a:ext cx="4564" cy="8311799"/>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角丸四角形 28"/>
          <p:cNvSpPr/>
          <p:nvPr/>
        </p:nvSpPr>
        <p:spPr>
          <a:xfrm>
            <a:off x="-432486" y="310096"/>
            <a:ext cx="6291865" cy="485255"/>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477531" y="360728"/>
            <a:ext cx="50882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７</a:t>
            </a:r>
            <a:r>
              <a:rPr kumimoji="1" lang="ja-JP" altLang="en-US" sz="2000" b="1" dirty="0" smtClean="0">
                <a:latin typeface="HG丸ｺﾞｼｯｸM-PRO" panose="020F0600000000000000" pitchFamily="50" charset="-128"/>
                <a:ea typeface="HG丸ｺﾞｼｯｸM-PRO" panose="020F0600000000000000" pitchFamily="50" charset="-128"/>
              </a:rPr>
              <a:t>．トラブルになりやすい商法・手口</a:t>
            </a:r>
            <a:r>
              <a:rPr kumimoji="1" lang="en-US" altLang="ja-JP" sz="2000" b="1" dirty="0" smtClean="0">
                <a:latin typeface="HG丸ｺﾞｼｯｸM-PRO" panose="020F0600000000000000" pitchFamily="50" charset="-128"/>
                <a:ea typeface="HG丸ｺﾞｼｯｸM-PRO" panose="020F0600000000000000" pitchFamily="50" charset="-128"/>
              </a:rPr>
              <a:t>‐</a:t>
            </a:r>
            <a:r>
              <a:rPr kumimoji="1" lang="ja-JP" altLang="en-US" sz="2000" b="1" dirty="0" smtClean="0">
                <a:latin typeface="HG丸ｺﾞｼｯｸM-PRO" panose="020F0600000000000000" pitchFamily="50" charset="-128"/>
                <a:ea typeface="HG丸ｺﾞｼｯｸM-PRO" panose="020F0600000000000000" pitchFamily="50" charset="-128"/>
              </a:rPr>
              <a:t>②</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2" name="スライド番号プレースホルダー 1"/>
          <p:cNvSpPr>
            <a:spLocks noGrp="1"/>
          </p:cNvSpPr>
          <p:nvPr>
            <p:ph type="sldNum" sz="quarter" idx="12"/>
          </p:nvPr>
        </p:nvSpPr>
        <p:spPr/>
        <p:txBody>
          <a:bodyPr/>
          <a:lstStyle/>
          <a:p>
            <a:fld id="{2D29DCC2-8EF3-41CF-8D5F-D9B527706C29}" type="slidenum">
              <a:rPr kumimoji="1" lang="ja-JP" altLang="en-US" smtClean="0"/>
              <a:t>11</a:t>
            </a:fld>
            <a:endParaRPr kumimoji="1" lang="ja-JP" altLang="en-US"/>
          </a:p>
        </p:txBody>
      </p:sp>
      <p:cxnSp>
        <p:nvCxnSpPr>
          <p:cNvPr id="40" name="直線コネクタ 39"/>
          <p:cNvCxnSpPr/>
          <p:nvPr/>
        </p:nvCxnSpPr>
        <p:spPr>
          <a:xfrm>
            <a:off x="584200" y="5426242"/>
            <a:ext cx="5761038"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550349" y="1776542"/>
            <a:ext cx="2829427" cy="553998"/>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体験無料</a:t>
            </a:r>
            <a:r>
              <a:rPr lang="ja-JP" altLang="en-US" sz="1000" dirty="0">
                <a:latin typeface="Meiryo UI" panose="020B0604030504040204" pitchFamily="50" charset="-128"/>
                <a:ea typeface="Meiryo UI" panose="020B0604030504040204" pitchFamily="50" charset="-128"/>
              </a:rPr>
              <a:t>、</a:t>
            </a:r>
            <a:r>
              <a:rPr lang="ja-JP" altLang="en-US" sz="1000" dirty="0" smtClean="0">
                <a:latin typeface="Meiryo UI" panose="020B0604030504040204" pitchFamily="50" charset="-128"/>
                <a:ea typeface="Meiryo UI" panose="020B0604030504040204" pitchFamily="50" charset="-128"/>
              </a:rPr>
              <a:t>今</a:t>
            </a:r>
            <a:r>
              <a:rPr lang="ja-JP" altLang="en-US" sz="1000" dirty="0">
                <a:latin typeface="Meiryo UI" panose="020B0604030504040204" pitchFamily="50" charset="-128"/>
                <a:ea typeface="Meiryo UI" panose="020B0604030504040204" pitchFamily="50" charset="-128"/>
              </a:rPr>
              <a:t>だけ</a:t>
            </a:r>
            <a:r>
              <a:rPr lang="ja-JP" altLang="en-US" sz="1000" dirty="0" smtClean="0">
                <a:latin typeface="Meiryo UI" panose="020B0604030504040204" pitchFamily="50" charset="-128"/>
                <a:ea typeface="Meiryo UI" panose="020B0604030504040204" pitchFamily="50" charset="-128"/>
              </a:rPr>
              <a:t>無料と</a:t>
            </a:r>
            <a:r>
              <a:rPr lang="ja-JP" altLang="en-US" sz="1000" dirty="0">
                <a:latin typeface="Meiryo UI" panose="020B0604030504040204" pitchFamily="50" charset="-128"/>
                <a:ea typeface="Meiryo UI" panose="020B0604030504040204" pitchFamily="50" charset="-128"/>
              </a:rPr>
              <a:t>いった言葉</a:t>
            </a:r>
            <a:r>
              <a:rPr lang="ja-JP" altLang="en-US" sz="1000" dirty="0" smtClean="0">
                <a:latin typeface="Meiryo UI" panose="020B0604030504040204" pitchFamily="50" charset="-128"/>
                <a:ea typeface="Meiryo UI" panose="020B0604030504040204" pitchFamily="50" charset="-128"/>
              </a:rPr>
              <a:t>で誘い、サービスを受けた相手</a:t>
            </a:r>
            <a:r>
              <a:rPr lang="ja-JP" altLang="en-US" sz="1000" dirty="0">
                <a:latin typeface="Meiryo UI" panose="020B0604030504040204" pitchFamily="50" charset="-128"/>
                <a:ea typeface="Meiryo UI" panose="020B0604030504040204" pitchFamily="50" charset="-128"/>
              </a:rPr>
              <a:t>が負い目を感じて断りにくい状況</a:t>
            </a:r>
            <a:r>
              <a:rPr lang="ja-JP" altLang="en-US" sz="1000" dirty="0" smtClean="0">
                <a:latin typeface="Meiryo UI" panose="020B0604030504040204" pitchFamily="50" charset="-128"/>
                <a:ea typeface="Meiryo UI" panose="020B0604030504040204" pitchFamily="50" charset="-128"/>
              </a:rPr>
              <a:t>にし</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て高額</a:t>
            </a:r>
            <a:r>
              <a:rPr lang="ja-JP" altLang="en-US" sz="1000" dirty="0">
                <a:latin typeface="Meiryo UI" panose="020B0604030504040204" pitchFamily="50" charset="-128"/>
                <a:ea typeface="Meiryo UI" panose="020B0604030504040204" pitchFamily="50" charset="-128"/>
              </a:rPr>
              <a:t>な商品やサービスの契約</a:t>
            </a:r>
            <a:r>
              <a:rPr lang="ja-JP" altLang="en-US" sz="1000" dirty="0" smtClean="0">
                <a:latin typeface="Meiryo UI" panose="020B0604030504040204" pitchFamily="50" charset="-128"/>
                <a:ea typeface="Meiryo UI" panose="020B0604030504040204" pitchFamily="50" charset="-128"/>
              </a:rPr>
              <a:t>を勧めてくるトラブル</a:t>
            </a:r>
            <a:endParaRPr lang="ja-JP" altLang="en-US" sz="1000" dirty="0">
              <a:latin typeface="Meiryo UI" panose="020B0604030504040204" pitchFamily="50" charset="-128"/>
              <a:ea typeface="Meiryo UI" panose="020B0604030504040204" pitchFamily="50" charset="-128"/>
            </a:endParaRPr>
          </a:p>
        </p:txBody>
      </p:sp>
      <p:sp>
        <p:nvSpPr>
          <p:cNvPr id="49" name="テキスト ボックス 48"/>
          <p:cNvSpPr txBox="1"/>
          <p:nvPr/>
        </p:nvSpPr>
        <p:spPr>
          <a:xfrm>
            <a:off x="458175" y="1412256"/>
            <a:ext cx="3042605" cy="338554"/>
          </a:xfrm>
          <a:prstGeom prst="rect">
            <a:avLst/>
          </a:prstGeom>
          <a:noFill/>
        </p:spPr>
        <p:txBody>
          <a:bodyPr wrap="square" rtlCol="0">
            <a:spAutoFit/>
          </a:bodyPr>
          <a:lstStyle/>
          <a:p>
            <a:pPr algn="ct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無料商法</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50" name="正方形/長方形 49"/>
          <p:cNvSpPr/>
          <p:nvPr/>
        </p:nvSpPr>
        <p:spPr>
          <a:xfrm>
            <a:off x="467617" y="4572336"/>
            <a:ext cx="2950066" cy="861774"/>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無料」という言葉に惑わされず、</a:t>
            </a:r>
            <a:r>
              <a:rPr lang="ja-JP" altLang="en-US" sz="1000" u="sng" dirty="0">
                <a:latin typeface="Meiryo UI" panose="020B0604030504040204" pitchFamily="50" charset="-128"/>
                <a:ea typeface="Meiryo UI" panose="020B0604030504040204" pitchFamily="50" charset="-128"/>
              </a:rPr>
              <a:t>何が無料なのか、追加料金は発生しない</a:t>
            </a:r>
            <a:r>
              <a:rPr lang="ja-JP" altLang="en-US" sz="1000" u="sng" dirty="0" smtClean="0">
                <a:latin typeface="Meiryo UI" panose="020B0604030504040204" pitchFamily="50" charset="-128"/>
                <a:ea typeface="Meiryo UI" panose="020B0604030504040204" pitchFamily="50" charset="-128"/>
              </a:rPr>
              <a:t>かなど、その</a:t>
            </a:r>
            <a:r>
              <a:rPr lang="ja-JP" altLang="en-US" sz="1000" u="sng" dirty="0">
                <a:latin typeface="Meiryo UI" panose="020B0604030504040204" pitchFamily="50" charset="-128"/>
                <a:ea typeface="Meiryo UI" panose="020B0604030504040204" pitchFamily="50" charset="-128"/>
              </a:rPr>
              <a:t>商品に付随する情報を確認しましょう</a:t>
            </a:r>
            <a:r>
              <a:rPr lang="ja-JP" altLang="en-US" sz="1000" dirty="0" smtClean="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いらないサービスや商品について</a:t>
            </a:r>
            <a:r>
              <a:rPr lang="ja-JP" altLang="en-US" sz="1000" b="1" dirty="0" smtClean="0">
                <a:latin typeface="Meiryo UI" panose="020B0604030504040204" pitchFamily="50" charset="-128"/>
                <a:ea typeface="Meiryo UI" panose="020B0604030504040204" pitchFamily="50" charset="-128"/>
              </a:rPr>
              <a:t>は</a:t>
            </a:r>
            <a:endParaRPr lang="en-US" altLang="ja-JP" sz="1000" b="1" dirty="0" smtClean="0">
              <a:latin typeface="Meiryo UI" panose="020B0604030504040204" pitchFamily="50" charset="-128"/>
              <a:ea typeface="Meiryo UI" panose="020B0604030504040204" pitchFamily="50" charset="-128"/>
            </a:endParaRPr>
          </a:p>
          <a:p>
            <a:r>
              <a:rPr lang="ja-JP" altLang="en-US" sz="1000" b="1" dirty="0" smtClean="0">
                <a:latin typeface="Meiryo UI" panose="020B0604030504040204" pitchFamily="50" charset="-128"/>
                <a:ea typeface="Meiryo UI" panose="020B0604030504040204" pitchFamily="50" charset="-128"/>
              </a:rPr>
              <a:t>はっきり</a:t>
            </a:r>
            <a:r>
              <a:rPr lang="ja-JP" altLang="en-US" sz="1000" b="1" dirty="0">
                <a:latin typeface="Meiryo UI" panose="020B0604030504040204" pitchFamily="50" charset="-128"/>
                <a:ea typeface="Meiryo UI" panose="020B0604030504040204" pitchFamily="50" charset="-128"/>
              </a:rPr>
              <a:t>と断る勇気を持ちましょう</a:t>
            </a:r>
            <a:r>
              <a:rPr lang="ja-JP" altLang="en-US" sz="1000" dirty="0">
                <a:latin typeface="Meiryo UI" panose="020B0604030504040204" pitchFamily="50" charset="-128"/>
                <a:ea typeface="Meiryo UI" panose="020B0604030504040204" pitchFamily="50" charset="-128"/>
              </a:rPr>
              <a:t>。 </a:t>
            </a:r>
            <a:endParaRPr lang="en-US" altLang="ja-JP" sz="1000" dirty="0" smtClean="0">
              <a:latin typeface="Meiryo UI" panose="020B0604030504040204" pitchFamily="50" charset="-128"/>
              <a:ea typeface="Meiryo UI" panose="020B0604030504040204" pitchFamily="50" charset="-128"/>
            </a:endParaRPr>
          </a:p>
          <a:p>
            <a:endParaRPr lang="ja-JP" altLang="en-US" sz="1000" dirty="0">
              <a:latin typeface="Meiryo UI" panose="020B0604030504040204" pitchFamily="50" charset="-128"/>
              <a:ea typeface="Meiryo UI" panose="020B0604030504040204" pitchFamily="50" charset="-128"/>
            </a:endParaRPr>
          </a:p>
        </p:txBody>
      </p:sp>
      <p:sp>
        <p:nvSpPr>
          <p:cNvPr id="51" name="テキスト ボックス 50"/>
          <p:cNvSpPr txBox="1"/>
          <p:nvPr/>
        </p:nvSpPr>
        <p:spPr>
          <a:xfrm>
            <a:off x="3573363" y="1734626"/>
            <a:ext cx="2829427" cy="553998"/>
          </a:xfrm>
          <a:prstGeom prst="rect">
            <a:avLst/>
          </a:prstGeom>
          <a:noFill/>
        </p:spPr>
        <p:txBody>
          <a:bodyPr wrap="square" rtlCol="0">
            <a:spAutoFit/>
          </a:bodyPr>
          <a:lstStyle/>
          <a:p>
            <a:pPr algn="dist"/>
            <a:r>
              <a:rPr kumimoji="1" lang="ja-JP" altLang="en-US" sz="1000" dirty="0" smtClean="0">
                <a:latin typeface="Meiryo UI" panose="020B0604030504040204" pitchFamily="50" charset="-128"/>
                <a:ea typeface="Meiryo UI" panose="020B0604030504040204" pitchFamily="50" charset="-128"/>
              </a:rPr>
              <a:t>　実際に利用していないサービスの料金を請求されたり、また、利用した事実はあっても、請求内容が契約</a:t>
            </a:r>
            <a:endParaRPr kumimoji="1" lang="en-US" altLang="ja-JP" sz="1000" dirty="0" smtClean="0">
              <a:latin typeface="Meiryo UI" panose="020B0604030504040204" pitchFamily="50" charset="-128"/>
              <a:ea typeface="Meiryo UI" panose="020B0604030504040204" pitchFamily="50" charset="-128"/>
            </a:endParaRPr>
          </a:p>
          <a:p>
            <a:r>
              <a:rPr kumimoji="1" lang="ja-JP" altLang="en-US" sz="1000" dirty="0" smtClean="0">
                <a:latin typeface="Meiryo UI" panose="020B0604030504040204" pitchFamily="50" charset="-128"/>
                <a:ea typeface="Meiryo UI" panose="020B0604030504040204" pitchFamily="50" charset="-128"/>
              </a:rPr>
              <a:t>時と異なっていたりするトラブル</a:t>
            </a:r>
            <a:endParaRPr kumimoji="1" lang="ja-JP" altLang="en-US" sz="1000" dirty="0">
              <a:latin typeface="Meiryo UI" panose="020B0604030504040204" pitchFamily="50" charset="-128"/>
              <a:ea typeface="Meiryo UI" panose="020B0604030504040204" pitchFamily="50" charset="-128"/>
            </a:endParaRPr>
          </a:p>
        </p:txBody>
      </p:sp>
      <p:sp>
        <p:nvSpPr>
          <p:cNvPr id="52" name="テキスト ボックス 51"/>
          <p:cNvSpPr txBox="1"/>
          <p:nvPr/>
        </p:nvSpPr>
        <p:spPr>
          <a:xfrm>
            <a:off x="3544815" y="1412256"/>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架空請求</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53" name="正方形/長方形 52"/>
          <p:cNvSpPr/>
          <p:nvPr/>
        </p:nvSpPr>
        <p:spPr>
          <a:xfrm>
            <a:off x="3588213" y="4573477"/>
            <a:ext cx="2861455" cy="707886"/>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u="sng" dirty="0" smtClean="0">
                <a:latin typeface="Meiryo UI" panose="020B0604030504040204" pitchFamily="50" charset="-128"/>
                <a:ea typeface="Meiryo UI" panose="020B0604030504040204" pitchFamily="50" charset="-128"/>
              </a:rPr>
              <a:t>身</a:t>
            </a:r>
            <a:r>
              <a:rPr lang="ja-JP" altLang="en-US" sz="1000" u="sng" dirty="0">
                <a:latin typeface="Meiryo UI" panose="020B0604030504040204" pitchFamily="50" charset="-128"/>
                <a:ea typeface="Meiryo UI" panose="020B0604030504040204" pitchFamily="50" charset="-128"/>
              </a:rPr>
              <a:t>に覚えのない</a:t>
            </a:r>
            <a:r>
              <a:rPr lang="ja-JP" altLang="en-US" sz="1000" u="sng" dirty="0" smtClean="0">
                <a:latin typeface="Meiryo UI" panose="020B0604030504040204" pitchFamily="50" charset="-128"/>
                <a:ea typeface="Meiryo UI" panose="020B0604030504040204" pitchFamily="50" charset="-128"/>
              </a:rPr>
              <a:t>請求には</a:t>
            </a:r>
            <a:r>
              <a:rPr lang="ja-JP" altLang="en-US" sz="1000" u="sng" dirty="0">
                <a:latin typeface="Meiryo UI" panose="020B0604030504040204" pitchFamily="50" charset="-128"/>
                <a:ea typeface="Meiryo UI" panose="020B0604030504040204" pitchFamily="50" charset="-128"/>
              </a:rPr>
              <a:t>応じず</a:t>
            </a:r>
            <a:r>
              <a:rPr lang="ja-JP" altLang="en-US" sz="1000" u="sng" dirty="0" smtClean="0">
                <a:latin typeface="Meiryo UI" panose="020B0604030504040204" pitchFamily="50" charset="-128"/>
                <a:ea typeface="Meiryo UI" panose="020B0604030504040204" pitchFamily="50" charset="-128"/>
              </a:rPr>
              <a:t>、</a:t>
            </a:r>
            <a:r>
              <a:rPr lang="ja-JP" altLang="en-US" sz="1000" b="1" u="sng" dirty="0" smtClean="0">
                <a:latin typeface="Meiryo UI" panose="020B0604030504040204" pitchFamily="50" charset="-128"/>
                <a:ea typeface="Meiryo UI" panose="020B0604030504040204" pitchFamily="50" charset="-128"/>
              </a:rPr>
              <a:t>無視しましょう</a:t>
            </a:r>
            <a:r>
              <a:rPr lang="ja-JP" altLang="en-US" sz="1000" b="1" dirty="0" smtClean="0">
                <a:latin typeface="Meiryo UI" panose="020B0604030504040204" pitchFamily="50" charset="-128"/>
                <a:ea typeface="Meiryo UI" panose="020B0604030504040204" pitchFamily="50" charset="-128"/>
              </a:rPr>
              <a:t>。</a:t>
            </a:r>
            <a:endParaRPr lang="ja-JP" altLang="en-US" sz="1000" b="1" dirty="0">
              <a:latin typeface="Meiryo UI" panose="020B0604030504040204" pitchFamily="50" charset="-128"/>
              <a:ea typeface="Meiryo UI" panose="020B0604030504040204" pitchFamily="50" charset="-128"/>
            </a:endParaRPr>
          </a:p>
          <a:p>
            <a:pPr algn="dist"/>
            <a:r>
              <a:rPr lang="ja-JP" altLang="en-US" sz="1000" dirty="0" smtClean="0">
                <a:latin typeface="Meiryo UI" panose="020B0604030504040204" pitchFamily="50" charset="-128"/>
                <a:ea typeface="Meiryo UI" panose="020B0604030504040204" pitchFamily="50" charset="-128"/>
              </a:rPr>
              <a:t>メールを送ったり、電話をかけたりする</a:t>
            </a:r>
            <a:r>
              <a:rPr lang="ja-JP" altLang="en-US" sz="1000" dirty="0">
                <a:latin typeface="Meiryo UI" panose="020B0604030504040204" pitchFamily="50" charset="-128"/>
                <a:ea typeface="Meiryo UI" panose="020B0604030504040204" pitchFamily="50" charset="-128"/>
              </a:rPr>
              <a:t>ことで</a:t>
            </a:r>
            <a:r>
              <a:rPr lang="ja-JP" altLang="en-US" sz="1000" dirty="0" smtClean="0">
                <a:latin typeface="Meiryo UI" panose="020B0604030504040204" pitchFamily="50" charset="-128"/>
                <a:ea typeface="Meiryo UI" panose="020B0604030504040204" pitchFamily="50" charset="-128"/>
              </a:rPr>
              <a:t>、</a:t>
            </a:r>
            <a:r>
              <a:rPr lang="ja-JP" altLang="en-US" sz="1000" b="1" u="sng" dirty="0" smtClean="0">
                <a:latin typeface="Meiryo UI" panose="020B0604030504040204" pitchFamily="50" charset="-128"/>
                <a:ea typeface="Meiryo UI" panose="020B0604030504040204" pitchFamily="50" charset="-128"/>
              </a:rPr>
              <a:t>相手に</a:t>
            </a:r>
            <a:endParaRPr lang="en-US" altLang="ja-JP" sz="1000" b="1" u="sng" dirty="0" smtClean="0">
              <a:latin typeface="Meiryo UI" panose="020B0604030504040204" pitchFamily="50" charset="-128"/>
              <a:ea typeface="Meiryo UI" panose="020B0604030504040204" pitchFamily="50" charset="-128"/>
            </a:endParaRPr>
          </a:p>
          <a:p>
            <a:pPr algn="dist"/>
            <a:r>
              <a:rPr lang="ja-JP" altLang="en-US" sz="1000" b="1" u="sng" dirty="0" smtClean="0">
                <a:latin typeface="Meiryo UI" panose="020B0604030504040204" pitchFamily="50" charset="-128"/>
                <a:ea typeface="Meiryo UI" panose="020B0604030504040204" pitchFamily="50" charset="-128"/>
              </a:rPr>
              <a:t>新たな</a:t>
            </a:r>
            <a:r>
              <a:rPr lang="ja-JP" altLang="en-US" sz="1000" b="1" u="sng" dirty="0">
                <a:latin typeface="Meiryo UI" panose="020B0604030504040204" pitchFamily="50" charset="-128"/>
                <a:ea typeface="Meiryo UI" panose="020B0604030504040204" pitchFamily="50" charset="-128"/>
              </a:rPr>
              <a:t>個人情報</a:t>
            </a:r>
            <a:r>
              <a:rPr lang="ja-JP" altLang="en-US" sz="1000" b="1" u="sng" dirty="0" smtClean="0">
                <a:latin typeface="Meiryo UI" panose="020B0604030504040204" pitchFamily="50" charset="-128"/>
                <a:ea typeface="Meiryo UI" panose="020B0604030504040204" pitchFamily="50" charset="-128"/>
              </a:rPr>
              <a:t>を教える</a:t>
            </a:r>
            <a:r>
              <a:rPr lang="ja-JP" altLang="en-US" sz="1000" b="1" u="sng" dirty="0">
                <a:latin typeface="Meiryo UI" panose="020B0604030504040204" pitchFamily="50" charset="-128"/>
                <a:ea typeface="Meiryo UI" panose="020B0604030504040204" pitchFamily="50" charset="-128"/>
              </a:rPr>
              <a:t>ことになる</a:t>
            </a:r>
            <a:r>
              <a:rPr lang="ja-JP" altLang="en-US" sz="1000" u="sng" dirty="0">
                <a:latin typeface="Meiryo UI" panose="020B0604030504040204" pitchFamily="50" charset="-128"/>
                <a:ea typeface="Meiryo UI" panose="020B0604030504040204" pitchFamily="50" charset="-128"/>
              </a:rPr>
              <a:t>ので</a:t>
            </a:r>
            <a:r>
              <a:rPr lang="ja-JP" altLang="en-US" sz="1000" u="sng" dirty="0" smtClean="0">
                <a:latin typeface="Meiryo UI" panose="020B0604030504040204" pitchFamily="50" charset="-128"/>
                <a:ea typeface="Meiryo UI" panose="020B0604030504040204" pitchFamily="50" charset="-128"/>
              </a:rPr>
              <a:t>、</a:t>
            </a:r>
            <a:r>
              <a:rPr lang="ja-JP" altLang="en-US" sz="1000" b="1" u="sng" dirty="0" smtClean="0">
                <a:latin typeface="Meiryo UI" panose="020B0604030504040204" pitchFamily="50" charset="-128"/>
                <a:ea typeface="Meiryo UI" panose="020B0604030504040204" pitchFamily="50" charset="-128"/>
              </a:rPr>
              <a:t>絶対に</a:t>
            </a:r>
            <a:endParaRPr lang="en-US" altLang="ja-JP" sz="1000" b="1" u="sng" dirty="0" smtClean="0">
              <a:latin typeface="Meiryo UI" panose="020B0604030504040204" pitchFamily="50" charset="-128"/>
              <a:ea typeface="Meiryo UI" panose="020B0604030504040204" pitchFamily="50" charset="-128"/>
            </a:endParaRPr>
          </a:p>
          <a:p>
            <a:r>
              <a:rPr lang="ja-JP" altLang="en-US" sz="1000" b="1" u="sng" dirty="0" smtClean="0">
                <a:latin typeface="Meiryo UI" panose="020B0604030504040204" pitchFamily="50" charset="-128"/>
                <a:ea typeface="Meiryo UI" panose="020B0604030504040204" pitchFamily="50" charset="-128"/>
              </a:rPr>
              <a:t>やめましょう</a:t>
            </a:r>
            <a:r>
              <a:rPr lang="ja-JP" altLang="en-US" sz="1000" dirty="0" smtClean="0">
                <a:latin typeface="Meiryo UI" panose="020B0604030504040204" pitchFamily="50" charset="-128"/>
                <a:ea typeface="Meiryo UI" panose="020B0604030504040204" pitchFamily="50" charset="-128"/>
              </a:rPr>
              <a:t>。</a:t>
            </a:r>
            <a:endParaRPr lang="ja-JP" altLang="en-US" sz="1000" dirty="0">
              <a:latin typeface="Meiryo UI" panose="020B0604030504040204" pitchFamily="50" charset="-128"/>
              <a:ea typeface="Meiryo UI" panose="020B0604030504040204" pitchFamily="50" charset="-128"/>
            </a:endParaRPr>
          </a:p>
        </p:txBody>
      </p:sp>
      <p:pic>
        <p:nvPicPr>
          <p:cNvPr id="54" name="図 5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65922" y="2562271"/>
            <a:ext cx="1428172" cy="1428172"/>
          </a:xfrm>
          <a:prstGeom prst="rect">
            <a:avLst/>
          </a:prstGeom>
        </p:spPr>
      </p:pic>
      <p:pic>
        <p:nvPicPr>
          <p:cNvPr id="55" name="図 5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5181" y="2341535"/>
            <a:ext cx="1808268" cy="1864194"/>
          </a:xfrm>
          <a:prstGeom prst="rect">
            <a:avLst/>
          </a:prstGeom>
        </p:spPr>
      </p:pic>
      <p:sp>
        <p:nvSpPr>
          <p:cNvPr id="56" name="テキスト ボックス 55"/>
          <p:cNvSpPr txBox="1"/>
          <p:nvPr/>
        </p:nvSpPr>
        <p:spPr>
          <a:xfrm>
            <a:off x="1123143" y="3241470"/>
            <a:ext cx="514295" cy="253916"/>
          </a:xfrm>
          <a:prstGeom prst="rect">
            <a:avLst/>
          </a:prstGeom>
          <a:noFill/>
        </p:spPr>
        <p:txBody>
          <a:bodyPr wrap="square" rtlCol="0">
            <a:spAutoFit/>
          </a:bodyPr>
          <a:lstStyle/>
          <a:p>
            <a:r>
              <a:rPr kumimoji="1" lang="ja-JP" altLang="en-US" sz="105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限定</a:t>
            </a:r>
            <a:endParaRPr kumimoji="1" lang="ja-JP" altLang="en-US" sz="105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57" name="テキスト ボックス 56"/>
          <p:cNvSpPr txBox="1"/>
          <p:nvPr/>
        </p:nvSpPr>
        <p:spPr>
          <a:xfrm>
            <a:off x="2235312" y="2490458"/>
            <a:ext cx="629093" cy="261610"/>
          </a:xfrm>
          <a:prstGeom prst="rect">
            <a:avLst/>
          </a:prstGeom>
          <a:noFill/>
        </p:spPr>
        <p:txBody>
          <a:bodyPr wrap="square" rtlCol="0">
            <a:spAutoFit/>
          </a:bodyPr>
          <a:lstStyle/>
          <a:p>
            <a:r>
              <a:rPr lang="ja-JP" altLang="en-US" sz="110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体験</a:t>
            </a:r>
            <a:endParaRPr kumimoji="1" lang="ja-JP" altLang="en-US" sz="110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58" name="テキスト ボックス 57"/>
          <p:cNvSpPr txBox="1"/>
          <p:nvPr/>
        </p:nvSpPr>
        <p:spPr>
          <a:xfrm>
            <a:off x="1151401" y="2737235"/>
            <a:ext cx="486037" cy="253916"/>
          </a:xfrm>
          <a:prstGeom prst="rect">
            <a:avLst/>
          </a:prstGeom>
          <a:noFill/>
        </p:spPr>
        <p:txBody>
          <a:bodyPr wrap="square" rtlCol="0">
            <a:spAutoFit/>
          </a:bodyPr>
          <a:lstStyle/>
          <a:p>
            <a:r>
              <a:rPr kumimoji="1" lang="ja-JP" altLang="en-US" sz="105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無料</a:t>
            </a:r>
            <a:endParaRPr kumimoji="1" lang="ja-JP" altLang="en-US" sz="105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59" name="テキスト ボックス 58"/>
          <p:cNvSpPr txBox="1"/>
          <p:nvPr/>
        </p:nvSpPr>
        <p:spPr>
          <a:xfrm>
            <a:off x="1595512" y="2468552"/>
            <a:ext cx="799608" cy="246221"/>
          </a:xfrm>
          <a:prstGeom prst="rect">
            <a:avLst/>
          </a:prstGeom>
          <a:noFill/>
        </p:spPr>
        <p:txBody>
          <a:bodyPr wrap="square" rtlCol="0">
            <a:spAutoFit/>
          </a:bodyPr>
          <a:lstStyle/>
          <a:p>
            <a:r>
              <a:rPr kumimoji="1" lang="ja-JP" altLang="en-US" sz="1000" dirty="0" smtClean="0">
                <a:solidFill>
                  <a:schemeClr val="bg1">
                    <a:lumMod val="50000"/>
                  </a:schemeClr>
                </a:solidFill>
                <a:latin typeface="HGP創英角ﾎﾟｯﾌﾟ体" panose="040B0A00000000000000" pitchFamily="50" charset="-128"/>
                <a:ea typeface="HGP創英角ﾎﾟｯﾌﾟ体" panose="040B0A00000000000000" pitchFamily="50" charset="-128"/>
              </a:rPr>
              <a:t>ご招待</a:t>
            </a:r>
            <a:endParaRPr kumimoji="1" lang="ja-JP" altLang="en-US" sz="1000" dirty="0">
              <a:solidFill>
                <a:schemeClr val="bg1">
                  <a:lumMod val="50000"/>
                </a:schemeClr>
              </a:solidFill>
              <a:latin typeface="HGP創英角ﾎﾟｯﾌﾟ体" panose="040B0A00000000000000" pitchFamily="50" charset="-128"/>
              <a:ea typeface="HGP創英角ﾎﾟｯﾌﾟ体" panose="040B0A00000000000000" pitchFamily="50" charset="-128"/>
            </a:endParaRPr>
          </a:p>
        </p:txBody>
      </p:sp>
      <p:sp>
        <p:nvSpPr>
          <p:cNvPr id="61" name="テキスト ボックス 60"/>
          <p:cNvSpPr txBox="1"/>
          <p:nvPr/>
        </p:nvSpPr>
        <p:spPr>
          <a:xfrm>
            <a:off x="389867" y="5564384"/>
            <a:ext cx="3042605" cy="338554"/>
          </a:xfrm>
          <a:prstGeom prst="rect">
            <a:avLst/>
          </a:prstGeom>
          <a:noFill/>
        </p:spPr>
        <p:txBody>
          <a:bodyPr wrap="square" rtlCol="0">
            <a:spAutoFit/>
          </a:bodyPr>
          <a:lstStyle/>
          <a:p>
            <a:pPr algn="ctr"/>
            <a:r>
              <a:rPr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内職商法</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62" name="正方形/長方形 61"/>
          <p:cNvSpPr/>
          <p:nvPr/>
        </p:nvSpPr>
        <p:spPr>
          <a:xfrm>
            <a:off x="550349" y="8772815"/>
            <a:ext cx="2797073" cy="861774"/>
          </a:xfrm>
          <a:prstGeom prst="rect">
            <a:avLst/>
          </a:prstGeom>
        </p:spPr>
        <p:txBody>
          <a:bodyPr wrap="square">
            <a:spAutoFit/>
          </a:bodyPr>
          <a:lstStyle/>
          <a:p>
            <a:pPr algn="dist"/>
            <a:r>
              <a:rPr lang="ja-JP" altLang="en-US" sz="1000" b="1" dirty="0" smtClean="0">
                <a:latin typeface="Meiryo UI" panose="020B0604030504040204" pitchFamily="50" charset="-128"/>
                <a:ea typeface="Meiryo UI" panose="020B0604030504040204" pitchFamily="50" charset="-128"/>
              </a:rPr>
              <a:t>　業者</a:t>
            </a:r>
            <a:r>
              <a:rPr lang="ja-JP" altLang="en-US" sz="1000" b="1" dirty="0">
                <a:latin typeface="Meiryo UI" panose="020B0604030504040204" pitchFamily="50" charset="-128"/>
                <a:ea typeface="Meiryo UI" panose="020B0604030504040204" pitchFamily="50" charset="-128"/>
              </a:rPr>
              <a:t>が実際に存在するか</a:t>
            </a:r>
            <a:r>
              <a:rPr lang="ja-JP" altLang="en-US" sz="1000" b="1" dirty="0" smtClean="0">
                <a:latin typeface="Meiryo UI" panose="020B0604030504040204" pitchFamily="50" charset="-128"/>
                <a:ea typeface="Meiryo UI" panose="020B0604030504040204" pitchFamily="50" charset="-128"/>
              </a:rPr>
              <a:t>、</a:t>
            </a:r>
            <a:r>
              <a:rPr lang="ja-JP" altLang="en-US" sz="1000" dirty="0" smtClean="0">
                <a:latin typeface="Meiryo UI" panose="020B0604030504040204" pitchFamily="50" charset="-128"/>
                <a:ea typeface="Meiryo UI" panose="020B0604030504040204" pitchFamily="50" charset="-128"/>
              </a:rPr>
              <a:t>住所や連絡先、業者</a:t>
            </a:r>
            <a:r>
              <a:rPr lang="ja-JP" altLang="en-US" sz="1000" dirty="0">
                <a:latin typeface="Meiryo UI" panose="020B0604030504040204" pitchFamily="50" charset="-128"/>
                <a:ea typeface="Meiryo UI" panose="020B0604030504040204" pitchFamily="50" charset="-128"/>
              </a:rPr>
              <a:t>の</a:t>
            </a:r>
            <a:r>
              <a:rPr lang="ja-JP" altLang="en-US" sz="1000" dirty="0" smtClean="0">
                <a:latin typeface="Meiryo UI" panose="020B0604030504040204" pitchFamily="50" charset="-128"/>
                <a:ea typeface="Meiryo UI" panose="020B0604030504040204" pitchFamily="50" charset="-128"/>
              </a:rPr>
              <a:t>実績などを調べ、</a:t>
            </a:r>
            <a:r>
              <a:rPr lang="ja-JP" altLang="en-US" sz="1000" b="1" dirty="0" smtClean="0">
                <a:latin typeface="Meiryo UI" panose="020B0604030504040204" pitchFamily="50" charset="-128"/>
                <a:ea typeface="Meiryo UI" panose="020B0604030504040204" pitchFamily="50" charset="-128"/>
              </a:rPr>
              <a:t>信用</a:t>
            </a:r>
            <a:r>
              <a:rPr lang="ja-JP" altLang="en-US" sz="1000" b="1" dirty="0">
                <a:latin typeface="Meiryo UI" panose="020B0604030504040204" pitchFamily="50" charset="-128"/>
                <a:ea typeface="Meiryo UI" panose="020B0604030504040204" pitchFamily="50" charset="-128"/>
              </a:rPr>
              <a:t>できる</a:t>
            </a:r>
            <a:r>
              <a:rPr lang="ja-JP" altLang="en-US" sz="1000" b="1" dirty="0" smtClean="0">
                <a:latin typeface="Meiryo UI" panose="020B0604030504040204" pitchFamily="50" charset="-128"/>
                <a:ea typeface="Meiryo UI" panose="020B0604030504040204" pitchFamily="50" charset="-128"/>
              </a:rPr>
              <a:t>業者かどうか確認しましょう</a:t>
            </a:r>
            <a:r>
              <a:rPr lang="ja-JP" altLang="en-US" sz="1000" dirty="0" smtClean="0">
                <a:latin typeface="Meiryo UI" panose="020B0604030504040204" pitchFamily="50" charset="-128"/>
                <a:ea typeface="Meiryo UI" panose="020B0604030504040204" pitchFamily="50" charset="-128"/>
              </a:rPr>
              <a:t>。また、</a:t>
            </a:r>
            <a:r>
              <a:rPr lang="ja-JP" altLang="en-US" sz="1000" u="sng" dirty="0" smtClean="0">
                <a:latin typeface="Meiryo UI" panose="020B0604030504040204" pitchFamily="50" charset="-128"/>
                <a:ea typeface="Meiryo UI" panose="020B0604030504040204" pitchFamily="50" charset="-128"/>
              </a:rPr>
              <a:t>仕事</a:t>
            </a:r>
            <a:r>
              <a:rPr lang="ja-JP" altLang="en-US" sz="1000" u="sng" dirty="0">
                <a:latin typeface="Meiryo UI" panose="020B0604030504040204" pitchFamily="50" charset="-128"/>
                <a:ea typeface="Meiryo UI" panose="020B0604030504040204" pitchFamily="50" charset="-128"/>
              </a:rPr>
              <a:t>の</a:t>
            </a:r>
            <a:r>
              <a:rPr lang="ja-JP" altLang="en-US" sz="1000" u="sng" dirty="0" smtClean="0">
                <a:latin typeface="Meiryo UI" panose="020B0604030504040204" pitchFamily="50" charset="-128"/>
                <a:ea typeface="Meiryo UI" panose="020B0604030504040204" pitchFamily="50" charset="-128"/>
              </a:rPr>
              <a:t>内容、</a:t>
            </a:r>
            <a:r>
              <a:rPr lang="ja-JP" altLang="en-US" sz="1000" u="sng" dirty="0">
                <a:latin typeface="Meiryo UI" panose="020B0604030504040204" pitchFamily="50" charset="-128"/>
                <a:ea typeface="Meiryo UI" panose="020B0604030504040204" pitchFamily="50" charset="-128"/>
              </a:rPr>
              <a:t>仕事をあっせんする条件、報酬の条件等をしっかり確認</a:t>
            </a:r>
            <a:r>
              <a:rPr lang="ja-JP" altLang="en-US" sz="1000" u="sng" dirty="0" smtClean="0">
                <a:latin typeface="Meiryo UI" panose="020B0604030504040204" pitchFamily="50" charset="-128"/>
                <a:ea typeface="Meiryo UI" panose="020B0604030504040204" pitchFamily="50" charset="-128"/>
              </a:rPr>
              <a:t>した上で契約し</a:t>
            </a:r>
            <a:r>
              <a:rPr lang="ja-JP" altLang="en-US" sz="1000" u="sng" dirty="0" err="1" smtClean="0">
                <a:latin typeface="Meiryo UI" panose="020B0604030504040204" pitchFamily="50" charset="-128"/>
                <a:ea typeface="Meiryo UI" panose="020B0604030504040204" pitchFamily="50" charset="-128"/>
              </a:rPr>
              <a:t>ま</a:t>
            </a:r>
            <a:endParaRPr lang="en-US" altLang="ja-JP" sz="1000" u="sng" dirty="0" smtClean="0">
              <a:latin typeface="Meiryo UI" panose="020B0604030504040204" pitchFamily="50" charset="-128"/>
              <a:ea typeface="Meiryo UI" panose="020B0604030504040204" pitchFamily="50" charset="-128"/>
            </a:endParaRPr>
          </a:p>
          <a:p>
            <a:r>
              <a:rPr lang="ja-JP" altLang="en-US" sz="1000" u="sng" dirty="0" smtClean="0">
                <a:latin typeface="Meiryo UI" panose="020B0604030504040204" pitchFamily="50" charset="-128"/>
                <a:ea typeface="Meiryo UI" panose="020B0604030504040204" pitchFamily="50" charset="-128"/>
              </a:rPr>
              <a:t>しょう。</a:t>
            </a:r>
            <a:endParaRPr lang="ja-JP" altLang="en-US" sz="1000" u="sng" dirty="0">
              <a:latin typeface="Meiryo UI" panose="020B0604030504040204" pitchFamily="50" charset="-128"/>
              <a:ea typeface="Meiryo UI" panose="020B0604030504040204" pitchFamily="50" charset="-128"/>
            </a:endParaRPr>
          </a:p>
        </p:txBody>
      </p:sp>
      <p:sp>
        <p:nvSpPr>
          <p:cNvPr id="63" name="テキスト ボックス 62"/>
          <p:cNvSpPr txBox="1"/>
          <p:nvPr/>
        </p:nvSpPr>
        <p:spPr>
          <a:xfrm rot="20837768">
            <a:off x="680540" y="6741222"/>
            <a:ext cx="1911101" cy="400110"/>
          </a:xfrm>
          <a:prstGeom prst="rect">
            <a:avLst/>
          </a:prstGeom>
          <a:noFill/>
        </p:spPr>
        <p:txBody>
          <a:bodyPr wrap="none" rtlCol="0">
            <a:spAutoFit/>
          </a:bodyPr>
          <a:lstStyle/>
          <a:p>
            <a:r>
              <a:rPr kumimoji="1" lang="ja-JP" altLang="en-US" sz="2000" dirty="0" smtClean="0">
                <a:solidFill>
                  <a:srgbClr val="00B050"/>
                </a:solidFill>
                <a:latin typeface="HGP創英角ﾎﾟｯﾌﾟ体" panose="040B0A00000000000000" pitchFamily="50" charset="-128"/>
                <a:ea typeface="HGP創英角ﾎﾟｯﾌﾟ体" panose="040B0A00000000000000" pitchFamily="50" charset="-128"/>
              </a:rPr>
              <a:t>内職で稼ごう！</a:t>
            </a:r>
            <a:endParaRPr kumimoji="1" lang="ja-JP" altLang="en-US" sz="2000" dirty="0">
              <a:solidFill>
                <a:srgbClr val="00B050"/>
              </a:solidFill>
              <a:latin typeface="HGP創英角ﾎﾟｯﾌﾟ体" panose="040B0A00000000000000" pitchFamily="50" charset="-128"/>
              <a:ea typeface="HGP創英角ﾎﾟｯﾌﾟ体" panose="040B0A00000000000000" pitchFamily="50" charset="-128"/>
            </a:endParaRPr>
          </a:p>
        </p:txBody>
      </p:sp>
      <p:pic>
        <p:nvPicPr>
          <p:cNvPr id="64" name="図 63"/>
          <p:cNvPicPr>
            <a:picLocks noChangeAspect="1"/>
          </p:cNvPicPr>
          <p:nvPr/>
        </p:nvPicPr>
        <p:blipFill>
          <a:blip r:embed="rId4" cstate="email">
            <a:extLst>
              <a:ext uri="{BEBA8EAE-BF5A-486C-A8C5-ECC9F3942E4B}">
                <a14:imgProps xmlns:a14="http://schemas.microsoft.com/office/drawing/2010/main">
                  <a14:imgLayer r:embed="rId5">
                    <a14:imgEffect>
                      <a14:backgroundRemoval t="10000" b="90000" l="10000" r="97250"/>
                    </a14:imgEffect>
                  </a14:imgLayer>
                </a14:imgProps>
              </a:ext>
              <a:ext uri="{28A0092B-C50C-407E-A947-70E740481C1C}">
                <a14:useLocalDpi xmlns:a14="http://schemas.microsoft.com/office/drawing/2010/main"/>
              </a:ext>
            </a:extLst>
          </a:blip>
          <a:stretch>
            <a:fillRect/>
          </a:stretch>
        </p:blipFill>
        <p:spPr>
          <a:xfrm>
            <a:off x="940992" y="6788500"/>
            <a:ext cx="1558839" cy="1719357"/>
          </a:xfrm>
          <a:prstGeom prst="rect">
            <a:avLst/>
          </a:prstGeom>
        </p:spPr>
      </p:pic>
      <p:pic>
        <p:nvPicPr>
          <p:cNvPr id="65" name="図 6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45135" y="6809411"/>
            <a:ext cx="1062359" cy="989315"/>
          </a:xfrm>
          <a:prstGeom prst="rect">
            <a:avLst/>
          </a:prstGeom>
        </p:spPr>
      </p:pic>
      <p:pic>
        <p:nvPicPr>
          <p:cNvPr id="66" name="図 6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4463" y="6588091"/>
            <a:ext cx="1890519" cy="1779054"/>
          </a:xfrm>
          <a:prstGeom prst="rect">
            <a:avLst/>
          </a:prstGeom>
        </p:spPr>
      </p:pic>
      <p:sp>
        <p:nvSpPr>
          <p:cNvPr id="67" name="テキスト ボックス 66"/>
          <p:cNvSpPr txBox="1"/>
          <p:nvPr/>
        </p:nvSpPr>
        <p:spPr>
          <a:xfrm>
            <a:off x="3588080" y="5967279"/>
            <a:ext cx="2829427" cy="553998"/>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インターネット通販で、商品を購入したが、商品が届かなかったり、偽物や、粗悪な品物が届いたりするトラ</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ブル</a:t>
            </a:r>
            <a:endParaRPr kumimoji="1" lang="ja-JP" altLang="en-US" sz="1000" dirty="0">
              <a:latin typeface="Meiryo UI" panose="020B0604030504040204" pitchFamily="50" charset="-128"/>
              <a:ea typeface="Meiryo UI" panose="020B0604030504040204" pitchFamily="50" charset="-128"/>
            </a:endParaRPr>
          </a:p>
        </p:txBody>
      </p:sp>
      <p:sp>
        <p:nvSpPr>
          <p:cNvPr id="68" name="テキスト ボックス 67"/>
          <p:cNvSpPr txBox="1"/>
          <p:nvPr/>
        </p:nvSpPr>
        <p:spPr>
          <a:xfrm>
            <a:off x="3460615" y="5555911"/>
            <a:ext cx="3042605" cy="338554"/>
          </a:xfrm>
          <a:prstGeom prst="rect">
            <a:avLst/>
          </a:prstGeom>
          <a:noFill/>
        </p:spPr>
        <p:txBody>
          <a:bodyPr wrap="square" rtlCol="0">
            <a:spAutoFit/>
          </a:bodyPr>
          <a:lstStyle/>
          <a:p>
            <a:pPr algn="ctr"/>
            <a:r>
              <a:rPr kumimoji="1" lang="ja-JP" altLang="en-US" sz="1600" b="1" dirty="0" smtClean="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rPr>
              <a:t>インターネット通販トラブル</a:t>
            </a:r>
            <a:endParaRPr kumimoji="1" lang="ja-JP" altLang="en-US" sz="1600" b="1" dirty="0">
              <a:ln w="3175">
                <a:solidFill>
                  <a:schemeClr val="tx1"/>
                </a:solidFill>
                <a:prstDash val="solid"/>
              </a:ln>
              <a:effectLst>
                <a:outerShdw blurRad="12700" dist="38100" dir="2700000" algn="tl" rotWithShape="0">
                  <a:schemeClr val="bg1"/>
                </a:outerShdw>
              </a:effectLst>
              <a:latin typeface="HG丸ｺﾞｼｯｸM-PRO" panose="020F0600000000000000" pitchFamily="50" charset="-128"/>
              <a:ea typeface="HG丸ｺﾞｼｯｸM-PRO" panose="020F0600000000000000" pitchFamily="50" charset="-128"/>
            </a:endParaRPr>
          </a:p>
        </p:txBody>
      </p:sp>
      <p:sp>
        <p:nvSpPr>
          <p:cNvPr id="69" name="正方形/長方形 68"/>
          <p:cNvSpPr/>
          <p:nvPr/>
        </p:nvSpPr>
        <p:spPr>
          <a:xfrm>
            <a:off x="3692556" y="8772815"/>
            <a:ext cx="2803503" cy="861774"/>
          </a:xfrm>
          <a:prstGeom prst="rect">
            <a:avLst/>
          </a:prstGeom>
        </p:spPr>
        <p:txBody>
          <a:bodyPr wrap="square">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u="sng" dirty="0" smtClean="0">
                <a:latin typeface="Meiryo UI" panose="020B0604030504040204" pitchFamily="50" charset="-128"/>
                <a:ea typeface="Meiryo UI" panose="020B0604030504040204" pitchFamily="50" charset="-128"/>
              </a:rPr>
              <a:t>業者の所在地</a:t>
            </a:r>
            <a:r>
              <a:rPr lang="ja-JP" altLang="en-US" sz="1000" u="sng" dirty="0">
                <a:latin typeface="Meiryo UI" panose="020B0604030504040204" pitchFamily="50" charset="-128"/>
                <a:ea typeface="Meiryo UI" panose="020B0604030504040204" pitchFamily="50" charset="-128"/>
              </a:rPr>
              <a:t>や連絡先、他の利用者の評価</a:t>
            </a:r>
            <a:r>
              <a:rPr lang="ja-JP" altLang="en-US" sz="1000" u="sng" dirty="0" smtClean="0">
                <a:latin typeface="Meiryo UI" panose="020B0604030504040204" pitchFamily="50" charset="-128"/>
                <a:ea typeface="Meiryo UI" panose="020B0604030504040204" pitchFamily="50" charset="-128"/>
              </a:rPr>
              <a:t>など</a:t>
            </a:r>
            <a:r>
              <a:rPr lang="ja-JP" altLang="en-US" sz="1000" i="1" u="sng" dirty="0" smtClean="0">
                <a:latin typeface="Meiryo UI" panose="020B0604030504040204" pitchFamily="50" charset="-128"/>
                <a:ea typeface="Meiryo UI" panose="020B0604030504040204" pitchFamily="50" charset="-128"/>
              </a:rPr>
              <a:t>の情報、返品・交換方法の記載をしっかり</a:t>
            </a:r>
            <a:r>
              <a:rPr lang="ja-JP" altLang="en-US" sz="1000" i="1" u="sng" dirty="0">
                <a:latin typeface="Meiryo UI" panose="020B0604030504040204" pitchFamily="50" charset="-128"/>
                <a:ea typeface="Meiryo UI" panose="020B0604030504040204" pitchFamily="50" charset="-128"/>
              </a:rPr>
              <a:t>と確認</a:t>
            </a:r>
            <a:r>
              <a:rPr lang="ja-JP" altLang="en-US" sz="1000" u="sng" dirty="0">
                <a:latin typeface="Meiryo UI" panose="020B0604030504040204" pitchFamily="50" charset="-128"/>
                <a:ea typeface="Meiryo UI" panose="020B0604030504040204" pitchFamily="50" charset="-128"/>
              </a:rPr>
              <a:t>しましょう</a:t>
            </a:r>
            <a:r>
              <a:rPr lang="ja-JP" altLang="en-US" sz="1000" u="sng" dirty="0" smtClean="0">
                <a:latin typeface="Meiryo UI" panose="020B0604030504040204" pitchFamily="50" charset="-128"/>
                <a:ea typeface="Meiryo UI" panose="020B0604030504040204" pitchFamily="50" charset="-128"/>
              </a:rPr>
              <a:t>。一般</a:t>
            </a:r>
            <a:r>
              <a:rPr lang="ja-JP" altLang="en-US" sz="1000" u="sng" dirty="0">
                <a:latin typeface="Meiryo UI" panose="020B0604030504040204" pitchFamily="50" charset="-128"/>
                <a:ea typeface="Meiryo UI" panose="020B0604030504040204" pitchFamily="50" charset="-128"/>
              </a:rPr>
              <a:t>に流通している価格より</a:t>
            </a:r>
            <a:r>
              <a:rPr lang="ja-JP" altLang="en-US" sz="1000" u="sng" dirty="0" smtClean="0">
                <a:latin typeface="Meiryo UI" panose="020B0604030504040204" pitchFamily="50" charset="-128"/>
                <a:ea typeface="Meiryo UI" panose="020B0604030504040204" pitchFamily="50" charset="-128"/>
              </a:rPr>
              <a:t>も</a:t>
            </a:r>
            <a:r>
              <a:rPr lang="ja-JP" altLang="en-US" sz="1000" u="sng" dirty="0">
                <a:latin typeface="Meiryo UI" panose="020B0604030504040204" pitchFamily="50" charset="-128"/>
                <a:ea typeface="Meiryo UI" panose="020B0604030504040204" pitchFamily="50" charset="-128"/>
              </a:rPr>
              <a:t>極端</a:t>
            </a:r>
            <a:r>
              <a:rPr lang="ja-JP" altLang="en-US" sz="1000" u="sng" dirty="0" smtClean="0">
                <a:latin typeface="Meiryo UI" panose="020B0604030504040204" pitchFamily="50" charset="-128"/>
                <a:ea typeface="Meiryo UI" panose="020B0604030504040204" pitchFamily="50" charset="-128"/>
              </a:rPr>
              <a:t>に安いな</a:t>
            </a:r>
            <a:endParaRPr lang="en-US" altLang="ja-JP" sz="1000" u="sng" dirty="0" smtClean="0">
              <a:latin typeface="Meiryo UI" panose="020B0604030504040204" pitchFamily="50" charset="-128"/>
              <a:ea typeface="Meiryo UI" panose="020B0604030504040204" pitchFamily="50" charset="-128"/>
            </a:endParaRPr>
          </a:p>
          <a:p>
            <a:r>
              <a:rPr lang="ja-JP" altLang="en-US" sz="1000" u="sng" dirty="0" smtClean="0">
                <a:latin typeface="Meiryo UI" panose="020B0604030504040204" pitchFamily="50" charset="-128"/>
                <a:ea typeface="Meiryo UI" panose="020B0604030504040204" pitchFamily="50" charset="-128"/>
              </a:rPr>
              <a:t>ど</a:t>
            </a:r>
            <a:r>
              <a:rPr lang="ja-JP" altLang="en-US" sz="1000" dirty="0" smtClean="0">
                <a:latin typeface="Meiryo UI" panose="020B0604030504040204" pitchFamily="50" charset="-128"/>
                <a:ea typeface="Meiryo UI" panose="020B0604030504040204" pitchFamily="50" charset="-128"/>
              </a:rPr>
              <a:t>、</a:t>
            </a:r>
            <a:r>
              <a:rPr lang="ja-JP" altLang="en-US" sz="1000" i="1" dirty="0" smtClean="0">
                <a:latin typeface="Meiryo UI" panose="020B0604030504040204" pitchFamily="50" charset="-128"/>
                <a:ea typeface="Meiryo UI" panose="020B0604030504040204" pitchFamily="50" charset="-128"/>
              </a:rPr>
              <a:t>模倣品でないかどうか</a:t>
            </a:r>
            <a:r>
              <a:rPr lang="ja-JP" altLang="en-US" sz="1000" i="1" u="sng" dirty="0" smtClean="0">
                <a:latin typeface="Meiryo UI" panose="020B0604030504040204" pitchFamily="50" charset="-128"/>
                <a:ea typeface="Meiryo UI" panose="020B0604030504040204" pitchFamily="50" charset="-128"/>
              </a:rPr>
              <a:t>十分</a:t>
            </a:r>
            <a:r>
              <a:rPr lang="ja-JP" altLang="en-US" sz="1000" i="1" u="sng" dirty="0">
                <a:latin typeface="Meiryo UI" panose="020B0604030504040204" pitchFamily="50" charset="-128"/>
                <a:ea typeface="Meiryo UI" panose="020B0604030504040204" pitchFamily="50" charset="-128"/>
              </a:rPr>
              <a:t>に注意</a:t>
            </a:r>
            <a:r>
              <a:rPr lang="ja-JP" altLang="en-US" sz="1000" u="sng" dirty="0">
                <a:latin typeface="Meiryo UI" panose="020B0604030504040204" pitchFamily="50" charset="-128"/>
                <a:ea typeface="Meiryo UI" panose="020B0604030504040204" pitchFamily="50" charset="-128"/>
              </a:rPr>
              <a:t>しましょう</a:t>
            </a:r>
            <a:r>
              <a:rPr lang="ja-JP" altLang="en-US" sz="1000" dirty="0">
                <a:latin typeface="Meiryo UI" panose="020B0604030504040204" pitchFamily="50" charset="-128"/>
                <a:ea typeface="Meiryo UI" panose="020B0604030504040204" pitchFamily="50" charset="-128"/>
              </a:rPr>
              <a:t>。</a:t>
            </a:r>
          </a:p>
          <a:p>
            <a:endParaRPr lang="ja-JP" altLang="en-US" sz="1000" dirty="0">
              <a:latin typeface="Meiryo UI" panose="020B0604030504040204" pitchFamily="50" charset="-128"/>
              <a:ea typeface="Meiryo UI" panose="020B0604030504040204" pitchFamily="50" charset="-128"/>
            </a:endParaRPr>
          </a:p>
        </p:txBody>
      </p:sp>
      <p:pic>
        <p:nvPicPr>
          <p:cNvPr id="70" name="図 6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95933" y="8561272"/>
            <a:ext cx="724922" cy="223435"/>
          </a:xfrm>
          <a:prstGeom prst="rect">
            <a:avLst/>
          </a:prstGeom>
        </p:spPr>
      </p:pic>
      <p:pic>
        <p:nvPicPr>
          <p:cNvPr id="71" name="図 7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06941" y="8551596"/>
            <a:ext cx="724922" cy="223435"/>
          </a:xfrm>
          <a:prstGeom prst="rect">
            <a:avLst/>
          </a:prstGeom>
        </p:spPr>
      </p:pic>
      <p:pic>
        <p:nvPicPr>
          <p:cNvPr id="72" name="図 7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40058" y="4335804"/>
            <a:ext cx="724922" cy="223435"/>
          </a:xfrm>
          <a:prstGeom prst="rect">
            <a:avLst/>
          </a:prstGeom>
        </p:spPr>
      </p:pic>
      <p:pic>
        <p:nvPicPr>
          <p:cNvPr id="73" name="図 7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47402" y="4362323"/>
            <a:ext cx="724922" cy="223435"/>
          </a:xfrm>
          <a:prstGeom prst="rect">
            <a:avLst/>
          </a:prstGeom>
        </p:spPr>
      </p:pic>
      <p:sp>
        <p:nvSpPr>
          <p:cNvPr id="34" name="テキスト ボックス 33"/>
          <p:cNvSpPr txBox="1"/>
          <p:nvPr/>
        </p:nvSpPr>
        <p:spPr>
          <a:xfrm>
            <a:off x="552571" y="5967577"/>
            <a:ext cx="2829427" cy="707886"/>
          </a:xfrm>
          <a:prstGeom prst="rect">
            <a:avLst/>
          </a:prstGeom>
          <a:noFill/>
        </p:spPr>
        <p:txBody>
          <a:bodyPr wrap="square" rtlCol="0">
            <a:spAutoFit/>
          </a:bodyPr>
          <a:lstStyle/>
          <a:p>
            <a:pPr algn="dist"/>
            <a:r>
              <a:rPr lang="ja-JP" altLang="en-US" sz="1000" dirty="0" smtClean="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簡単な内職で、高収入</a:t>
            </a:r>
            <a:r>
              <a:rPr lang="ja-JP" altLang="en-US" sz="1000" dirty="0" smtClean="0">
                <a:latin typeface="Meiryo UI" panose="020B0604030504040204" pitchFamily="50" charset="-128"/>
                <a:ea typeface="Meiryo UI" panose="020B0604030504040204" pitchFamily="50" charset="-128"/>
              </a:rPr>
              <a:t>」、「起業できる」など</a:t>
            </a:r>
            <a:r>
              <a:rPr lang="ja-JP" altLang="en-US" sz="1000" dirty="0">
                <a:latin typeface="Meiryo UI" panose="020B0604030504040204" pitchFamily="50" charset="-128"/>
                <a:ea typeface="Meiryo UI" panose="020B0604030504040204" pitchFamily="50" charset="-128"/>
              </a:rPr>
              <a:t>と甘い言葉で、電話やチラシで勧誘し</a:t>
            </a:r>
            <a:r>
              <a:rPr lang="ja-JP" altLang="en-US" sz="1000" dirty="0" smtClean="0">
                <a:latin typeface="Meiryo UI" panose="020B0604030504040204" pitchFamily="50" charset="-128"/>
                <a:ea typeface="Meiryo UI" panose="020B0604030504040204" pitchFamily="50" charset="-128"/>
              </a:rPr>
              <a:t>、紹介した仕事に必要であるとして、高額</a:t>
            </a:r>
            <a:r>
              <a:rPr lang="ja-JP" altLang="en-US" sz="1000" dirty="0">
                <a:latin typeface="Meiryo UI" panose="020B0604030504040204" pitchFamily="50" charset="-128"/>
                <a:ea typeface="Meiryo UI" panose="020B0604030504040204" pitchFamily="50" charset="-128"/>
              </a:rPr>
              <a:t>なパソコン</a:t>
            </a:r>
            <a:r>
              <a:rPr lang="ja-JP" altLang="en-US" sz="1000" dirty="0" smtClean="0">
                <a:latin typeface="Meiryo UI" panose="020B0604030504040204" pitchFamily="50" charset="-128"/>
                <a:ea typeface="Meiryo UI" panose="020B0604030504040204" pitchFamily="50" charset="-128"/>
              </a:rPr>
              <a:t>などの機器や教材</a:t>
            </a:r>
            <a:endParaRPr lang="en-US" altLang="ja-JP" sz="1000" dirty="0" smtClean="0">
              <a:latin typeface="Meiryo UI" panose="020B0604030504040204" pitchFamily="50" charset="-128"/>
              <a:ea typeface="Meiryo UI" panose="020B0604030504040204" pitchFamily="50" charset="-128"/>
            </a:endParaRPr>
          </a:p>
          <a:p>
            <a:r>
              <a:rPr lang="ja-JP" altLang="en-US" sz="1000" dirty="0" smtClean="0">
                <a:latin typeface="Meiryo UI" panose="020B0604030504040204" pitchFamily="50" charset="-128"/>
                <a:ea typeface="Meiryo UI" panose="020B0604030504040204" pitchFamily="50" charset="-128"/>
              </a:rPr>
              <a:t>を</a:t>
            </a:r>
            <a:r>
              <a:rPr lang="ja-JP" altLang="en-US" sz="1000" dirty="0">
                <a:latin typeface="Meiryo UI" panose="020B0604030504040204" pitchFamily="50" charset="-128"/>
                <a:ea typeface="Meiryo UI" panose="020B0604030504040204" pitchFamily="50" charset="-128"/>
              </a:rPr>
              <a:t>購入</a:t>
            </a:r>
            <a:r>
              <a:rPr lang="ja-JP" altLang="en-US" sz="1000" dirty="0" smtClean="0">
                <a:latin typeface="Meiryo UI" panose="020B0604030504040204" pitchFamily="50" charset="-128"/>
                <a:ea typeface="Meiryo UI" panose="020B0604030504040204" pitchFamily="50" charset="-128"/>
              </a:rPr>
              <a:t>させる</a:t>
            </a:r>
            <a:r>
              <a:rPr lang="ja-JP" altLang="en-US" sz="1000" dirty="0">
                <a:latin typeface="Meiryo UI" panose="020B0604030504040204" pitchFamily="50" charset="-128"/>
                <a:ea typeface="Meiryo UI" panose="020B0604030504040204" pitchFamily="50" charset="-128"/>
              </a:rPr>
              <a:t>トラブル</a:t>
            </a:r>
            <a:endParaRPr kumimoji="1" lang="ja-JP" altLang="en-US"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68759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395416" y="310096"/>
            <a:ext cx="6254795" cy="47261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p:cNvSpPr/>
          <p:nvPr/>
        </p:nvSpPr>
        <p:spPr>
          <a:xfrm>
            <a:off x="404750" y="998621"/>
            <a:ext cx="6159617" cy="8710863"/>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517058" y="350594"/>
            <a:ext cx="4875053"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８</a:t>
            </a:r>
            <a:r>
              <a:rPr kumimoji="1" lang="ja-JP" altLang="en-US" sz="2000" b="1" dirty="0" smtClean="0">
                <a:latin typeface="HG丸ｺﾞｼｯｸM-PRO" panose="020F0600000000000000" pitchFamily="50" charset="-128"/>
                <a:ea typeface="HG丸ｺﾞｼｯｸM-PRO" panose="020F0600000000000000" pitchFamily="50" charset="-128"/>
              </a:rPr>
              <a:t>．クーリング・オフ制度について</a:t>
            </a:r>
            <a:r>
              <a:rPr lang="ja-JP" altLang="en-US" sz="2000" b="1" dirty="0">
                <a:latin typeface="HG丸ｺﾞｼｯｸM-PRO" panose="020F0600000000000000" pitchFamily="50" charset="-128"/>
                <a:ea typeface="HG丸ｺﾞｼｯｸM-PRO" panose="020F0600000000000000" pitchFamily="50" charset="-128"/>
              </a:rPr>
              <a:t> </a:t>
            </a:r>
            <a:r>
              <a:rPr lang="en-US" altLang="ja-JP" sz="2000" b="1" dirty="0" smtClean="0">
                <a:latin typeface="HG丸ｺﾞｼｯｸM-PRO" panose="020F0600000000000000" pitchFamily="50" charset="-128"/>
                <a:ea typeface="HG丸ｺﾞｼｯｸM-PRO" panose="020F0600000000000000" pitchFamily="50" charset="-128"/>
              </a:rPr>
              <a:t>- </a:t>
            </a:r>
            <a:r>
              <a:rPr kumimoji="1" lang="ja-JP" altLang="en-US" sz="2000" b="1" dirty="0" smtClean="0">
                <a:latin typeface="HG丸ｺﾞｼｯｸM-PRO" panose="020F0600000000000000" pitchFamily="50" charset="-128"/>
                <a:ea typeface="HG丸ｺﾞｼｯｸM-PRO" panose="020F0600000000000000" pitchFamily="50" charset="-128"/>
              </a:rPr>
              <a:t>①</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2" name="スライド番号プレースホルダー 1"/>
          <p:cNvSpPr>
            <a:spLocks noGrp="1"/>
          </p:cNvSpPr>
          <p:nvPr>
            <p:ph type="sldNum" sz="quarter" idx="12"/>
          </p:nvPr>
        </p:nvSpPr>
        <p:spPr/>
        <p:txBody>
          <a:bodyPr/>
          <a:lstStyle/>
          <a:p>
            <a:fld id="{2D29DCC2-8EF3-41CF-8D5F-D9B527706C29}" type="slidenum">
              <a:rPr kumimoji="1" lang="ja-JP" altLang="en-US" smtClean="0"/>
              <a:t>12</a:t>
            </a:fld>
            <a:endParaRPr kumimoji="1" lang="ja-JP" altLang="en-US"/>
          </a:p>
        </p:txBody>
      </p:sp>
      <p:sp>
        <p:nvSpPr>
          <p:cNvPr id="19" name="テキスト ボックス 18"/>
          <p:cNvSpPr txBox="1"/>
          <p:nvPr/>
        </p:nvSpPr>
        <p:spPr>
          <a:xfrm>
            <a:off x="674139" y="1138699"/>
            <a:ext cx="5617616" cy="1323439"/>
          </a:xfrm>
          <a:prstGeom prst="rect">
            <a:avLst/>
          </a:prstGeom>
          <a:noFill/>
        </p:spPr>
        <p:txBody>
          <a:bodyPr wrap="square" rtlCol="0">
            <a:spAutoFit/>
          </a:bodyPr>
          <a:lstStyle/>
          <a:p>
            <a:pPr algn="dist"/>
            <a:r>
              <a:rPr kumimoji="1" lang="ja-JP" altLang="en-US" sz="1600" dirty="0" smtClean="0">
                <a:latin typeface="Meiryo UI" panose="020B0604030504040204" pitchFamily="50" charset="-128"/>
                <a:ea typeface="Meiryo UI" panose="020B0604030504040204" pitchFamily="50" charset="-128"/>
              </a:rPr>
              <a:t>　クーリング・オフ制度とは、訪問販売や電話勧誘販売、</a:t>
            </a:r>
            <a:r>
              <a:rPr lang="ja-JP" altLang="en-US" sz="1600" dirty="0" smtClean="0">
                <a:latin typeface="Meiryo UI" panose="020B0604030504040204" pitchFamily="50" charset="-128"/>
                <a:ea typeface="Meiryo UI" panose="020B0604030504040204" pitchFamily="50" charset="-128"/>
              </a:rPr>
              <a:t>連鎖販売取引などの特定の取引で「契約してしまったけれど、やっぱり解約したい</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」と思った時に、法定の契約申込書又は契約締結</a:t>
            </a:r>
            <a:r>
              <a:rPr lang="ja-JP" altLang="en-US" sz="1600" dirty="0">
                <a:latin typeface="Meiryo UI" panose="020B0604030504040204" pitchFamily="50" charset="-128"/>
                <a:ea typeface="Meiryo UI" panose="020B0604030504040204" pitchFamily="50" charset="-128"/>
              </a:rPr>
              <a:t>書</a:t>
            </a:r>
            <a:r>
              <a:rPr lang="ja-JP" altLang="en-US" sz="1600" dirty="0" smtClean="0">
                <a:latin typeface="Meiryo UI" panose="020B0604030504040204" pitchFamily="50" charset="-128"/>
                <a:ea typeface="Meiryo UI" panose="020B0604030504040204" pitchFamily="50" charset="-128"/>
              </a:rPr>
              <a:t>を受け取った日から一定の期間内であれば消費者が無条件に契約を解除でき</a:t>
            </a:r>
            <a:endParaRPr lang="en-US" altLang="ja-JP" sz="1600" dirty="0" smtClean="0">
              <a:latin typeface="Meiryo UI" panose="020B0604030504040204" pitchFamily="50" charset="-128"/>
              <a:ea typeface="Meiryo UI" panose="020B0604030504040204" pitchFamily="50" charset="-128"/>
            </a:endParaRPr>
          </a:p>
          <a:p>
            <a:r>
              <a:rPr lang="ja-JP" altLang="en-US" sz="1600" dirty="0" smtClean="0">
                <a:latin typeface="Meiryo UI" panose="020B0604030504040204" pitchFamily="50" charset="-128"/>
                <a:ea typeface="Meiryo UI" panose="020B0604030504040204" pitchFamily="50" charset="-128"/>
              </a:rPr>
              <a:t>る制度です。</a:t>
            </a:r>
            <a:endParaRPr kumimoji="1" lang="ja-JP" altLang="en-US" sz="1600" dirty="0">
              <a:latin typeface="Meiryo UI" panose="020B0604030504040204" pitchFamily="50" charset="-128"/>
              <a:ea typeface="Meiryo UI" panose="020B0604030504040204" pitchFamily="50" charset="-128"/>
            </a:endParaRPr>
          </a:p>
        </p:txBody>
      </p:sp>
      <p:grpSp>
        <p:nvGrpSpPr>
          <p:cNvPr id="20" name="グループ化 19"/>
          <p:cNvGrpSpPr/>
          <p:nvPr/>
        </p:nvGrpSpPr>
        <p:grpSpPr>
          <a:xfrm>
            <a:off x="1825145" y="2469612"/>
            <a:ext cx="3315604" cy="338554"/>
            <a:chOff x="-4668253" y="452894"/>
            <a:chExt cx="2148085" cy="405913"/>
          </a:xfrm>
          <a:solidFill>
            <a:schemeClr val="bg1">
              <a:lumMod val="65000"/>
            </a:schemeClr>
          </a:solidFill>
        </p:grpSpPr>
        <p:sp>
          <p:nvSpPr>
            <p:cNvPr id="21" name="角丸四角形 20"/>
            <p:cNvSpPr/>
            <p:nvPr/>
          </p:nvSpPr>
          <p:spPr>
            <a:xfrm>
              <a:off x="-4668253" y="494308"/>
              <a:ext cx="2148085" cy="304325"/>
            </a:xfrm>
            <a:prstGeom prst="roundRect">
              <a:avLst>
                <a:gd name="adj" fmla="val 50000"/>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22" name="テキスト ボックス 21"/>
            <p:cNvSpPr txBox="1"/>
            <p:nvPr/>
          </p:nvSpPr>
          <p:spPr>
            <a:xfrm>
              <a:off x="-4592820" y="452894"/>
              <a:ext cx="1998598" cy="405913"/>
            </a:xfrm>
            <a:prstGeom prst="rect">
              <a:avLst/>
            </a:prstGeom>
            <a:noFill/>
            <a:ln>
              <a:noFill/>
            </a:ln>
          </p:spPr>
          <p:txBody>
            <a:bodyPr wrap="square" rtlCol="0">
              <a:spAutoFit/>
            </a:bodyPr>
            <a:lstStyle/>
            <a:p>
              <a:pPr algn="ctr"/>
              <a:r>
                <a:rPr kumimoji="1" lang="ja-JP" altLang="en-US" sz="1600" b="1" dirty="0" smtClean="0">
                  <a:solidFill>
                    <a:schemeClr val="bg1"/>
                  </a:solidFill>
                  <a:latin typeface="Meiryo UI" panose="020B0604030504040204" pitchFamily="50" charset="-128"/>
                  <a:ea typeface="Meiryo UI" panose="020B0604030504040204" pitchFamily="50" charset="-128"/>
                </a:rPr>
                <a:t>クーリング・オフ対象の取引と期間</a:t>
              </a:r>
              <a:endParaRPr kumimoji="1" lang="en-US" altLang="ja-JP" sz="1600" b="1" dirty="0" smtClean="0">
                <a:solidFill>
                  <a:schemeClr val="bg1"/>
                </a:solidFill>
                <a:latin typeface="Meiryo UI" panose="020B0604030504040204" pitchFamily="50" charset="-128"/>
                <a:ea typeface="Meiryo UI" panose="020B0604030504040204" pitchFamily="50" charset="-128"/>
              </a:endParaRPr>
            </a:p>
          </p:txBody>
        </p:sp>
      </p:grpSp>
      <p:graphicFrame>
        <p:nvGraphicFramePr>
          <p:cNvPr id="23" name="表 22"/>
          <p:cNvGraphicFramePr>
            <a:graphicFrameLocks noGrp="1"/>
          </p:cNvGraphicFramePr>
          <p:nvPr>
            <p:extLst>
              <p:ext uri="{D42A27DB-BD31-4B8C-83A1-F6EECF244321}">
                <p14:modId xmlns:p14="http://schemas.microsoft.com/office/powerpoint/2010/main" val="640755848"/>
              </p:ext>
            </p:extLst>
          </p:nvPr>
        </p:nvGraphicFramePr>
        <p:xfrm>
          <a:off x="721911" y="2848989"/>
          <a:ext cx="5474193" cy="3207408"/>
        </p:xfrm>
        <a:graphic>
          <a:graphicData uri="http://schemas.openxmlformats.org/drawingml/2006/table">
            <a:tbl>
              <a:tblPr firstRow="1" bandRow="1">
                <a:tableStyleId>{5C22544A-7EE6-4342-B048-85BDC9FD1C3A}</a:tableStyleId>
              </a:tblPr>
              <a:tblGrid>
                <a:gridCol w="1330876">
                  <a:extLst>
                    <a:ext uri="{9D8B030D-6E8A-4147-A177-3AD203B41FA5}">
                      <a16:colId xmlns:a16="http://schemas.microsoft.com/office/drawing/2014/main" val="1229181709"/>
                    </a:ext>
                  </a:extLst>
                </a:gridCol>
                <a:gridCol w="3440267">
                  <a:extLst>
                    <a:ext uri="{9D8B030D-6E8A-4147-A177-3AD203B41FA5}">
                      <a16:colId xmlns:a16="http://schemas.microsoft.com/office/drawing/2014/main" val="389811137"/>
                    </a:ext>
                  </a:extLst>
                </a:gridCol>
                <a:gridCol w="703050">
                  <a:extLst>
                    <a:ext uri="{9D8B030D-6E8A-4147-A177-3AD203B41FA5}">
                      <a16:colId xmlns:a16="http://schemas.microsoft.com/office/drawing/2014/main" val="1931051777"/>
                    </a:ext>
                  </a:extLst>
                </a:gridCol>
              </a:tblGrid>
              <a:tr h="286561">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取引内容</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対象</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050" b="0" dirty="0" smtClean="0">
                          <a:solidFill>
                            <a:schemeClr val="bg1"/>
                          </a:solidFill>
                          <a:latin typeface="Meiryo UI" panose="020B0604030504040204" pitchFamily="50" charset="-128"/>
                          <a:ea typeface="Meiryo UI" panose="020B0604030504040204" pitchFamily="50" charset="-128"/>
                        </a:rPr>
                        <a:t>期間</a:t>
                      </a:r>
                      <a:endParaRPr kumimoji="1" lang="ja-JP" altLang="en-US" sz="1050" b="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644850794"/>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訪問販売</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自宅や職場への訪問販売、キャッチセールス、展示販売、アポイントメントセールスなど営業所以外で交わした契約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rowSpan="4">
                  <a:txBody>
                    <a:bodyPr/>
                    <a:lstStyle/>
                    <a:p>
                      <a:pPr algn="ctr"/>
                      <a:r>
                        <a:rPr kumimoji="1" lang="ja-JP" altLang="en-US" sz="1100" b="0" dirty="0" smtClean="0">
                          <a:solidFill>
                            <a:schemeClr val="accent1">
                              <a:lumMod val="50000"/>
                            </a:schemeClr>
                          </a:solidFill>
                          <a:latin typeface="Meiryo UI" panose="020B0604030504040204" pitchFamily="50" charset="-128"/>
                          <a:ea typeface="Meiryo UI" panose="020B0604030504040204" pitchFamily="50" charset="-128"/>
                        </a:rPr>
                        <a:t>８日間</a:t>
                      </a:r>
                      <a:endParaRPr kumimoji="1" lang="ja-JP" altLang="en-US" sz="11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noFill/>
                  </a:tcPr>
                </a:tc>
                <a:extLst>
                  <a:ext uri="{0D108BD9-81ED-4DB2-BD59-A6C34878D82A}">
                    <a16:rowId xmlns:a16="http://schemas.microsoft.com/office/drawing/2014/main" val="4222854207"/>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訪問購入</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店舗以外の場所で事業者が消費者から貴金属や、衣服などの物品を買い取る契約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solidFill>
                      <a:schemeClr val="accent5">
                        <a:lumMod val="20000"/>
                        <a:lumOff val="80000"/>
                      </a:schemeClr>
                    </a:solidFill>
                  </a:tcPr>
                </a:tc>
                <a:tc vMerge="1">
                  <a:txBody>
                    <a:bodyPr/>
                    <a:lstStyle/>
                    <a:p>
                      <a:pPr algn="ctr"/>
                      <a:endParaRPr kumimoji="1" lang="ja-JP" altLang="en-US" sz="1000" b="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26036399"/>
                  </a:ext>
                </a:extLst>
              </a:tr>
              <a:tr h="295244">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電話勧誘販売</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電話による勧誘行為で申込みをしたサービス等の契約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ysDot"/>
                      <a:round/>
                      <a:headEnd type="none" w="med" len="med"/>
                      <a:tailEnd type="none" w="med" len="med"/>
                    </a:lnB>
                    <a:no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59988361"/>
                  </a:ext>
                </a:extLst>
              </a:tr>
              <a:tr h="625223">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特定継続的</a:t>
                      </a:r>
                      <a:endParaRPr kumimoji="1" lang="en-US" altLang="ja-JP" sz="1100" b="1" dirty="0" smtClean="0">
                        <a:solidFill>
                          <a:schemeClr val="accent1">
                            <a:lumMod val="50000"/>
                          </a:schemeClr>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役務提供</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５万円を超え、かつ、一定期間を超える、次の契約</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　エステティックサロン、美容医療、語学教室、家庭教師、学習塾、</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　パソコン教室、結婚相手紹介サービス</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11512550"/>
                  </a:ext>
                </a:extLst>
              </a:tr>
              <a:tr h="451550">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連鎖販売取引</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1">
                          <a:lumMod val="50000"/>
                        </a:schemeClr>
                      </a:solidFill>
                      <a:prstDash val="sysDot"/>
                      <a:round/>
                      <a:headEnd type="none" w="med" len="med"/>
                      <a:tailEnd type="none" w="med" len="med"/>
                    </a:lnB>
                    <a:noFill/>
                  </a:tcPr>
                </a:tc>
                <a:tc>
                  <a:txBody>
                    <a:bodyPr/>
                    <a:lstStyle/>
                    <a:p>
                      <a:pPr marL="0" marR="0" lvl="0" indent="0" algn="dist" defTabSz="51435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個人を、販売員となることで利益が得られると誘引し、更にその個人に次の販売員の勧誘をさせる形で、販売組織を連鎖的に拡大</a:t>
                      </a:r>
                      <a:endParaRPr kumimoji="1" lang="en-US" altLang="ja-JP" sz="1000" b="0" dirty="0" smtClean="0">
                        <a:solidFill>
                          <a:schemeClr val="accent1">
                            <a:lumMod val="50000"/>
                          </a:schemeClr>
                        </a:solidFill>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して行う商品・サービスの取引についての契約</a:t>
                      </a: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1">
                          <a:lumMod val="50000"/>
                        </a:schemeClr>
                      </a:solidFill>
                      <a:prstDash val="sysDot"/>
                      <a:round/>
                      <a:headEnd type="none" w="med" len="med"/>
                      <a:tailEnd type="none" w="med" len="med"/>
                    </a:lnB>
                    <a:noFill/>
                  </a:tcPr>
                </a:tc>
                <a:tc rowSpan="2">
                  <a:txBody>
                    <a:bodyPr/>
                    <a:lstStyle/>
                    <a:p>
                      <a:pPr algn="ctr"/>
                      <a:r>
                        <a:rPr kumimoji="1" lang="en-US" altLang="ja-JP" sz="1100" b="0" dirty="0" smtClean="0">
                          <a:solidFill>
                            <a:schemeClr val="accent1">
                              <a:lumMod val="50000"/>
                            </a:schemeClr>
                          </a:solidFill>
                          <a:latin typeface="Meiryo UI" panose="020B0604030504040204" pitchFamily="50" charset="-128"/>
                          <a:ea typeface="Meiryo UI" panose="020B0604030504040204" pitchFamily="50" charset="-128"/>
                        </a:rPr>
                        <a:t>20</a:t>
                      </a:r>
                      <a:r>
                        <a:rPr kumimoji="1" lang="ja-JP" altLang="en-US" sz="1100" b="0" dirty="0" smtClean="0">
                          <a:solidFill>
                            <a:schemeClr val="accent1">
                              <a:lumMod val="50000"/>
                            </a:schemeClr>
                          </a:solidFill>
                          <a:latin typeface="Meiryo UI" panose="020B0604030504040204" pitchFamily="50" charset="-128"/>
                          <a:ea typeface="Meiryo UI" panose="020B0604030504040204" pitchFamily="50" charset="-128"/>
                        </a:rPr>
                        <a:t>日間</a:t>
                      </a:r>
                      <a:endParaRPr kumimoji="1" lang="ja-JP" altLang="en-US" sz="11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noFill/>
                  </a:tcPr>
                </a:tc>
                <a:extLst>
                  <a:ext uri="{0D108BD9-81ED-4DB2-BD59-A6C34878D82A}">
                    <a16:rowId xmlns:a16="http://schemas.microsoft.com/office/drawing/2014/main" val="423509303"/>
                  </a:ext>
                </a:extLst>
              </a:tr>
              <a:tr h="486284">
                <a:tc>
                  <a:txBody>
                    <a:bodyPr/>
                    <a:lstStyle/>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業務提供誘引</a:t>
                      </a:r>
                      <a:endParaRPr kumimoji="1" lang="en-US" altLang="ja-JP" sz="1100" b="1" dirty="0" smtClean="0">
                        <a:solidFill>
                          <a:schemeClr val="accent1">
                            <a:lumMod val="50000"/>
                          </a:schemeClr>
                        </a:solidFill>
                        <a:latin typeface="Meiryo UI" panose="020B0604030504040204" pitchFamily="50" charset="-128"/>
                        <a:ea typeface="Meiryo UI" panose="020B0604030504040204" pitchFamily="50" charset="-128"/>
                      </a:endParaRPr>
                    </a:p>
                    <a:p>
                      <a:pPr algn="ctr"/>
                      <a:r>
                        <a:rPr kumimoji="1" lang="ja-JP" altLang="en-US" sz="1100" b="1" dirty="0" smtClean="0">
                          <a:solidFill>
                            <a:schemeClr val="accent1">
                              <a:lumMod val="50000"/>
                            </a:schemeClr>
                          </a:solidFill>
                          <a:latin typeface="Meiryo UI" panose="020B0604030504040204" pitchFamily="50" charset="-128"/>
                          <a:ea typeface="Meiryo UI" panose="020B0604030504040204" pitchFamily="50" charset="-128"/>
                        </a:rPr>
                        <a:t>販売取引</a:t>
                      </a:r>
                      <a:endParaRPr kumimoji="1" lang="ja-JP" altLang="en-US" sz="1100" b="1"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l"/>
                      <a:r>
                        <a:rPr kumimoji="1" lang="ja-JP" altLang="en-US" sz="1000" b="0" dirty="0" smtClean="0">
                          <a:solidFill>
                            <a:schemeClr val="accent1">
                              <a:lumMod val="50000"/>
                            </a:schemeClr>
                          </a:solidFill>
                          <a:latin typeface="Meiryo UI" panose="020B0604030504040204" pitchFamily="50" charset="-128"/>
                          <a:ea typeface="Meiryo UI" panose="020B0604030504040204" pitchFamily="50" charset="-128"/>
                        </a:rPr>
                        <a:t>「仕事を提供するので収入が得られる」という口実で消費者を誘引し、仕事に必要であるとして、商品等を購入させる商法（いわゆる内職商法、いわゆるモニター商法）による契約</a:t>
                      </a:r>
                      <a:endParaRPr kumimoji="1" lang="ja-JP" altLang="en-US" sz="1000" b="0" dirty="0">
                        <a:solidFill>
                          <a:schemeClr val="accent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1">
                          <a:lumMod val="50000"/>
                        </a:schemeClr>
                      </a:solidFill>
                      <a:prstDash val="sysDot"/>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vMerge="1">
                  <a:txBody>
                    <a:bodyPr/>
                    <a:lstStyle/>
                    <a:p>
                      <a:pPr algn="ctr"/>
                      <a:endParaRPr kumimoji="1" lang="ja-JP" altLang="en-US" sz="10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2478954"/>
                  </a:ext>
                </a:extLst>
              </a:tr>
            </a:tbl>
          </a:graphicData>
        </a:graphic>
      </p:graphicFrame>
      <p:sp>
        <p:nvSpPr>
          <p:cNvPr id="24" name="テキスト ボックス 23"/>
          <p:cNvSpPr txBox="1"/>
          <p:nvPr/>
        </p:nvSpPr>
        <p:spPr>
          <a:xfrm>
            <a:off x="725752" y="6110413"/>
            <a:ext cx="5470352" cy="1384995"/>
          </a:xfrm>
          <a:prstGeom prst="rect">
            <a:avLst/>
          </a:prstGeom>
          <a:noFill/>
        </p:spPr>
        <p:txBody>
          <a:bodyPr wrap="square" rtlCol="0">
            <a:spAutoFit/>
          </a:bodyPr>
          <a:lstStyle/>
          <a:p>
            <a:r>
              <a:rPr kumimoji="1" lang="en-US" altLang="ja-JP" sz="1200" dirty="0" smtClean="0">
                <a:latin typeface="Meiryo UI" panose="020B0604030504040204" pitchFamily="50" charset="-128"/>
                <a:ea typeface="Meiryo UI" panose="020B0604030504040204" pitchFamily="50" charset="-128"/>
              </a:rPr>
              <a:t>※ </a:t>
            </a:r>
            <a:r>
              <a:rPr kumimoji="1" lang="ja-JP" altLang="en-US" sz="1200" dirty="0" smtClean="0">
                <a:latin typeface="Meiryo UI" panose="020B0604030504040204" pitchFamily="50" charset="-128"/>
                <a:ea typeface="Meiryo UI" panose="020B0604030504040204" pitchFamily="50" charset="-128"/>
              </a:rPr>
              <a:t>クーリング・オフは書面により通知しなければなりません。</a:t>
            </a:r>
            <a:endParaRPr kumimoji="1" lang="en-US" altLang="ja-JP" sz="1200" dirty="0" smtClean="0">
              <a:latin typeface="Meiryo UI" panose="020B0604030504040204" pitchFamily="50" charset="-128"/>
              <a:ea typeface="Meiryo UI" panose="020B0604030504040204" pitchFamily="50" charset="-128"/>
            </a:endParaRPr>
          </a:p>
          <a:p>
            <a:pPr algn="dist"/>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　クーリング・オフは</a:t>
            </a:r>
            <a:r>
              <a:rPr kumimoji="1" lang="ja-JP" altLang="en-US" sz="1200" dirty="0" smtClean="0">
                <a:latin typeface="Meiryo UI" panose="020B0604030504040204" pitchFamily="50" charset="-128"/>
                <a:ea typeface="Meiryo UI" panose="020B0604030504040204" pitchFamily="50" charset="-128"/>
              </a:rPr>
              <a:t>発信主義であり、</a:t>
            </a:r>
            <a:r>
              <a:rPr lang="ja-JP" altLang="en-US" sz="1200" dirty="0">
                <a:latin typeface="Meiryo UI" panose="020B0604030504040204" pitchFamily="50" charset="-128"/>
                <a:ea typeface="Meiryo UI" panose="020B0604030504040204" pitchFamily="50" charset="-128"/>
              </a:rPr>
              <a:t>書面</a:t>
            </a:r>
            <a:r>
              <a:rPr lang="ja-JP" altLang="en-US" sz="1200" dirty="0" smtClean="0">
                <a:latin typeface="Meiryo UI" panose="020B0604030504040204" pitchFamily="50" charset="-128"/>
                <a:ea typeface="Meiryo UI" panose="020B0604030504040204" pitchFamily="50" charset="-128"/>
              </a:rPr>
              <a:t>を発送</a:t>
            </a:r>
            <a:r>
              <a:rPr lang="ja-JP" altLang="en-US" sz="1200" dirty="0">
                <a:latin typeface="Meiryo UI" panose="020B0604030504040204" pitchFamily="50" charset="-128"/>
                <a:ea typeface="Meiryo UI" panose="020B0604030504040204" pitchFamily="50" charset="-128"/>
              </a:rPr>
              <a:t>した日</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消印日</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がクーリング・オフ</a:t>
            </a:r>
            <a:r>
              <a:rPr lang="ja-JP" altLang="en-US" sz="1200" dirty="0" smtClean="0">
                <a:latin typeface="Meiryo UI" panose="020B0604030504040204" pitchFamily="50" charset="-128"/>
                <a:ea typeface="Meiryo UI" panose="020B0604030504040204" pitchFamily="50" charset="-128"/>
              </a:rPr>
              <a:t>期間</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内であれば</a:t>
            </a:r>
            <a:r>
              <a:rPr lang="ja-JP" altLang="en-US" sz="1200" dirty="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相手に届いたのが</a:t>
            </a:r>
            <a:r>
              <a:rPr lang="ja-JP" altLang="en-US" sz="1200" dirty="0">
                <a:latin typeface="Meiryo UI" panose="020B0604030504040204" pitchFamily="50" charset="-128"/>
                <a:ea typeface="Meiryo UI" panose="020B0604030504040204" pitchFamily="50" charset="-128"/>
              </a:rPr>
              <a:t>期間外であっても有効</a:t>
            </a:r>
            <a:r>
              <a:rPr lang="ja-JP" altLang="en-US" sz="1200" dirty="0" smtClean="0">
                <a:latin typeface="Meiryo UI" panose="020B0604030504040204" pitchFamily="50" charset="-128"/>
                <a:ea typeface="Meiryo UI" panose="020B0604030504040204" pitchFamily="50" charset="-128"/>
              </a:rPr>
              <a:t>です。</a:t>
            </a:r>
            <a:endParaRPr lang="en-US" altLang="ja-JP" sz="1200" dirty="0" smtClean="0">
              <a:latin typeface="Meiryo UI" panose="020B0604030504040204" pitchFamily="50" charset="-128"/>
              <a:ea typeface="Meiryo UI" panose="020B0604030504040204" pitchFamily="50" charset="-128"/>
            </a:endParaRPr>
          </a:p>
          <a:p>
            <a:pPr algn="dist"/>
            <a:r>
              <a:rPr lang="en-US" altLang="ja-JP"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クーリング・オフ期間</a:t>
            </a:r>
            <a:r>
              <a:rPr lang="ja-JP" altLang="en-US" sz="1200" dirty="0">
                <a:latin typeface="Meiryo UI" panose="020B0604030504040204" pitchFamily="50" charset="-128"/>
                <a:ea typeface="Meiryo UI" panose="020B0604030504040204" pitchFamily="50" charset="-128"/>
              </a:rPr>
              <a:t>は</a:t>
            </a:r>
            <a:r>
              <a:rPr lang="ja-JP" altLang="en-US" sz="1200" dirty="0" smtClean="0">
                <a:latin typeface="Meiryo UI" panose="020B0604030504040204" pitchFamily="50" charset="-128"/>
                <a:ea typeface="Meiryo UI" panose="020B0604030504040204" pitchFamily="50" charset="-128"/>
              </a:rPr>
              <a:t>、法定の契約申込書又は契約締結書を</a:t>
            </a:r>
            <a:r>
              <a:rPr lang="ja-JP" altLang="en-US" sz="1200" dirty="0">
                <a:latin typeface="Meiryo UI" panose="020B0604030504040204" pitchFamily="50" charset="-128"/>
                <a:ea typeface="Meiryo UI" panose="020B0604030504040204" pitchFamily="50" charset="-128"/>
              </a:rPr>
              <a:t>受け取った日を</a:t>
            </a:r>
            <a:r>
              <a:rPr lang="en-US" altLang="ja-JP" sz="1200" dirty="0">
                <a:latin typeface="Meiryo UI" panose="020B0604030504040204" pitchFamily="50" charset="-128"/>
                <a:ea typeface="Meiryo UI" panose="020B0604030504040204" pitchFamily="50" charset="-128"/>
              </a:rPr>
              <a:t>1</a:t>
            </a:r>
            <a:r>
              <a:rPr lang="ja-JP" altLang="en-US" sz="1200" dirty="0" smtClean="0">
                <a:latin typeface="Meiryo UI" panose="020B0604030504040204" pitchFamily="50" charset="-128"/>
                <a:ea typeface="Meiryo UI" panose="020B0604030504040204" pitchFamily="50" charset="-128"/>
              </a:rPr>
              <a:t>日目　 </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として数えます。</a:t>
            </a:r>
            <a:endParaRPr lang="en-US" altLang="ja-JP" sz="1200" dirty="0" smtClean="0">
              <a:latin typeface="Meiryo UI" panose="020B0604030504040204" pitchFamily="50" charset="-128"/>
              <a:ea typeface="Meiryo UI" panose="020B0604030504040204" pitchFamily="50" charset="-128"/>
            </a:endParaRPr>
          </a:p>
          <a:p>
            <a:pPr algn="dist"/>
            <a:r>
              <a:rPr lang="en-US" altLang="ja-JP" sz="1200" dirty="0" smtClean="0">
                <a:latin typeface="Meiryo UI" panose="020B0604030504040204" pitchFamily="50" charset="-128"/>
                <a:ea typeface="Meiryo UI" panose="020B0604030504040204" pitchFamily="50" charset="-128"/>
              </a:rPr>
              <a:t>※ </a:t>
            </a:r>
            <a:r>
              <a:rPr lang="ja-JP" altLang="en-US" sz="1200" dirty="0" smtClean="0">
                <a:latin typeface="Meiryo UI" panose="020B0604030504040204" pitchFamily="50" charset="-128"/>
                <a:ea typeface="Meiryo UI" panose="020B0604030504040204" pitchFamily="50" charset="-128"/>
              </a:rPr>
              <a:t>エステティックサロン、美容医療は</a:t>
            </a:r>
            <a:r>
              <a:rPr lang="en-US" altLang="ja-JP" sz="1200" dirty="0" smtClean="0">
                <a:latin typeface="Meiryo UI" panose="020B0604030504040204" pitchFamily="50" charset="-128"/>
                <a:ea typeface="Meiryo UI" panose="020B0604030504040204" pitchFamily="50" charset="-128"/>
              </a:rPr>
              <a:t>1</a:t>
            </a:r>
            <a:r>
              <a:rPr lang="ja-JP" altLang="en-US" sz="1200" dirty="0" smtClean="0">
                <a:latin typeface="Meiryo UI" panose="020B0604030504040204" pitchFamily="50" charset="-128"/>
                <a:ea typeface="Meiryo UI" panose="020B0604030504040204" pitchFamily="50" charset="-128"/>
              </a:rPr>
              <a:t>か月、それ以外は２か月の期間を超える契約が特</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    定継続的役務提供の対象です。</a:t>
            </a:r>
            <a:endParaRPr lang="en-US" altLang="ja-JP" sz="1200" dirty="0" smtClean="0">
              <a:latin typeface="Meiryo UI" panose="020B0604030504040204" pitchFamily="50" charset="-128"/>
              <a:ea typeface="Meiryo UI" panose="020B0604030504040204" pitchFamily="50" charset="-128"/>
            </a:endParaRPr>
          </a:p>
        </p:txBody>
      </p:sp>
      <p:cxnSp>
        <p:nvCxnSpPr>
          <p:cNvPr id="25" name="直線コネクタ 24"/>
          <p:cNvCxnSpPr/>
          <p:nvPr/>
        </p:nvCxnSpPr>
        <p:spPr>
          <a:xfrm>
            <a:off x="2328972" y="7790131"/>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861889" y="7980570"/>
            <a:ext cx="5456839" cy="1577355"/>
          </a:xfrm>
          <a:prstGeom prst="rect">
            <a:avLst/>
          </a:prstGeom>
          <a:noFill/>
        </p:spPr>
        <p:txBody>
          <a:bodyPr wrap="square" rtlCol="0">
            <a:spAutoFit/>
          </a:bodyPr>
          <a:lstStyle/>
          <a:p>
            <a:pPr>
              <a:spcBef>
                <a:spcPts val="300"/>
              </a:spcBef>
            </a:pPr>
            <a:r>
              <a:rPr lang="ja-JP" altLang="en-US" sz="1400" b="1" dirty="0" smtClean="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自分の意思で使用・</a:t>
            </a:r>
            <a:r>
              <a:rPr lang="ja-JP" altLang="en-US" sz="1400" dirty="0">
                <a:latin typeface="Meiryo UI" panose="020B0604030504040204" pitchFamily="50" charset="-128"/>
                <a:ea typeface="Meiryo UI" panose="020B0604030504040204" pitchFamily="50" charset="-128"/>
              </a:rPr>
              <a:t>消費</a:t>
            </a:r>
            <a:r>
              <a:rPr lang="ja-JP" altLang="en-US" sz="1400" dirty="0" smtClean="0">
                <a:latin typeface="Meiryo UI" panose="020B0604030504040204" pitchFamily="50" charset="-128"/>
                <a:ea typeface="Meiryo UI" panose="020B0604030504040204" pitchFamily="50" charset="-128"/>
              </a:rPr>
              <a:t>した化粧</a:t>
            </a:r>
            <a:r>
              <a:rPr lang="ja-JP" altLang="en-US" sz="1400" dirty="0">
                <a:latin typeface="Meiryo UI" panose="020B0604030504040204" pitchFamily="50" charset="-128"/>
                <a:ea typeface="Meiryo UI" panose="020B0604030504040204" pitchFamily="50" charset="-128"/>
              </a:rPr>
              <a:t>品等の</a:t>
            </a:r>
            <a:r>
              <a:rPr lang="ja-JP" altLang="en-US" sz="1400" dirty="0" smtClean="0">
                <a:latin typeface="Meiryo UI" panose="020B0604030504040204" pitchFamily="50" charset="-128"/>
                <a:ea typeface="Meiryo UI" panose="020B0604030504040204" pitchFamily="50" charset="-128"/>
              </a:rPr>
              <a:t>消耗品の使用済み分</a:t>
            </a:r>
            <a:endParaRPr lang="en-US" altLang="ja-JP" sz="1400" dirty="0" smtClean="0">
              <a:latin typeface="Meiryo UI" panose="020B0604030504040204" pitchFamily="50" charset="-128"/>
              <a:ea typeface="Meiryo UI" panose="020B0604030504040204" pitchFamily="50" charset="-128"/>
            </a:endParaRPr>
          </a:p>
          <a:p>
            <a:pPr>
              <a:spcBef>
                <a:spcPts val="300"/>
              </a:spcBef>
            </a:pPr>
            <a:r>
              <a:rPr lang="ja-JP" altLang="en-US" sz="1400" b="1" dirty="0" smtClean="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自動車販売</a:t>
            </a:r>
            <a:r>
              <a:rPr lang="en-US" altLang="ja-JP" sz="1400" dirty="0"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リース含む</a:t>
            </a:r>
            <a:r>
              <a:rPr lang="en-US" altLang="ja-JP" sz="1400" dirty="0" smtClean="0">
                <a:latin typeface="Meiryo UI" panose="020B0604030504040204" pitchFamily="50" charset="-128"/>
                <a:ea typeface="Meiryo UI" panose="020B0604030504040204" pitchFamily="50" charset="-128"/>
              </a:rPr>
              <a:t>)</a:t>
            </a:r>
            <a:r>
              <a:rPr lang="ja-JP" altLang="en-US" sz="1400" dirty="0" err="1"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葬儀など</a:t>
            </a:r>
            <a:endParaRPr lang="en-US" altLang="ja-JP" sz="1400" dirty="0" smtClean="0">
              <a:latin typeface="Meiryo UI" panose="020B0604030504040204" pitchFamily="50" charset="-128"/>
              <a:ea typeface="Meiryo UI" panose="020B0604030504040204" pitchFamily="50" charset="-128"/>
            </a:endParaRPr>
          </a:p>
          <a:p>
            <a:pPr>
              <a:spcBef>
                <a:spcPts val="300"/>
              </a:spcBef>
            </a:pPr>
            <a:r>
              <a:rPr lang="ja-JP" altLang="en-US" sz="1400" b="1"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訪問販売及び電話勧誘販売であっても、</a:t>
            </a:r>
            <a:r>
              <a:rPr lang="en-US" altLang="ja-JP" sz="1400" dirty="0" smtClean="0">
                <a:latin typeface="Meiryo UI" panose="020B0604030504040204" pitchFamily="50" charset="-128"/>
                <a:ea typeface="Meiryo UI" panose="020B0604030504040204" pitchFamily="50" charset="-128"/>
              </a:rPr>
              <a:t>3000</a:t>
            </a:r>
            <a:r>
              <a:rPr lang="ja-JP" altLang="en-US" sz="1400" dirty="0" smtClean="0">
                <a:latin typeface="Meiryo UI" panose="020B0604030504040204" pitchFamily="50" charset="-128"/>
                <a:ea typeface="Meiryo UI" panose="020B0604030504040204" pitchFamily="50" charset="-128"/>
              </a:rPr>
              <a:t>円未満の現金取引</a:t>
            </a:r>
            <a:endParaRPr lang="en-US" altLang="ja-JP" sz="1400" dirty="0">
              <a:latin typeface="Meiryo UI" panose="020B0604030504040204" pitchFamily="50" charset="-128"/>
              <a:ea typeface="Meiryo UI" panose="020B0604030504040204" pitchFamily="50" charset="-128"/>
            </a:endParaRPr>
          </a:p>
          <a:p>
            <a:pPr>
              <a:spcBef>
                <a:spcPts val="300"/>
              </a:spcBef>
            </a:pPr>
            <a:r>
              <a:rPr lang="ja-JP" altLang="en-US" sz="1400" b="1" dirty="0" smtClean="0">
                <a:latin typeface="Meiryo UI" panose="020B0604030504040204" pitchFamily="50" charset="-128"/>
                <a:ea typeface="Meiryo UI" panose="020B0604030504040204" pitchFamily="50" charset="-128"/>
              </a:rPr>
              <a:t>● </a:t>
            </a:r>
            <a:r>
              <a:rPr kumimoji="1" lang="ja-JP" altLang="en-US" sz="1400" dirty="0" smtClean="0">
                <a:latin typeface="Meiryo UI" panose="020B0604030504040204" pitchFamily="50" charset="-128"/>
                <a:ea typeface="Meiryo UI" panose="020B0604030504040204" pitchFamily="50" charset="-128"/>
              </a:rPr>
              <a:t>通信販売</a:t>
            </a:r>
            <a:endParaRPr kumimoji="1" lang="en-US" altLang="ja-JP" sz="1400" dirty="0" smtClean="0">
              <a:latin typeface="Meiryo UI" panose="020B0604030504040204" pitchFamily="50" charset="-128"/>
              <a:ea typeface="Meiryo UI" panose="020B0604030504040204" pitchFamily="50" charset="-128"/>
            </a:endParaRPr>
          </a:p>
          <a:p>
            <a:pPr>
              <a:spcBef>
                <a:spcPts val="300"/>
              </a:spcBef>
            </a:pPr>
            <a:r>
              <a:rPr lang="ja-JP" altLang="en-US" sz="1400" b="1"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訪問購入であっても、自動車、家具、家電</a:t>
            </a:r>
            <a:r>
              <a:rPr lang="en-US" altLang="ja-JP"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携帯</a:t>
            </a:r>
            <a:r>
              <a:rPr lang="ja-JP" altLang="en-US" sz="1400" dirty="0" smtClean="0">
                <a:latin typeface="Meiryo UI" panose="020B0604030504040204" pitchFamily="50" charset="-128"/>
                <a:ea typeface="Meiryo UI" panose="020B0604030504040204" pitchFamily="50" charset="-128"/>
              </a:rPr>
              <a:t>が</a:t>
            </a:r>
            <a:r>
              <a:rPr lang="ja-JP" altLang="en-US" sz="1400" dirty="0">
                <a:latin typeface="Meiryo UI" panose="020B0604030504040204" pitchFamily="50" charset="-128"/>
                <a:ea typeface="Meiryo UI" panose="020B0604030504040204" pitchFamily="50" charset="-128"/>
              </a:rPr>
              <a:t>容易</a:t>
            </a:r>
            <a:r>
              <a:rPr lang="ja-JP" altLang="en-US" sz="1400" dirty="0" smtClean="0">
                <a:latin typeface="Meiryo UI" panose="020B0604030504040204" pitchFamily="50" charset="-128"/>
                <a:ea typeface="Meiryo UI" panose="020B0604030504040204" pitchFamily="50" charset="-128"/>
              </a:rPr>
              <a:t>なものを除く</a:t>
            </a:r>
            <a:r>
              <a:rPr lang="en-US" altLang="ja-JP" sz="1400" dirty="0" smtClean="0">
                <a:latin typeface="Meiryo UI" panose="020B0604030504040204" pitchFamily="50" charset="-128"/>
                <a:ea typeface="Meiryo UI" panose="020B0604030504040204" pitchFamily="50" charset="-128"/>
              </a:rPr>
              <a:t>)</a:t>
            </a:r>
            <a:r>
              <a:rPr lang="ja-JP" altLang="en-US" sz="1400" dirty="0" err="1" smtClean="0">
                <a:latin typeface="Meiryo UI" panose="020B0604030504040204" pitchFamily="50" charset="-128"/>
                <a:ea typeface="Meiryo UI" panose="020B0604030504040204" pitchFamily="50" charset="-128"/>
              </a:rPr>
              <a:t>、</a:t>
            </a:r>
            <a:endParaRPr lang="en-US" altLang="ja-JP" sz="1400" dirty="0" smtClean="0">
              <a:latin typeface="Meiryo UI" panose="020B0604030504040204" pitchFamily="50" charset="-128"/>
              <a:ea typeface="Meiryo UI" panose="020B0604030504040204" pitchFamily="50" charset="-128"/>
            </a:endParaRPr>
          </a:p>
          <a:p>
            <a:pPr>
              <a:spcBef>
                <a:spcPts val="300"/>
              </a:spcBef>
            </a:pPr>
            <a:r>
              <a:rPr kumimoji="1" lang="ja-JP" altLang="en-US" sz="1400" dirty="0">
                <a:latin typeface="Meiryo UI" panose="020B0604030504040204" pitchFamily="50" charset="-128"/>
                <a:ea typeface="Meiryo UI" panose="020B0604030504040204" pitchFamily="50" charset="-128"/>
              </a:rPr>
              <a:t>　</a:t>
            </a:r>
            <a:r>
              <a:rPr kumimoji="1" lang="ja-JP" altLang="en-US" sz="1400" dirty="0" smtClean="0">
                <a:latin typeface="Meiryo UI" panose="020B0604030504040204" pitchFamily="50" charset="-128"/>
                <a:ea typeface="Meiryo UI" panose="020B0604030504040204" pitchFamily="50" charset="-128"/>
              </a:rPr>
              <a:t>　本、</a:t>
            </a:r>
            <a:r>
              <a:rPr kumimoji="1" lang="en-US" altLang="ja-JP" sz="1400" dirty="0" smtClean="0">
                <a:latin typeface="Meiryo UI" panose="020B0604030504040204" pitchFamily="50" charset="-128"/>
                <a:ea typeface="Meiryo UI" panose="020B0604030504040204" pitchFamily="50" charset="-128"/>
              </a:rPr>
              <a:t>CD</a:t>
            </a:r>
            <a:r>
              <a:rPr kumimoji="1" lang="ja-JP" altLang="en-US" sz="1400" dirty="0" smtClean="0">
                <a:latin typeface="Meiryo UI" panose="020B0604030504040204" pitchFamily="50" charset="-128"/>
                <a:ea typeface="Meiryo UI" panose="020B0604030504040204" pitchFamily="50" charset="-128"/>
              </a:rPr>
              <a:t>・</a:t>
            </a:r>
            <a:r>
              <a:rPr kumimoji="1" lang="en-US" altLang="ja-JP" sz="1400" dirty="0" smtClean="0">
                <a:latin typeface="Meiryo UI" panose="020B0604030504040204" pitchFamily="50" charset="-128"/>
                <a:ea typeface="Meiryo UI" panose="020B0604030504040204" pitchFamily="50" charset="-128"/>
              </a:rPr>
              <a:t>DVD</a:t>
            </a:r>
            <a:r>
              <a:rPr kumimoji="1" lang="ja-JP" altLang="en-US" sz="1400" dirty="0" smtClean="0">
                <a:latin typeface="Meiryo UI" panose="020B0604030504040204" pitchFamily="50" charset="-128"/>
                <a:ea typeface="Meiryo UI" panose="020B0604030504040204" pitchFamily="50" charset="-128"/>
              </a:rPr>
              <a:t>・ゲームソフト類、有価証券</a:t>
            </a:r>
            <a:endParaRPr kumimoji="1" lang="en-US" altLang="ja-JP" sz="1400" dirty="0" smtClean="0">
              <a:latin typeface="Meiryo UI" panose="020B0604030504040204" pitchFamily="50" charset="-128"/>
              <a:ea typeface="Meiryo UI" panose="020B0604030504040204" pitchFamily="50" charset="-128"/>
            </a:endParaRPr>
          </a:p>
        </p:txBody>
      </p:sp>
      <p:grpSp>
        <p:nvGrpSpPr>
          <p:cNvPr id="27" name="グループ化 26"/>
          <p:cNvGrpSpPr/>
          <p:nvPr/>
        </p:nvGrpSpPr>
        <p:grpSpPr>
          <a:xfrm>
            <a:off x="584200" y="7607846"/>
            <a:ext cx="3938322" cy="343856"/>
            <a:chOff x="703714" y="6435084"/>
            <a:chExt cx="2474067" cy="343856"/>
          </a:xfrm>
        </p:grpSpPr>
        <p:sp>
          <p:nvSpPr>
            <p:cNvPr id="28" name="角丸四角形 27"/>
            <p:cNvSpPr/>
            <p:nvPr/>
          </p:nvSpPr>
          <p:spPr>
            <a:xfrm>
              <a:off x="703714" y="6448925"/>
              <a:ext cx="2474067"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819444" y="6435084"/>
              <a:ext cx="2297195"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rPr>
                <a:t>以下の場合は、クーリング・オフができません</a:t>
              </a:r>
              <a:endParaRPr kumimoji="1" lang="ja-JP" altLang="en-US" sz="160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64246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391" rtl="0" eaLnBrk="1" fontAlgn="auto" latinLnBrk="0" hangingPunct="1">
              <a:lnSpc>
                <a:spcPct val="100000"/>
              </a:lnSpc>
              <a:spcBef>
                <a:spcPts val="0"/>
              </a:spcBef>
              <a:spcAft>
                <a:spcPts val="0"/>
              </a:spcAft>
              <a:buClrTx/>
              <a:buSzTx/>
              <a:buFontTx/>
              <a:buNone/>
              <a:tabLst/>
              <a:defRPr/>
            </a:pPr>
            <a:fld id="{2D29DCC2-8EF3-41CF-8D5F-D9B527706C29}" type="slidenum">
              <a:rPr kumimoji="1" lang="ja-JP" altLang="en-US" sz="2000" b="0" i="0" u="none" strike="noStrike" kern="1200" cap="none" spc="0" normalizeH="0" baseline="0" noProof="0" smtClean="0">
                <a:ln>
                  <a:noFill/>
                </a:ln>
                <a:solidFill>
                  <a:prstClr val="black"/>
                </a:solidFill>
                <a:effectLst/>
                <a:uLnTx/>
                <a:uFillTx/>
                <a:latin typeface="Calibri"/>
                <a:ea typeface="ＭＳ Ｐゴシック"/>
                <a:cs typeface="+mn-cs"/>
              </a:rPr>
              <a:pPr marL="0" marR="0" lvl="0" indent="0" algn="r" defTabSz="914391" rtl="0" eaLnBrk="1" fontAlgn="auto" latinLnBrk="0" hangingPunct="1">
                <a:lnSpc>
                  <a:spcPct val="100000"/>
                </a:lnSpc>
                <a:spcBef>
                  <a:spcPts val="0"/>
                </a:spcBef>
                <a:spcAft>
                  <a:spcPts val="0"/>
                </a:spcAft>
                <a:buClrTx/>
                <a:buSzTx/>
                <a:buFontTx/>
                <a:buNone/>
                <a:tabLst/>
                <a:defRPr/>
              </a:pPr>
              <a:t>13</a:t>
            </a:fld>
            <a:endParaRPr kumimoji="1" lang="ja-JP" altLang="en-US" sz="20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3" name="角丸四角形 2"/>
          <p:cNvSpPr/>
          <p:nvPr/>
        </p:nvSpPr>
        <p:spPr>
          <a:xfrm>
            <a:off x="-395416" y="310096"/>
            <a:ext cx="6254795" cy="47261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4" name="角丸四角形 3"/>
          <p:cNvSpPr/>
          <p:nvPr/>
        </p:nvSpPr>
        <p:spPr>
          <a:xfrm>
            <a:off x="404748" y="941642"/>
            <a:ext cx="6159617" cy="8710863"/>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5" name="テキスト ボックス 4"/>
          <p:cNvSpPr txBox="1"/>
          <p:nvPr/>
        </p:nvSpPr>
        <p:spPr>
          <a:xfrm>
            <a:off x="517058" y="338068"/>
            <a:ext cx="4788490" cy="400110"/>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８</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．クーリング・オフ制度について</a:t>
            </a:r>
            <a:r>
              <a:rPr kumimoji="1" lang="en-US" altLang="ja-JP"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a:t>
            </a:r>
            <a:r>
              <a:rPr kumimoji="1" lang="ja-JP" altLang="en-US" sz="2000" b="1" i="0" u="none" strike="noStrike" kern="1200" cap="none" spc="0" normalizeH="0" baseline="0" noProof="0" dirty="0" smtClean="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②</a:t>
            </a:r>
            <a:endParaRPr kumimoji="1" lang="ja-JP" altLang="en-US" sz="20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p:txBody>
      </p:sp>
      <p:grpSp>
        <p:nvGrpSpPr>
          <p:cNvPr id="6" name="グループ化 5"/>
          <p:cNvGrpSpPr/>
          <p:nvPr/>
        </p:nvGrpSpPr>
        <p:grpSpPr>
          <a:xfrm>
            <a:off x="1878263" y="1159872"/>
            <a:ext cx="3170829" cy="338554"/>
            <a:chOff x="1965051" y="1305848"/>
            <a:chExt cx="3039014" cy="338554"/>
          </a:xfrm>
        </p:grpSpPr>
        <p:sp>
          <p:nvSpPr>
            <p:cNvPr id="7" name="角丸四角形 6"/>
            <p:cNvSpPr/>
            <p:nvPr/>
          </p:nvSpPr>
          <p:spPr>
            <a:xfrm>
              <a:off x="1965051" y="1345219"/>
              <a:ext cx="3039014" cy="258667"/>
            </a:xfrm>
            <a:prstGeom prst="roundRect">
              <a:avLst>
                <a:gd name="adj" fmla="val 50000"/>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8" name="テキスト ボックス 7"/>
            <p:cNvSpPr txBox="1"/>
            <p:nvPr/>
          </p:nvSpPr>
          <p:spPr>
            <a:xfrm>
              <a:off x="2034668" y="1305848"/>
              <a:ext cx="2906002" cy="338554"/>
            </a:xfrm>
            <a:prstGeom prst="rect">
              <a:avLst/>
            </a:prstGeom>
            <a:noFill/>
            <a:ln>
              <a:noFill/>
            </a:ln>
          </p:spPr>
          <p:txBody>
            <a:bodyPr wrap="square" rtlCol="0">
              <a:spAutoFit/>
            </a:bodyPr>
            <a:lstStyle/>
            <a:p>
              <a:pPr marL="0" marR="0" lvl="0" indent="0" algn="ctr" defTabSz="914391"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rPr>
                <a:t>クーリング・オフはがきの記入方法</a:t>
              </a:r>
              <a:endParaRPr kumimoji="1" lang="en-US" altLang="ja-JP" sz="1600" b="1" i="0" u="none" strike="noStrike" kern="1200" cap="none" spc="0" normalizeH="0" baseline="0" noProof="0" dirty="0" smtClean="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sp>
        <p:nvSpPr>
          <p:cNvPr id="9" name="テキスト ボックス 8"/>
          <p:cNvSpPr txBox="1"/>
          <p:nvPr/>
        </p:nvSpPr>
        <p:spPr>
          <a:xfrm>
            <a:off x="1327538" y="1598608"/>
            <a:ext cx="1107996" cy="276999"/>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記入例：</a:t>
            </a:r>
            <a:r>
              <a:rPr lang="ja-JP" altLang="en-US" sz="1200" dirty="0">
                <a:solidFill>
                  <a:prstClr val="black"/>
                </a:solidFill>
                <a:latin typeface="Meiryo UI" panose="020B0604030504040204" pitchFamily="50" charset="-128"/>
                <a:ea typeface="Meiryo UI" panose="020B0604030504040204" pitchFamily="50" charset="-128"/>
              </a:rPr>
              <a:t>表</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面</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p:cNvSpPr txBox="1"/>
          <p:nvPr/>
        </p:nvSpPr>
        <p:spPr>
          <a:xfrm>
            <a:off x="4316726" y="1623326"/>
            <a:ext cx="1107996" cy="276999"/>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記入例：</a:t>
            </a:r>
            <a:r>
              <a:rPr lang="ja-JP" altLang="en-US" sz="1200" dirty="0">
                <a:solidFill>
                  <a:prstClr val="black"/>
                </a:solidFill>
                <a:latin typeface="Meiryo UI" panose="020B0604030504040204" pitchFamily="50" charset="-128"/>
                <a:ea typeface="Meiryo UI" panose="020B0604030504040204" pitchFamily="50" charset="-128"/>
              </a:rPr>
              <a:t>裏</a:t>
            </a:r>
            <a:r>
              <a:rPr kumimoji="1" lang="ja-JP" altLang="en-US" sz="12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面</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p:cNvSpPr txBox="1"/>
          <p:nvPr/>
        </p:nvSpPr>
        <p:spPr>
          <a:xfrm>
            <a:off x="914340" y="6660138"/>
            <a:ext cx="5406096" cy="1577355"/>
          </a:xfrm>
          <a:prstGeom prst="rect">
            <a:avLst/>
          </a:prstGeom>
          <a:noFill/>
        </p:spPr>
        <p:txBody>
          <a:bodyPr wrap="squar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1. </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クーリング・オフは必ずはがき等の</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書面で通知</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控えとして、はがきの</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両面をコピーして保存</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3.</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記録</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が</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残る「</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特定記録郵便」</a:t>
            </a:r>
            <a:r>
              <a:rPr lang="ja-JP" altLang="en-US" sz="1400" noProof="0" dirty="0">
                <a:solidFill>
                  <a:prstClr val="black"/>
                </a:solidFill>
                <a:latin typeface="Meiryo UI" panose="020B0604030504040204" pitchFamily="50" charset="-128"/>
                <a:ea typeface="Meiryo UI" panose="020B0604030504040204" pitchFamily="50" charset="-128"/>
              </a:rPr>
              <a:t>又</a:t>
            </a:r>
            <a:r>
              <a:rPr lang="ja-JP" altLang="en-US" sz="1400" noProof="0" dirty="0" smtClean="0">
                <a:solidFill>
                  <a:prstClr val="black"/>
                </a:solidFill>
                <a:latin typeface="Meiryo UI" panose="020B0604030504040204" pitchFamily="50" charset="-128"/>
                <a:ea typeface="Meiryo UI" panose="020B0604030504040204" pitchFamily="50" charset="-128"/>
              </a:rPr>
              <a:t>は</a:t>
            </a:r>
            <a:r>
              <a:rPr kumimoji="1" lang="ja-JP" altLang="en-US"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「簡易書留」などを利用</a:t>
            </a:r>
            <a:endParaRPr kumimoji="1" lang="en-US" altLang="ja-JP" sz="1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4.</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支払がクレジットの場合、クレジット会社と販売会社の両方へ通知</a:t>
            </a:r>
            <a:endParaRPr kumimoji="1" lang="en-US" altLang="ja-JP" sz="1400" b="0" i="0" u="sng"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5.</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訪問購入で、物品を引き渡している場合は、「引き渡し済みの商品</a:t>
            </a:r>
            <a:endPar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○○○を</a:t>
            </a:r>
            <a:r>
              <a:rPr lang="ja-JP" altLang="en-US" sz="1400" dirty="0">
                <a:solidFill>
                  <a:prstClr val="black"/>
                </a:solidFill>
                <a:latin typeface="Meiryo UI" panose="020B0604030504040204" pitchFamily="50" charset="-128"/>
                <a:ea typeface="Meiryo UI" panose="020B0604030504040204" pitchFamily="50" charset="-128"/>
              </a:rPr>
              <a:t>返還</a:t>
            </a: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してください」と記載</a:t>
            </a:r>
            <a:endParaRPr kumimoji="1" lang="en-US" altLang="ja-JP"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2" name="直線コネクタ 11"/>
          <p:cNvCxnSpPr/>
          <p:nvPr/>
        </p:nvCxnSpPr>
        <p:spPr>
          <a:xfrm>
            <a:off x="2315946" y="6423883"/>
            <a:ext cx="3444836" cy="0"/>
          </a:xfrm>
          <a:prstGeom prst="line">
            <a:avLst/>
          </a:prstGeom>
          <a:ln>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584200" y="8418407"/>
            <a:ext cx="5889754" cy="907941"/>
          </a:xfrm>
          <a:prstGeom prst="rect">
            <a:avLst/>
          </a:prstGeom>
          <a:noFill/>
        </p:spPr>
        <p:txBody>
          <a:bodyPr wrap="non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適切な契約書面を受け取っていない場合や、うそを言われていた場合</a:t>
            </a:r>
            <a:endParaRPr kumimoji="1" lang="en-US" altLang="ja-JP"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などは、期間が過ぎていてもクーリング・オフができます。</a:t>
            </a:r>
            <a:endParaRPr kumimoji="1" lang="en-US" altLang="ja-JP"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1"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迷ったとき、困ったときは、早めに消費生活センターへご相談ください。</a:t>
            </a:r>
            <a:endParaRPr kumimoji="1" lang="ja-JP" altLang="en-US" sz="16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pSp>
        <p:nvGrpSpPr>
          <p:cNvPr id="20" name="グループ化 19"/>
          <p:cNvGrpSpPr/>
          <p:nvPr/>
        </p:nvGrpSpPr>
        <p:grpSpPr>
          <a:xfrm>
            <a:off x="703715" y="6254606"/>
            <a:ext cx="1612231" cy="343856"/>
            <a:chOff x="703715" y="6435084"/>
            <a:chExt cx="1612231" cy="343856"/>
          </a:xfrm>
        </p:grpSpPr>
        <p:sp>
          <p:nvSpPr>
            <p:cNvPr id="21" name="角丸四角形 20"/>
            <p:cNvSpPr/>
            <p:nvPr/>
          </p:nvSpPr>
          <p:spPr>
            <a:xfrm>
              <a:off x="703715" y="6448925"/>
              <a:ext cx="1612231" cy="330015"/>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2" name="テキスト ボックス 21"/>
            <p:cNvSpPr txBox="1"/>
            <p:nvPr/>
          </p:nvSpPr>
          <p:spPr>
            <a:xfrm>
              <a:off x="819444" y="6435084"/>
              <a:ext cx="1378904" cy="338554"/>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記入上の注意</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grpSp>
        <p:nvGrpSpPr>
          <p:cNvPr id="37" name="グループ化 36"/>
          <p:cNvGrpSpPr/>
          <p:nvPr/>
        </p:nvGrpSpPr>
        <p:grpSpPr>
          <a:xfrm>
            <a:off x="697177" y="1930739"/>
            <a:ext cx="2627765" cy="3640414"/>
            <a:chOff x="696599" y="2027074"/>
            <a:chExt cx="2627765" cy="3640414"/>
          </a:xfrm>
        </p:grpSpPr>
        <p:sp>
          <p:nvSpPr>
            <p:cNvPr id="23" name="正方形/長方形 22"/>
            <p:cNvSpPr/>
            <p:nvPr/>
          </p:nvSpPr>
          <p:spPr>
            <a:xfrm>
              <a:off x="696599" y="2027074"/>
              <a:ext cx="2627765" cy="364041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0" name="テキスト ボックス 29"/>
            <p:cNvSpPr txBox="1"/>
            <p:nvPr/>
          </p:nvSpPr>
          <p:spPr>
            <a:xfrm>
              <a:off x="821699" y="5225311"/>
              <a:ext cx="1252635"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特定記録郵便</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31" name="正方形/長方形 30"/>
            <p:cNvSpPr/>
            <p:nvPr/>
          </p:nvSpPr>
          <p:spPr>
            <a:xfrm>
              <a:off x="768320" y="5200654"/>
              <a:ext cx="1216833" cy="31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8" name="テキスト ボックス 27"/>
            <p:cNvSpPr txBox="1"/>
            <p:nvPr/>
          </p:nvSpPr>
          <p:spPr>
            <a:xfrm>
              <a:off x="981950" y="4581733"/>
              <a:ext cx="1008022"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簡易書留</a:t>
              </a:r>
              <a:endParaRPr kumimoji="1" lang="ja-JP" altLang="en-US" sz="12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p:cNvSpPr/>
            <p:nvPr/>
          </p:nvSpPr>
          <p:spPr>
            <a:xfrm>
              <a:off x="955610" y="4570865"/>
              <a:ext cx="849609" cy="31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7" name="テキスト ボックス 26"/>
            <p:cNvSpPr txBox="1"/>
            <p:nvPr/>
          </p:nvSpPr>
          <p:spPr>
            <a:xfrm>
              <a:off x="1108121" y="4903060"/>
              <a:ext cx="865016" cy="276999"/>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Meiryo UI" panose="020B0604030504040204" pitchFamily="50" charset="-128"/>
                  <a:ea typeface="Meiryo UI" panose="020B0604030504040204" pitchFamily="50" charset="-128"/>
                </a:rPr>
                <a:t>又</a:t>
              </a:r>
              <a:r>
                <a:rPr lang="ja-JP" altLang="en-US" sz="1200" dirty="0" smtClean="0">
                  <a:solidFill>
                    <a:prstClr val="black"/>
                  </a:solidFill>
                  <a:latin typeface="Meiryo UI" panose="020B0604030504040204" pitchFamily="50" charset="-128"/>
                  <a:ea typeface="Meiryo UI" panose="020B0604030504040204" pitchFamily="50" charset="-128"/>
                </a:rPr>
                <a:t>は</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2" name="テキスト ボックス 31"/>
            <p:cNvSpPr txBox="1"/>
            <p:nvPr/>
          </p:nvSpPr>
          <p:spPr>
            <a:xfrm>
              <a:off x="1674931" y="2048260"/>
              <a:ext cx="945022" cy="261610"/>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srgbClr val="FF0000"/>
                  </a:solidFill>
                  <a:effectLst/>
                  <a:uLnTx/>
                  <a:uFillTx/>
                  <a:latin typeface="Meiryo UI" panose="020B0604030504040204" pitchFamily="50" charset="-128"/>
                  <a:ea typeface="Meiryo UI" panose="020B0604030504040204" pitchFamily="50" charset="-128"/>
                  <a:cs typeface="+mn-cs"/>
                </a:rPr>
                <a:t>郵便はがき</a:t>
              </a:r>
              <a:endParaRPr kumimoji="1" lang="ja-JP" altLang="en-US" sz="11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pic>
          <p:nvPicPr>
            <p:cNvPr id="33" name="図 3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96862" y="2216674"/>
              <a:ext cx="1078082" cy="454893"/>
            </a:xfrm>
            <a:prstGeom prst="rect">
              <a:avLst/>
            </a:prstGeom>
          </p:spPr>
        </p:pic>
        <p:sp>
          <p:nvSpPr>
            <p:cNvPr id="34" name="正方形/長方形 33"/>
            <p:cNvSpPr/>
            <p:nvPr/>
          </p:nvSpPr>
          <p:spPr>
            <a:xfrm>
              <a:off x="809082" y="2120052"/>
              <a:ext cx="621994" cy="752245"/>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40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5" name="テキスト ボックス 34"/>
            <p:cNvSpPr txBox="1"/>
            <p:nvPr/>
          </p:nvSpPr>
          <p:spPr>
            <a:xfrm>
              <a:off x="2799805" y="2673526"/>
              <a:ext cx="430887" cy="2930071"/>
            </a:xfrm>
            <a:prstGeom prst="rect">
              <a:avLst/>
            </a:prstGeom>
            <a:noFill/>
          </p:spPr>
          <p:txBody>
            <a:bodyPr vert="eaVert"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○○県○○市○○町〇⁻〇〇</a:t>
              </a:r>
              <a:endPar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6" name="テキスト ボックス 35"/>
            <p:cNvSpPr txBox="1"/>
            <p:nvPr/>
          </p:nvSpPr>
          <p:spPr>
            <a:xfrm>
              <a:off x="1847825" y="2868266"/>
              <a:ext cx="715581" cy="2182467"/>
            </a:xfrm>
            <a:prstGeom prst="rect">
              <a:avLst/>
            </a:prstGeom>
            <a:noFill/>
          </p:spPr>
          <p:txBody>
            <a:bodyPr vert="eaVert" wrap="square" rtlCol="0">
              <a:spAutoFit/>
            </a:bodyPr>
            <a:lstStyle/>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会社名</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代表者名 ○○○○ 様</a:t>
              </a:r>
              <a:endParaRPr kumimoji="1" lang="en-US" altLang="ja-JP" sz="16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
        <p:nvSpPr>
          <p:cNvPr id="38" name="正方形/長方形 37"/>
          <p:cNvSpPr/>
          <p:nvPr/>
        </p:nvSpPr>
        <p:spPr>
          <a:xfrm>
            <a:off x="3560030" y="1911525"/>
            <a:ext cx="2628068" cy="3659628"/>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54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39" name="テキスト ボックス 38"/>
          <p:cNvSpPr txBox="1"/>
          <p:nvPr/>
        </p:nvSpPr>
        <p:spPr>
          <a:xfrm>
            <a:off x="4109542" y="2001940"/>
            <a:ext cx="1441420" cy="307777"/>
          </a:xfrm>
          <a:prstGeom prst="rect">
            <a:avLst/>
          </a:prstGeom>
          <a:noFill/>
        </p:spPr>
        <p:txBody>
          <a:bodyPr wrap="non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契約解除通知書</a:t>
            </a:r>
            <a:endPar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0" name="テキスト ボックス 39"/>
          <p:cNvSpPr txBox="1"/>
          <p:nvPr/>
        </p:nvSpPr>
        <p:spPr>
          <a:xfrm>
            <a:off x="3639116" y="2412312"/>
            <a:ext cx="2464136" cy="2172390"/>
          </a:xfrm>
          <a:prstGeom prst="rect">
            <a:avLst/>
          </a:prstGeom>
          <a:noFill/>
        </p:spPr>
        <p:txBody>
          <a:bodyPr wrap="none" rtlCol="0">
            <a:spAutoFit/>
          </a:bodyPr>
          <a:lstStyle/>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契約年月日</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令和</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年</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日</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商</a:t>
            </a: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品名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契約金額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販売</a:t>
            </a: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会</a:t>
            </a:r>
            <a:r>
              <a:rPr kumimoji="1" lang="ja-JP" altLang="en-US" sz="11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社名</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○○○○株式会社</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□□営業所　</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1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担当者△△△△</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上記日付けの契約を解除します。</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なお、支払済みの代金</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円を</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返金し、商品を引き取ってください。</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1" name="テキスト ボックス 40"/>
          <p:cNvSpPr txBox="1"/>
          <p:nvPr/>
        </p:nvSpPr>
        <p:spPr>
          <a:xfrm>
            <a:off x="3682320" y="4665744"/>
            <a:ext cx="2390259" cy="807913"/>
          </a:xfrm>
          <a:prstGeom prst="rect">
            <a:avLst/>
          </a:prstGeom>
          <a:noFill/>
        </p:spPr>
        <p:txBody>
          <a:bodyPr wrap="square" rtlCol="0">
            <a:spAutoFit/>
          </a:bodyPr>
          <a:lstStyle/>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令和</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年</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日</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30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○○県○○市○○町</a:t>
            </a:r>
            <a:endPar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丁目</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氏</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名</a:t>
            </a:r>
            <a:r>
              <a:rPr kumimoji="1" lang="en-US" altLang="ja-JP"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1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　○○　○○○</a:t>
            </a:r>
            <a:endPar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2" name="角丸四角形 41"/>
          <p:cNvSpPr/>
          <p:nvPr/>
        </p:nvSpPr>
        <p:spPr>
          <a:xfrm>
            <a:off x="3510655" y="4113131"/>
            <a:ext cx="2769830" cy="483441"/>
          </a:xfrm>
          <a:prstGeom prst="roundRect">
            <a:avLst/>
          </a:prstGeom>
          <a:noFill/>
          <a:ln w="12700">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r>
              <a:rPr kumimoji="1" lang="en-US" altLang="ja-JP" sz="4400" b="0" i="0" u="none" strike="noStrike" kern="1200" cap="none" spc="0" normalizeH="0" baseline="0" noProof="0" dirty="0" smtClean="0">
                <a:ln>
                  <a:noFill/>
                </a:ln>
                <a:solidFill>
                  <a:prstClr val="white"/>
                </a:solidFill>
                <a:effectLst/>
                <a:uLnTx/>
                <a:uFillTx/>
                <a:latin typeface="Calibri"/>
                <a:ea typeface="ＭＳ Ｐゴシック"/>
                <a:cs typeface="+mn-cs"/>
              </a:rPr>
              <a:t>                         </a:t>
            </a:r>
            <a:endParaRPr kumimoji="1" lang="ja-JP" altLang="en-US" sz="4400" b="0" i="0" u="none" strike="noStrike" kern="1200" cap="none" spc="0" normalizeH="0" baseline="0" noProof="0" dirty="0">
              <a:ln>
                <a:noFill/>
              </a:ln>
              <a:solidFill>
                <a:prstClr val="white"/>
              </a:solidFill>
              <a:effectLst/>
              <a:uLnTx/>
              <a:uFillTx/>
              <a:latin typeface="Calibri"/>
              <a:ea typeface="ＭＳ Ｐゴシック"/>
              <a:cs typeface="+mn-cs"/>
            </a:endParaRPr>
          </a:p>
        </p:txBody>
      </p:sp>
      <p:sp>
        <p:nvSpPr>
          <p:cNvPr id="15" name="円弧 14"/>
          <p:cNvSpPr/>
          <p:nvPr/>
        </p:nvSpPr>
        <p:spPr>
          <a:xfrm rot="4169374">
            <a:off x="3998997" y="4132744"/>
            <a:ext cx="2294620" cy="2311182"/>
          </a:xfrm>
          <a:prstGeom prst="arc">
            <a:avLst>
              <a:gd name="adj1" fmla="val 14676974"/>
              <a:gd name="adj2" fmla="val 20017196"/>
            </a:avLst>
          </a:prstGeom>
          <a:ln w="47625">
            <a:solidFill>
              <a:srgbClr val="FF6600"/>
            </a:solidFill>
            <a:headEnd type="arrow" w="med"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a:cs typeface="+mn-cs"/>
            </a:endParaRPr>
          </a:p>
        </p:txBody>
      </p:sp>
      <p:grpSp>
        <p:nvGrpSpPr>
          <p:cNvPr id="16" name="グループ化 15"/>
          <p:cNvGrpSpPr/>
          <p:nvPr/>
        </p:nvGrpSpPr>
        <p:grpSpPr>
          <a:xfrm>
            <a:off x="3596029" y="5669011"/>
            <a:ext cx="2542568" cy="619398"/>
            <a:chOff x="3463677" y="5669011"/>
            <a:chExt cx="2542568" cy="619398"/>
          </a:xfrm>
        </p:grpSpPr>
        <p:sp>
          <p:nvSpPr>
            <p:cNvPr id="17" name="角丸四角形吹き出し 16"/>
            <p:cNvSpPr/>
            <p:nvPr/>
          </p:nvSpPr>
          <p:spPr>
            <a:xfrm>
              <a:off x="3463677" y="5669011"/>
              <a:ext cx="2542568" cy="619398"/>
            </a:xfrm>
            <a:prstGeom prst="wedgeRoundRectCallout">
              <a:avLst>
                <a:gd name="adj1" fmla="val -49471"/>
                <a:gd name="adj2" fmla="val -27316"/>
                <a:gd name="adj3" fmla="val 16667"/>
              </a:avLst>
            </a:prstGeom>
            <a:solidFill>
              <a:schemeClr val="accent2">
                <a:lumMod val="60000"/>
                <a:lumOff val="40000"/>
              </a:schemeClr>
            </a:solidFill>
            <a:ln w="9525">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18" name="テキスト ボックス 17"/>
            <p:cNvSpPr txBox="1"/>
            <p:nvPr/>
          </p:nvSpPr>
          <p:spPr>
            <a:xfrm>
              <a:off x="3500605" y="5711288"/>
              <a:ext cx="2477319" cy="553998"/>
            </a:xfrm>
            <a:prstGeom prst="rect">
              <a:avLst/>
            </a:prstGeom>
            <a:noFill/>
          </p:spPr>
          <p:txBody>
            <a:bodyPr wrap="square" rtlCol="0">
              <a:spAutoFit/>
            </a:bodyPr>
            <a:lstStyle/>
            <a:p>
              <a:pPr marL="0" marR="0" lvl="0" indent="0" algn="dist" defTabSz="914391"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代金未払い、商品を受け取っていない場合や、支払が</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クレジットの</a:t>
              </a: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場合には、この文面は</a:t>
              </a:r>
              <a:endParaRPr kumimoji="1" lang="en-US" altLang="ja-JP"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391"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不要です</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Tree>
    <p:extLst>
      <p:ext uri="{BB962C8B-B14F-4D97-AF65-F5344CB8AC3E}">
        <p14:creationId xmlns:p14="http://schemas.microsoft.com/office/powerpoint/2010/main" val="35813824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角丸四角形 13"/>
          <p:cNvSpPr/>
          <p:nvPr/>
        </p:nvSpPr>
        <p:spPr>
          <a:xfrm>
            <a:off x="-407773" y="310096"/>
            <a:ext cx="6267152" cy="504964"/>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404750" y="991705"/>
            <a:ext cx="6159617" cy="8717779"/>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72708" y="362060"/>
            <a:ext cx="3539752" cy="400110"/>
          </a:xfrm>
          <a:prstGeom prst="rect">
            <a:avLst/>
          </a:prstGeom>
          <a:noFill/>
        </p:spPr>
        <p:txBody>
          <a:bodyPr wrap="none" rtlCol="0">
            <a:spAutoFit/>
          </a:bodyPr>
          <a:lstStyle/>
          <a:p>
            <a:r>
              <a:rPr lang="ja-JP" altLang="en-US" sz="2000" b="1" dirty="0">
                <a:latin typeface="HG丸ｺﾞｼｯｸM-PRO" panose="020F0600000000000000" pitchFamily="50" charset="-128"/>
                <a:ea typeface="HG丸ｺﾞｼｯｸM-PRO" panose="020F0600000000000000" pitchFamily="50" charset="-128"/>
              </a:rPr>
              <a:t>９</a:t>
            </a:r>
            <a:r>
              <a:rPr kumimoji="1" lang="ja-JP" altLang="en-US" sz="2000" b="1" dirty="0" smtClean="0">
                <a:latin typeface="HG丸ｺﾞｼｯｸM-PRO" panose="020F0600000000000000" pitchFamily="50" charset="-128"/>
                <a:ea typeface="HG丸ｺﾞｼｯｸM-PRO" panose="020F0600000000000000" pitchFamily="50" charset="-128"/>
              </a:rPr>
              <a:t>．消費生活センターへ相談</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3" name="テキスト ボックス 2"/>
          <p:cNvSpPr txBox="1"/>
          <p:nvPr/>
        </p:nvSpPr>
        <p:spPr>
          <a:xfrm>
            <a:off x="838934" y="1159462"/>
            <a:ext cx="5506304" cy="523220"/>
          </a:xfrm>
          <a:prstGeom prst="rect">
            <a:avLst/>
          </a:prstGeom>
          <a:noFill/>
        </p:spPr>
        <p:txBody>
          <a:bodyPr wrap="squar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消費生活センターに相談した時にトラブル状況を聞かれ</a:t>
            </a:r>
            <a:r>
              <a:rPr lang="ja-JP" altLang="en-US" sz="1400" dirty="0" smtClean="0">
                <a:latin typeface="HG丸ｺﾞｼｯｸM-PRO" panose="020F0600000000000000" pitchFamily="50" charset="-128"/>
                <a:ea typeface="HG丸ｺﾞｼｯｸM-PRO" panose="020F0600000000000000" pitchFamily="50" charset="-128"/>
              </a:rPr>
              <a:t>るので、</a:t>
            </a:r>
            <a:r>
              <a:rPr kumimoji="1" lang="ja-JP" altLang="en-US" sz="1400" dirty="0" smtClean="0">
                <a:latin typeface="HG丸ｺﾞｼｯｸM-PRO" panose="020F0600000000000000" pitchFamily="50" charset="-128"/>
                <a:ea typeface="HG丸ｺﾞｼｯｸM-PRO" panose="020F0600000000000000" pitchFamily="50" charset="-128"/>
              </a:rPr>
              <a:t>事前に整理しておくと便利です。</a:t>
            </a:r>
            <a:endParaRPr kumimoji="1" lang="en-US" altLang="ja-JP" sz="1400" dirty="0" smtClean="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850965" y="7617531"/>
            <a:ext cx="3777672" cy="489990"/>
          </a:xfrm>
          <a:prstGeom prst="rect">
            <a:avLst/>
          </a:prstGeom>
          <a:noFill/>
        </p:spPr>
        <p:txBody>
          <a:bodyPr wrap="none" rtlCol="0">
            <a:prstTxWarp prst="textPlain">
              <a:avLst/>
            </a:prstTxWarp>
            <a:spAutoFit/>
          </a:bodyPr>
          <a:lstStyle/>
          <a:p>
            <a:pPr algn="ctr"/>
            <a:r>
              <a:rPr lang="ja-JP" altLang="en-US"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rPr>
              <a:t>もしかして、消費者トラブル？と思ったら</a:t>
            </a:r>
            <a:endParaRPr lang="en-US" altLang="ja-JP"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endParaRPr>
          </a:p>
          <a:p>
            <a:pPr algn="ctr"/>
            <a:r>
              <a:rPr kumimoji="1" lang="ja-JP" altLang="en-US" b="1" dirty="0" smtClean="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rPr>
              <a:t>消費者ホットラインにご連絡ください</a:t>
            </a:r>
            <a:endParaRPr kumimoji="1" lang="ja-JP" altLang="en-US" b="1" dirty="0">
              <a:ln/>
              <a:pattFill prst="dkUpDiag">
                <a:fgClr>
                  <a:srgbClr val="92D050"/>
                </a:fgClr>
                <a:bgClr>
                  <a:srgbClr val="00B050"/>
                </a:bgClr>
              </a:pattFill>
              <a:effectLst>
                <a:outerShdw blurRad="38100" dist="19050" dir="2700000" algn="tl" rotWithShape="0">
                  <a:schemeClr val="dk1">
                    <a:lumMod val="50000"/>
                    <a:alpha val="40000"/>
                  </a:schemeClr>
                </a:outerShdw>
              </a:effectLst>
              <a:latin typeface="メイリオ" panose="020B0604030504040204" pitchFamily="50" charset="-128"/>
              <a:ea typeface="メイリオ" panose="020B0604030504040204" pitchFamily="50" charset="-128"/>
            </a:endParaRPr>
          </a:p>
        </p:txBody>
      </p:sp>
      <p:sp>
        <p:nvSpPr>
          <p:cNvPr id="8" name="テキスト ボックス 7"/>
          <p:cNvSpPr txBox="1"/>
          <p:nvPr/>
        </p:nvSpPr>
        <p:spPr>
          <a:xfrm>
            <a:off x="1945598" y="8236527"/>
            <a:ext cx="1784192" cy="799189"/>
          </a:xfrm>
          <a:prstGeom prst="rect">
            <a:avLst/>
          </a:prstGeom>
          <a:noFill/>
        </p:spPr>
        <p:txBody>
          <a:bodyPr wrap="none" rtlCol="0">
            <a:prstTxWarp prst="textPlain">
              <a:avLst/>
            </a:prstTxWarp>
            <a:spAutoFit/>
          </a:bodyPr>
          <a:lstStyle/>
          <a:p>
            <a:r>
              <a:rPr kumimoji="1" lang="ja-JP" altLang="en-US" sz="4400" dirty="0" smtClean="0">
                <a:ln w="12700">
                  <a:solidFill>
                    <a:schemeClr val="accent1"/>
                  </a:solidFill>
                  <a:prstDash val="solid"/>
                </a:ln>
                <a:solidFill>
                  <a:srgbClr val="00B050"/>
                </a:solidFill>
                <a:effectLst>
                  <a:outerShdw dist="38100" dir="2640000" algn="bl" rotWithShape="0">
                    <a:srgbClr val="92D050"/>
                  </a:outerShdw>
                </a:effectLst>
                <a:latin typeface="ＤＨＰ特太ゴシック体" panose="020B0500000000000000" pitchFamily="50" charset="-128"/>
                <a:ea typeface="ＤＨＰ特太ゴシック体" panose="020B0500000000000000" pitchFamily="50" charset="-128"/>
              </a:rPr>
              <a:t>１８８</a:t>
            </a:r>
            <a:endParaRPr kumimoji="1" lang="ja-JP" altLang="en-US" sz="4400" dirty="0">
              <a:ln w="12700">
                <a:solidFill>
                  <a:schemeClr val="accent1"/>
                </a:solidFill>
                <a:prstDash val="solid"/>
              </a:ln>
              <a:solidFill>
                <a:srgbClr val="00B050"/>
              </a:solidFill>
              <a:effectLst>
                <a:outerShdw dist="38100" dir="2640000" algn="bl" rotWithShape="0">
                  <a:srgbClr val="92D050"/>
                </a:outerShdw>
              </a:effectLst>
              <a:latin typeface="ＤＨＰ特太ゴシック体" panose="020B0500000000000000" pitchFamily="50" charset="-128"/>
              <a:ea typeface="ＤＨＰ特太ゴシック体" panose="020B0500000000000000" pitchFamily="50" charset="-128"/>
            </a:endParaRPr>
          </a:p>
        </p:txBody>
      </p:sp>
      <p:grpSp>
        <p:nvGrpSpPr>
          <p:cNvPr id="10" name="グループ化 9"/>
          <p:cNvGrpSpPr/>
          <p:nvPr/>
        </p:nvGrpSpPr>
        <p:grpSpPr>
          <a:xfrm>
            <a:off x="1024618" y="8296835"/>
            <a:ext cx="902811" cy="830177"/>
            <a:chOff x="596904" y="8519908"/>
            <a:chExt cx="1111628" cy="1115089"/>
          </a:xfrm>
        </p:grpSpPr>
        <p:sp>
          <p:nvSpPr>
            <p:cNvPr id="7" name="テキスト ボックス 6"/>
            <p:cNvSpPr txBox="1"/>
            <p:nvPr/>
          </p:nvSpPr>
          <p:spPr>
            <a:xfrm>
              <a:off x="596904" y="8519908"/>
              <a:ext cx="1111628" cy="413404"/>
            </a:xfrm>
            <a:prstGeom prst="rect">
              <a:avLst/>
            </a:prstGeom>
            <a:noFill/>
          </p:spPr>
          <p:txBody>
            <a:bodyPr wrap="none" rtlCol="0">
              <a:spAutoFit/>
            </a:bodyPr>
            <a:lstStyle/>
            <a:p>
              <a:r>
                <a:rPr kumimoji="1" lang="ja-JP" altLang="en-US" sz="1400" dirty="0" smtClean="0">
                  <a:latin typeface="HG丸ｺﾞｼｯｸM-PRO" panose="020F0600000000000000" pitchFamily="50" charset="-128"/>
                  <a:ea typeface="HG丸ｺﾞｼｯｸM-PRO" panose="020F0600000000000000" pitchFamily="50" charset="-128"/>
                </a:rPr>
                <a:t>局番なし</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9" name="テキスト ボックス 8"/>
            <p:cNvSpPr txBox="1"/>
            <p:nvPr/>
          </p:nvSpPr>
          <p:spPr>
            <a:xfrm>
              <a:off x="741258" y="8684169"/>
              <a:ext cx="860959" cy="950828"/>
            </a:xfrm>
            <a:prstGeom prst="rect">
              <a:avLst/>
            </a:prstGeom>
            <a:noFill/>
          </p:spPr>
          <p:txBody>
            <a:bodyPr wrap="none" rtlCol="0">
              <a:spAutoFit/>
            </a:bodyPr>
            <a:lstStyle/>
            <a:p>
              <a:r>
                <a:rPr kumimoji="1" lang="ja-JP" altLang="en-US" sz="4000" b="1" dirty="0" smtClean="0">
                  <a:solidFill>
                    <a:srgbClr val="00B050"/>
                  </a:solidFill>
                </a:rPr>
                <a:t>☎</a:t>
              </a:r>
              <a:endParaRPr kumimoji="1" lang="ja-JP" altLang="en-US" sz="4000" b="1" dirty="0">
                <a:solidFill>
                  <a:srgbClr val="00B050"/>
                </a:solidFill>
              </a:endParaRPr>
            </a:p>
          </p:txBody>
        </p:sp>
      </p:grpSp>
      <p:graphicFrame>
        <p:nvGraphicFramePr>
          <p:cNvPr id="11" name="表 10"/>
          <p:cNvGraphicFramePr>
            <a:graphicFrameLocks noGrp="1"/>
          </p:cNvGraphicFramePr>
          <p:nvPr>
            <p:extLst>
              <p:ext uri="{D42A27DB-BD31-4B8C-83A1-F6EECF244321}">
                <p14:modId xmlns:p14="http://schemas.microsoft.com/office/powerpoint/2010/main" val="3541075304"/>
              </p:ext>
            </p:extLst>
          </p:nvPr>
        </p:nvGraphicFramePr>
        <p:xfrm>
          <a:off x="691591" y="1777340"/>
          <a:ext cx="5585933" cy="5730081"/>
        </p:xfrm>
        <a:graphic>
          <a:graphicData uri="http://schemas.openxmlformats.org/drawingml/2006/table">
            <a:tbl>
              <a:tblPr firstRow="1" bandRow="1">
                <a:tableStyleId>{5C22544A-7EE6-4342-B048-85BDC9FD1C3A}</a:tableStyleId>
              </a:tblPr>
              <a:tblGrid>
                <a:gridCol w="255944">
                  <a:extLst>
                    <a:ext uri="{9D8B030D-6E8A-4147-A177-3AD203B41FA5}">
                      <a16:colId xmlns:a16="http://schemas.microsoft.com/office/drawing/2014/main" val="3654678053"/>
                    </a:ext>
                  </a:extLst>
                </a:gridCol>
                <a:gridCol w="1660358">
                  <a:extLst>
                    <a:ext uri="{9D8B030D-6E8A-4147-A177-3AD203B41FA5}">
                      <a16:colId xmlns:a16="http://schemas.microsoft.com/office/drawing/2014/main" val="880157915"/>
                    </a:ext>
                  </a:extLst>
                </a:gridCol>
                <a:gridCol w="3669631">
                  <a:extLst>
                    <a:ext uri="{9D8B030D-6E8A-4147-A177-3AD203B41FA5}">
                      <a16:colId xmlns:a16="http://schemas.microsoft.com/office/drawing/2014/main" val="2420989204"/>
                    </a:ext>
                  </a:extLst>
                </a:gridCol>
              </a:tblGrid>
              <a:tr h="412124">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１</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いつ</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購入、契約した日</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ja-JP" altLang="en-US" sz="1000" b="0" dirty="0" smtClean="0">
                          <a:solidFill>
                            <a:schemeClr val="tx1"/>
                          </a:solidFill>
                          <a:latin typeface="Meiryo UI" panose="020B0604030504040204" pitchFamily="50" charset="-128"/>
                          <a:ea typeface="Meiryo UI" panose="020B0604030504040204" pitchFamily="50" charset="-128"/>
                        </a:rPr>
                        <a:t>西暦・令和　　　　　　　　　年　　　　　　　月　　　　　　日</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2864579"/>
                  </a:ext>
                </a:extLst>
              </a:tr>
              <a:tr h="1106905">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２</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どこで</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購入した場所、きっかけ</a:t>
                      </a:r>
                      <a:r>
                        <a:rPr kumimoji="1" lang="en-US" altLang="ja-JP" b="0" dirty="0" smtClean="0">
                          <a:solidFill>
                            <a:schemeClr val="tx1"/>
                          </a:solidFill>
                          <a:latin typeface="Meiryo UI" panose="020B0604030504040204" pitchFamily="50" charset="-128"/>
                          <a:ea typeface="Meiryo UI" panose="020B0604030504040204" pitchFamily="50" charset="-128"/>
                        </a:rPr>
                        <a:t>)</a:t>
                      </a: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自宅に販売員が訪問してきて　・　電話で勧誘されて</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自分が店舗に行って　・　友人、知人からの紹介で</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通信販売で（テレビ／インターネット／カタログ／その他）</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その他</a:t>
                      </a:r>
                      <a:r>
                        <a:rPr kumimoji="1" lang="en-US" altLang="ja-JP" sz="1000" b="0" dirty="0" smtClean="0">
                          <a:solidFill>
                            <a:schemeClr val="tx1"/>
                          </a:solidFill>
                          <a:latin typeface="Meiryo UI" panose="020B0604030504040204" pitchFamily="50" charset="-128"/>
                          <a:ea typeface="Meiryo UI" panose="020B0604030504040204" pitchFamily="50" charset="-128"/>
                        </a:rPr>
                        <a:t>(</a:t>
                      </a:r>
                      <a:r>
                        <a:rPr kumimoji="1" lang="ja-JP" altLang="en-US" sz="1000" b="0" dirty="0" smtClean="0">
                          <a:solidFill>
                            <a:schemeClr val="tx1"/>
                          </a:solidFill>
                          <a:latin typeface="Meiryo UI" panose="020B0604030504040204" pitchFamily="50" charset="-128"/>
                          <a:ea typeface="Meiryo UI" panose="020B0604030504040204" pitchFamily="50" charset="-128"/>
                        </a:rPr>
                        <a:t>　　　　　　　　　　　　　　　　　</a:t>
                      </a:r>
                      <a:r>
                        <a:rPr kumimoji="1" lang="en-US" altLang="ja-JP" sz="1000" b="0" dirty="0" smtClean="0">
                          <a:solidFill>
                            <a:schemeClr val="tx1"/>
                          </a:solidFill>
                          <a:latin typeface="Meiryo UI" panose="020B0604030504040204" pitchFamily="50" charset="-128"/>
                          <a:ea typeface="Meiryo UI" panose="020B0604030504040204" pitchFamily="50" charset="-128"/>
                        </a:rPr>
                        <a:t>)</a:t>
                      </a: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5080608"/>
                  </a:ext>
                </a:extLst>
              </a:tr>
              <a:tr h="517358">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３</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何を</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商品名、サービス名</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893817"/>
                  </a:ext>
                </a:extLst>
              </a:tr>
              <a:tr h="550318">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４</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いくらで</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契約金額、いくら払ったか</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kumimoji="1" lang="ja-JP" altLang="en-US" sz="1000" b="0" dirty="0" smtClean="0">
                          <a:solidFill>
                            <a:schemeClr val="tx1"/>
                          </a:solidFill>
                          <a:latin typeface="Meiryo UI" panose="020B0604030504040204" pitchFamily="50" charset="-128"/>
                          <a:ea typeface="Meiryo UI" panose="020B0604030504040204" pitchFamily="50" charset="-128"/>
                        </a:rPr>
                        <a:t>契約金額、商品代等　：　　　　　　　　　　　　　　　　　　　円</a:t>
                      </a:r>
                      <a:endParaRPr kumimoji="1" lang="ja-JP" altLang="en-US" sz="1000"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228017"/>
                  </a:ext>
                </a:extLst>
              </a:tr>
              <a:tr h="556587">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５</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b="0" dirty="0" smtClean="0">
                          <a:solidFill>
                            <a:schemeClr val="tx1"/>
                          </a:solidFill>
                          <a:latin typeface="Meiryo UI" panose="020B0604030504040204" pitchFamily="50" charset="-128"/>
                          <a:ea typeface="Meiryo UI" panose="020B0604030504040204" pitchFamily="50" charset="-128"/>
                        </a:rPr>
                        <a:t>どこの会社から</a:t>
                      </a:r>
                      <a:endParaRPr kumimoji="1" lang="en-US" altLang="ja-JP" b="0" dirty="0" smtClean="0">
                        <a:solidFill>
                          <a:schemeClr val="tx1"/>
                        </a:solidFill>
                        <a:latin typeface="Meiryo UI" panose="020B0604030504040204" pitchFamily="50" charset="-128"/>
                        <a:ea typeface="Meiryo UI" panose="020B0604030504040204" pitchFamily="50" charset="-128"/>
                      </a:endParaRPr>
                    </a:p>
                    <a:p>
                      <a:pPr algn="l"/>
                      <a:r>
                        <a:rPr kumimoji="1" lang="en-US" altLang="ja-JP" b="0" dirty="0" smtClean="0">
                          <a:solidFill>
                            <a:schemeClr val="tx1"/>
                          </a:solidFill>
                          <a:latin typeface="Meiryo UI" panose="020B0604030504040204" pitchFamily="50" charset="-128"/>
                          <a:ea typeface="Meiryo UI" panose="020B0604030504040204" pitchFamily="50" charset="-128"/>
                        </a:rPr>
                        <a:t>(</a:t>
                      </a:r>
                      <a:r>
                        <a:rPr kumimoji="1" lang="ja-JP" altLang="en-US" b="0" dirty="0" smtClean="0">
                          <a:solidFill>
                            <a:schemeClr val="tx1"/>
                          </a:solidFill>
                          <a:latin typeface="Meiryo UI" panose="020B0604030504040204" pitchFamily="50" charset="-128"/>
                          <a:ea typeface="Meiryo UI" panose="020B0604030504040204" pitchFamily="50" charset="-128"/>
                        </a:rPr>
                        <a:t>契約先、販売会社名</a:t>
                      </a:r>
                      <a:r>
                        <a:rPr kumimoji="1" lang="en-US" altLang="ja-JP" b="0" dirty="0" smtClean="0">
                          <a:solidFill>
                            <a:schemeClr val="tx1"/>
                          </a:solidFill>
                          <a:latin typeface="Meiryo UI" panose="020B0604030504040204" pitchFamily="50" charset="-128"/>
                          <a:ea typeface="Meiryo UI" panose="020B0604030504040204" pitchFamily="50" charset="-128"/>
                        </a:rPr>
                        <a:t>)</a:t>
                      </a:r>
                      <a:endParaRPr kumimoji="1" lang="ja-JP" altLang="en-US" b="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会社名：</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b="0" dirty="0" smtClean="0">
                          <a:solidFill>
                            <a:schemeClr val="tx1"/>
                          </a:solidFill>
                          <a:latin typeface="Meiryo UI" panose="020B0604030504040204" pitchFamily="50" charset="-128"/>
                          <a:ea typeface="Meiryo UI" panose="020B0604030504040204" pitchFamily="50" charset="-128"/>
                        </a:rPr>
                        <a:t>クレジット会社名：</a:t>
                      </a:r>
                      <a:endParaRPr kumimoji="1" lang="en-US" altLang="ja-JP" sz="1000" b="0" dirty="0" smtClean="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0078626"/>
                  </a:ext>
                </a:extLst>
              </a:tr>
              <a:tr h="561400">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６</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商品・サービスの受取を</a:t>
                      </a:r>
                      <a:endParaRPr kumimoji="1" lang="en-US" altLang="ja-JP" dirty="0" smtClean="0">
                        <a:solidFill>
                          <a:schemeClr val="tx1"/>
                        </a:solidFill>
                        <a:latin typeface="Meiryo UI" panose="020B0604030504040204" pitchFamily="50" charset="-128"/>
                        <a:ea typeface="Meiryo UI" panose="020B0604030504040204" pitchFamily="50" charset="-128"/>
                      </a:endParaRPr>
                    </a:p>
                    <a:p>
                      <a:pPr algn="l"/>
                      <a:r>
                        <a:rPr kumimoji="1" lang="ja-JP" altLang="en-US" dirty="0" smtClean="0">
                          <a:solidFill>
                            <a:schemeClr val="tx1"/>
                          </a:solidFill>
                          <a:latin typeface="Meiryo UI" panose="020B0604030504040204" pitchFamily="50" charset="-128"/>
                          <a:ea typeface="Meiryo UI" panose="020B0604030504040204" pitchFamily="50" charset="-128"/>
                        </a:rPr>
                        <a:t>しているか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受け取っていない　・　受け取って、使用している</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受け取ったが、使用せず保管している　</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9313009"/>
                  </a:ext>
                </a:extLst>
              </a:tr>
              <a:tr h="529390">
                <a:tc>
                  <a:txBody>
                    <a:bodyPr/>
                    <a:lstStyle/>
                    <a:p>
                      <a:pPr algn="ctr"/>
                      <a:r>
                        <a:rPr kumimoji="1" lang="ja-JP" altLang="en-US" sz="1000" b="1" smtClean="0">
                          <a:solidFill>
                            <a:schemeClr val="bg1"/>
                          </a:solidFill>
                          <a:latin typeface="Meiryo UI" panose="020B0604030504040204" pitchFamily="50" charset="-128"/>
                          <a:ea typeface="Meiryo UI" panose="020B0604030504040204" pitchFamily="50" charset="-128"/>
                        </a:rPr>
                        <a:t>７</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契約書等はあるか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パンフレット　・　契約書　・　領収書　・　見積書　・　納品書</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その他（　　　　　　　　　　　　　　　）</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0127886"/>
                  </a:ext>
                </a:extLst>
              </a:tr>
              <a:tr h="581599">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８</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dirty="0" smtClean="0">
                          <a:solidFill>
                            <a:schemeClr val="tx1"/>
                          </a:solidFill>
                          <a:latin typeface="Meiryo UI" panose="020B0604030504040204" pitchFamily="50" charset="-128"/>
                          <a:ea typeface="Meiryo UI" panose="020B0604030504040204" pitchFamily="50" charset="-128"/>
                        </a:rPr>
                        <a:t>どうしたいか</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解約したい　・　返金してもらいたい　・　返品したい</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返品してもらいたい　・　その他</a:t>
                      </a:r>
                      <a:r>
                        <a:rPr kumimoji="1" lang="en-US" altLang="ja-JP" sz="1000" dirty="0" smtClean="0">
                          <a:solidFill>
                            <a:schemeClr val="tx1"/>
                          </a:solidFill>
                          <a:latin typeface="Meiryo UI" panose="020B0604030504040204" pitchFamily="50" charset="-128"/>
                          <a:ea typeface="Meiryo UI" panose="020B0604030504040204" pitchFamily="50" charset="-128"/>
                        </a:rPr>
                        <a:t>(</a:t>
                      </a:r>
                      <a:r>
                        <a:rPr kumimoji="1" lang="ja-JP" altLang="en-US" sz="1000" dirty="0" smtClean="0">
                          <a:solidFill>
                            <a:schemeClr val="tx1"/>
                          </a:solidFill>
                          <a:latin typeface="Meiryo UI" panose="020B0604030504040204" pitchFamily="50" charset="-128"/>
                          <a:ea typeface="Meiryo UI" panose="020B0604030504040204" pitchFamily="50" charset="-128"/>
                        </a:rPr>
                        <a:t>　　　　　　　　　　　　　　　</a:t>
                      </a:r>
                      <a:r>
                        <a:rPr kumimoji="1" lang="en-US" altLang="ja-JP" sz="1000" dirty="0" smtClean="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1321054"/>
                  </a:ext>
                </a:extLst>
              </a:tr>
              <a:tr h="914400">
                <a:tc>
                  <a:txBody>
                    <a:bodyPr/>
                    <a:lstStyle/>
                    <a:p>
                      <a:pPr algn="ctr"/>
                      <a:r>
                        <a:rPr kumimoji="1" lang="ja-JP" altLang="en-US" sz="1000" b="1" dirty="0" smtClean="0">
                          <a:solidFill>
                            <a:schemeClr val="bg1"/>
                          </a:solidFill>
                          <a:latin typeface="Meiryo UI" panose="020B0604030504040204" pitchFamily="50" charset="-128"/>
                          <a:ea typeface="Meiryo UI" panose="020B0604030504040204" pitchFamily="50" charset="-128"/>
                        </a:rPr>
                        <a:t>９</a:t>
                      </a:r>
                      <a:endParaRPr kumimoji="1" lang="ja-JP" altLang="en-US" sz="1000" b="1" dirty="0">
                        <a:solidFill>
                          <a:schemeClr val="bg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kumimoji="1" lang="ja-JP" altLang="en-US" smtClean="0">
                          <a:solidFill>
                            <a:schemeClr val="tx1"/>
                          </a:solidFill>
                          <a:latin typeface="Meiryo UI" panose="020B0604030504040204" pitchFamily="50" charset="-128"/>
                          <a:ea typeface="Meiryo UI" panose="020B0604030504040204" pitchFamily="50" charset="-128"/>
                        </a:rPr>
                        <a:t>購入又は契約</a:t>
                      </a:r>
                      <a:r>
                        <a:rPr kumimoji="1" lang="ja-JP" altLang="en-US" dirty="0" smtClean="0">
                          <a:solidFill>
                            <a:schemeClr val="tx1"/>
                          </a:solidFill>
                          <a:latin typeface="Meiryo UI" panose="020B0604030504040204" pitchFamily="50" charset="-128"/>
                          <a:ea typeface="Meiryo UI" panose="020B0604030504040204" pitchFamily="50" charset="-128"/>
                        </a:rPr>
                        <a:t>した人</a:t>
                      </a:r>
                      <a:endParaRPr kumimoji="1" lang="en-US" altLang="ja-JP" dirty="0" smtClean="0">
                        <a:solidFill>
                          <a:schemeClr val="tx1"/>
                        </a:solidFill>
                        <a:latin typeface="Meiryo UI" panose="020B0604030504040204" pitchFamily="50" charset="-128"/>
                        <a:ea typeface="Meiryo UI" panose="020B0604030504040204" pitchFamily="50" charset="-128"/>
                      </a:endParaRPr>
                    </a:p>
                    <a:p>
                      <a:pPr algn="l"/>
                      <a:r>
                        <a:rPr kumimoji="1" lang="ja-JP" altLang="en-US" dirty="0" smtClean="0">
                          <a:solidFill>
                            <a:schemeClr val="tx1"/>
                          </a:solidFill>
                          <a:latin typeface="Meiryo UI" panose="020B0604030504040204" pitchFamily="50" charset="-128"/>
                          <a:ea typeface="Meiryo UI" panose="020B0604030504040204" pitchFamily="50" charset="-128"/>
                        </a:rPr>
                        <a:t>は誰か</a:t>
                      </a:r>
                      <a:endParaRPr kumimoji="1" lang="en-US" altLang="ja-JP" dirty="0" smtClean="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氏名：</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住所：</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l">
                        <a:spcBef>
                          <a:spcPts val="600"/>
                        </a:spcBef>
                      </a:pPr>
                      <a:r>
                        <a:rPr kumimoji="1" lang="ja-JP" altLang="en-US" sz="1000" dirty="0" smtClean="0">
                          <a:solidFill>
                            <a:schemeClr val="tx1"/>
                          </a:solidFill>
                          <a:latin typeface="Meiryo UI" panose="020B0604030504040204" pitchFamily="50" charset="-128"/>
                          <a:ea typeface="Meiryo UI" panose="020B0604030504040204" pitchFamily="50" charset="-128"/>
                        </a:rPr>
                        <a:t>連絡先：</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accent6">
                          <a:lumMod val="60000"/>
                          <a:lumOff val="40000"/>
                        </a:schemeClr>
                      </a:solidFill>
                      <a:prstDash val="solid"/>
                      <a:round/>
                      <a:headEnd type="none" w="med" len="med"/>
                      <a:tailEnd type="none" w="med" len="med"/>
                    </a:lnL>
                    <a:lnR w="9525" cap="flat" cmpd="sng" algn="ctr">
                      <a:solidFill>
                        <a:schemeClr val="accent6">
                          <a:lumMod val="60000"/>
                          <a:lumOff val="40000"/>
                        </a:schemeClr>
                      </a:solidFill>
                      <a:prstDash val="solid"/>
                      <a:round/>
                      <a:headEnd type="none" w="med" len="med"/>
                      <a:tailEnd type="none" w="med" len="med"/>
                    </a:lnR>
                    <a:lnT w="9525" cap="flat" cmpd="sng" algn="ctr">
                      <a:solidFill>
                        <a:schemeClr val="accent6">
                          <a:lumMod val="60000"/>
                          <a:lumOff val="40000"/>
                        </a:schemeClr>
                      </a:solidFill>
                      <a:prstDash val="solid"/>
                      <a:round/>
                      <a:headEnd type="none" w="med" len="med"/>
                      <a:tailEnd type="none" w="med" len="med"/>
                    </a:lnT>
                    <a:lnB w="9525"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5495790"/>
                  </a:ext>
                </a:extLst>
              </a:tr>
            </a:tbl>
          </a:graphicData>
        </a:graphic>
      </p:graphicFrame>
      <p:sp>
        <p:nvSpPr>
          <p:cNvPr id="12" name="テキスト ボックス 11"/>
          <p:cNvSpPr txBox="1"/>
          <p:nvPr/>
        </p:nvSpPr>
        <p:spPr>
          <a:xfrm>
            <a:off x="679282" y="9155026"/>
            <a:ext cx="5450305" cy="461665"/>
          </a:xfrm>
          <a:prstGeom prst="rect">
            <a:avLst/>
          </a:prstGeom>
          <a:noFill/>
        </p:spPr>
        <p:txBody>
          <a:bodyPr wrap="square" rtlCol="0">
            <a:spAutoFit/>
          </a:bodyPr>
          <a:lstStyle/>
          <a:p>
            <a:r>
              <a:rPr lang="en-US" altLang="ja-JP" sz="12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お住まいの地域の郵便番号の入力を求められます</a:t>
            </a:r>
            <a:endParaRPr lang="en-US" altLang="ja-JP" sz="1200" dirty="0" smtClean="0">
              <a:latin typeface="Meiryo UI" panose="020B0604030504040204" pitchFamily="50" charset="-128"/>
              <a:ea typeface="Meiryo UI" panose="020B0604030504040204" pitchFamily="50" charset="-128"/>
            </a:endParaRPr>
          </a:p>
          <a:p>
            <a:r>
              <a:rPr kumimoji="1" lang="en-US" altLang="ja-JP" sz="1200" dirty="0" smtClean="0">
                <a:latin typeface="Meiryo UI" panose="020B0604030504040204" pitchFamily="50" charset="-128"/>
                <a:ea typeface="Meiryo UI" panose="020B0604030504040204" pitchFamily="50" charset="-128"/>
              </a:rPr>
              <a:t>※</a:t>
            </a:r>
            <a:r>
              <a:rPr kumimoji="1" lang="ja-JP" altLang="en-US" sz="1200" dirty="0" smtClean="0">
                <a:latin typeface="Meiryo UI" panose="020B0604030504040204" pitchFamily="50" charset="-128"/>
                <a:ea typeface="Meiryo UI" panose="020B0604030504040204" pitchFamily="50" charset="-128"/>
              </a:rPr>
              <a:t>郵便番号などの入力を行わなかった場合は県の消費生活センターにつながります</a:t>
            </a:r>
            <a:endParaRPr kumimoji="1" lang="ja-JP" altLang="en-US" sz="1200" dirty="0">
              <a:latin typeface="Meiryo UI" panose="020B0604030504040204" pitchFamily="50" charset="-128"/>
              <a:ea typeface="Meiryo UI" panose="020B0604030504040204" pitchFamily="50" charset="-128"/>
            </a:endParaRPr>
          </a:p>
        </p:txBody>
      </p:sp>
      <p:sp>
        <p:nvSpPr>
          <p:cNvPr id="16" name="スライド番号プレースホルダー 15"/>
          <p:cNvSpPr>
            <a:spLocks noGrp="1"/>
          </p:cNvSpPr>
          <p:nvPr>
            <p:ph type="sldNum" sz="quarter" idx="12"/>
          </p:nvPr>
        </p:nvSpPr>
        <p:spPr/>
        <p:txBody>
          <a:bodyPr/>
          <a:lstStyle/>
          <a:p>
            <a:fld id="{2D29DCC2-8EF3-41CF-8D5F-D9B527706C29}" type="slidenum">
              <a:rPr kumimoji="1" lang="ja-JP" altLang="en-US" smtClean="0"/>
              <a:t>14</a:t>
            </a:fld>
            <a:endParaRPr kumimoji="1" lang="ja-JP" altLang="en-US" dirty="0"/>
          </a:p>
        </p:txBody>
      </p:sp>
      <p:pic>
        <p:nvPicPr>
          <p:cNvPr id="17" name="図 16"/>
          <p:cNvPicPr>
            <a:picLocks noChangeAspect="1"/>
          </p:cNvPicPr>
          <p:nvPr/>
        </p:nvPicPr>
        <p:blipFill>
          <a:blip r:embed="rId2"/>
          <a:stretch>
            <a:fillRect/>
          </a:stretch>
        </p:blipFill>
        <p:spPr>
          <a:xfrm>
            <a:off x="4612633" y="8016297"/>
            <a:ext cx="1535124" cy="1176630"/>
          </a:xfrm>
          <a:prstGeom prst="rect">
            <a:avLst/>
          </a:prstGeom>
        </p:spPr>
      </p:pic>
    </p:spTree>
    <p:extLst>
      <p:ext uri="{BB962C8B-B14F-4D97-AF65-F5344CB8AC3E}">
        <p14:creationId xmlns:p14="http://schemas.microsoft.com/office/powerpoint/2010/main" val="3820135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4449</Words>
  <Application>Microsoft Office PowerPoint</Application>
  <PresentationFormat>A4 210 x 297 mm</PresentationFormat>
  <Paragraphs>511</Paragraphs>
  <Slides>15</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2</vt:i4>
      </vt:variant>
      <vt:variant>
        <vt:lpstr>スライド タイトル</vt:lpstr>
      </vt:variant>
      <vt:variant>
        <vt:i4>15</vt:i4>
      </vt:variant>
    </vt:vector>
  </HeadingPairs>
  <TitlesOfParts>
    <vt:vector size="29" baseType="lpstr">
      <vt:lpstr>ＤＦ特太ゴシック体</vt:lpstr>
      <vt:lpstr>ＤＨＰ特太ゴシック体</vt:lpstr>
      <vt:lpstr>HGPｺﾞｼｯｸM</vt:lpstr>
      <vt:lpstr>HGP創英角ﾎﾟｯﾌﾟ体</vt:lpstr>
      <vt:lpstr>HG丸ｺﾞｼｯｸM-PRO</vt:lpstr>
      <vt:lpstr>Meiryo UI</vt:lpstr>
      <vt:lpstr>ＭＳ Ｐゴシック</vt:lpstr>
      <vt:lpstr>メイリオ</vt:lpstr>
      <vt:lpstr>游ゴシック</vt:lpstr>
      <vt:lpstr>Arial</vt:lpstr>
      <vt:lpstr>Calibri</vt:lpstr>
      <vt:lpstr>Calibri Light</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(別紙１)福祉担当者向け見守りスキルアップ講座</dc:title>
  <dc:creator/>
  <cp:lastModifiedBy/>
  <cp:revision>1</cp:revision>
  <dcterms:created xsi:type="dcterms:W3CDTF">2021-04-08T05:38:00Z</dcterms:created>
  <dcterms:modified xsi:type="dcterms:W3CDTF">2021-04-08T05:39:16Z</dcterms:modified>
</cp:coreProperties>
</file>