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 id="2147483660" r:id="rId2"/>
  </p:sldMasterIdLst>
  <p:notesMasterIdLst>
    <p:notesMasterId r:id="rId19"/>
  </p:notesMasterIdLst>
  <p:sldIdLst>
    <p:sldId id="270" r:id="rId3"/>
    <p:sldId id="296" r:id="rId4"/>
    <p:sldId id="292" r:id="rId5"/>
    <p:sldId id="271" r:id="rId6"/>
    <p:sldId id="281" r:id="rId7"/>
    <p:sldId id="289" r:id="rId8"/>
    <p:sldId id="290" r:id="rId9"/>
    <p:sldId id="291" r:id="rId10"/>
    <p:sldId id="273" r:id="rId11"/>
    <p:sldId id="272" r:id="rId12"/>
    <p:sldId id="279" r:id="rId13"/>
    <p:sldId id="276" r:id="rId14"/>
    <p:sldId id="277" r:id="rId15"/>
    <p:sldId id="298" r:id="rId16"/>
    <p:sldId id="299" r:id="rId17"/>
    <p:sldId id="287" r:id="rId18"/>
  </p:sldIdLst>
  <p:sldSz cx="6858000" cy="9906000" type="A4"/>
  <p:notesSz cx="6794500" cy="9931400"/>
  <p:defaultTextStyle>
    <a:defPPr>
      <a:defRPr lang="ja-JP"/>
    </a:defPPr>
    <a:lvl1pPr marL="0" algn="l" defTabSz="914391" rtl="0" eaLnBrk="1" latinLnBrk="0" hangingPunct="1">
      <a:defRPr kumimoji="1" sz="1800" kern="1200">
        <a:solidFill>
          <a:schemeClr val="tx1"/>
        </a:solidFill>
        <a:latin typeface="+mn-lt"/>
        <a:ea typeface="+mn-ea"/>
        <a:cs typeface="+mn-cs"/>
      </a:defRPr>
    </a:lvl1pPr>
    <a:lvl2pPr marL="457195" algn="l" defTabSz="914391" rtl="0" eaLnBrk="1" latinLnBrk="0" hangingPunct="1">
      <a:defRPr kumimoji="1" sz="1800" kern="1200">
        <a:solidFill>
          <a:schemeClr val="tx1"/>
        </a:solidFill>
        <a:latin typeface="+mn-lt"/>
        <a:ea typeface="+mn-ea"/>
        <a:cs typeface="+mn-cs"/>
      </a:defRPr>
    </a:lvl2pPr>
    <a:lvl3pPr marL="914391" algn="l" defTabSz="914391" rtl="0" eaLnBrk="1" latinLnBrk="0" hangingPunct="1">
      <a:defRPr kumimoji="1" sz="1800" kern="1200">
        <a:solidFill>
          <a:schemeClr val="tx1"/>
        </a:solidFill>
        <a:latin typeface="+mn-lt"/>
        <a:ea typeface="+mn-ea"/>
        <a:cs typeface="+mn-cs"/>
      </a:defRPr>
    </a:lvl3pPr>
    <a:lvl4pPr marL="1371586" algn="l" defTabSz="914391" rtl="0" eaLnBrk="1" latinLnBrk="0" hangingPunct="1">
      <a:defRPr kumimoji="1" sz="1800" kern="1200">
        <a:solidFill>
          <a:schemeClr val="tx1"/>
        </a:solidFill>
        <a:latin typeface="+mn-lt"/>
        <a:ea typeface="+mn-ea"/>
        <a:cs typeface="+mn-cs"/>
      </a:defRPr>
    </a:lvl4pPr>
    <a:lvl5pPr marL="1828782" algn="l" defTabSz="914391" rtl="0" eaLnBrk="1" latinLnBrk="0" hangingPunct="1">
      <a:defRPr kumimoji="1" sz="1800" kern="1200">
        <a:solidFill>
          <a:schemeClr val="tx1"/>
        </a:solidFill>
        <a:latin typeface="+mn-lt"/>
        <a:ea typeface="+mn-ea"/>
        <a:cs typeface="+mn-cs"/>
      </a:defRPr>
    </a:lvl5pPr>
    <a:lvl6pPr marL="2285977" algn="l" defTabSz="914391" rtl="0" eaLnBrk="1" latinLnBrk="0" hangingPunct="1">
      <a:defRPr kumimoji="1" sz="1800" kern="1200">
        <a:solidFill>
          <a:schemeClr val="tx1"/>
        </a:solidFill>
        <a:latin typeface="+mn-lt"/>
        <a:ea typeface="+mn-ea"/>
        <a:cs typeface="+mn-cs"/>
      </a:defRPr>
    </a:lvl6pPr>
    <a:lvl7pPr marL="2743173" algn="l" defTabSz="914391" rtl="0" eaLnBrk="1" latinLnBrk="0" hangingPunct="1">
      <a:defRPr kumimoji="1" sz="1800" kern="1200">
        <a:solidFill>
          <a:schemeClr val="tx1"/>
        </a:solidFill>
        <a:latin typeface="+mn-lt"/>
        <a:ea typeface="+mn-ea"/>
        <a:cs typeface="+mn-cs"/>
      </a:defRPr>
    </a:lvl7pPr>
    <a:lvl8pPr marL="3200368" algn="l" defTabSz="914391" rtl="0" eaLnBrk="1" latinLnBrk="0" hangingPunct="1">
      <a:defRPr kumimoji="1" sz="1800" kern="1200">
        <a:solidFill>
          <a:schemeClr val="tx1"/>
        </a:solidFill>
        <a:latin typeface="+mn-lt"/>
        <a:ea typeface="+mn-ea"/>
        <a:cs typeface="+mn-cs"/>
      </a:defRPr>
    </a:lvl8pPr>
    <a:lvl9pPr marL="3657563" algn="l" defTabSz="914391"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099" userDrawn="1">
          <p15:clr>
            <a:srgbClr val="A4A3A4"/>
          </p15:clr>
        </p15:guide>
        <p15:guide id="2" orient="horz" pos="3574" userDrawn="1">
          <p15:clr>
            <a:srgbClr val="A4A3A4"/>
          </p15:clr>
        </p15:guide>
        <p15:guide id="3" pos="3997" userDrawn="1">
          <p15:clr>
            <a:srgbClr val="A4A3A4"/>
          </p15:clr>
        </p15:guide>
        <p15:guide id="4" pos="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6600"/>
    <a:srgbClr val="FF9900"/>
    <a:srgbClr val="FF9999"/>
    <a:srgbClr val="FF99CC"/>
    <a:srgbClr val="000000"/>
    <a:srgbClr val="FF6699"/>
    <a:srgbClr val="FFF0DD"/>
    <a:srgbClr val="D6E1F2"/>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22" autoAdjust="0"/>
    <p:restoredTop sz="94660"/>
  </p:normalViewPr>
  <p:slideViewPr>
    <p:cSldViewPr snapToGrid="0">
      <p:cViewPr varScale="1">
        <p:scale>
          <a:sx n="80" d="100"/>
          <a:sy n="80" d="100"/>
        </p:scale>
        <p:origin x="3420" y="108"/>
      </p:cViewPr>
      <p:guideLst>
        <p:guide pos="2099"/>
        <p:guide orient="horz" pos="3574"/>
        <p:guide pos="3997"/>
        <p:guide pos="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100" y="0"/>
            <a:ext cx="2944813" cy="498475"/>
          </a:xfrm>
          <a:prstGeom prst="rect">
            <a:avLst/>
          </a:prstGeom>
        </p:spPr>
        <p:txBody>
          <a:bodyPr vert="horz" lIns="91440" tIns="45720" rIns="91440" bIns="45720" rtlCol="0"/>
          <a:lstStyle>
            <a:lvl1pPr algn="r">
              <a:defRPr sz="1200"/>
            </a:lvl1pPr>
          </a:lstStyle>
          <a:p>
            <a:fld id="{4F58646C-C375-4EF6-966B-00089C351BFC}" type="datetimeFigureOut">
              <a:rPr kumimoji="1" lang="ja-JP" altLang="en-US" smtClean="0"/>
              <a:t>2021/4/8</a:t>
            </a:fld>
            <a:endParaRPr kumimoji="1" lang="ja-JP" altLang="en-US"/>
          </a:p>
        </p:txBody>
      </p:sp>
      <p:sp>
        <p:nvSpPr>
          <p:cNvPr id="4" name="スライド イメージ プレースホルダー 3"/>
          <p:cNvSpPr>
            <a:spLocks noGrp="1" noRot="1" noChangeAspect="1"/>
          </p:cNvSpPr>
          <p:nvPr>
            <p:ph type="sldImg" idx="2"/>
          </p:nvPr>
        </p:nvSpPr>
        <p:spPr>
          <a:xfrm>
            <a:off x="2236788" y="1241425"/>
            <a:ext cx="2320925" cy="335121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9963"/>
            <a:ext cx="5435600" cy="391001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32925"/>
            <a:ext cx="2944813"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100" y="9432925"/>
            <a:ext cx="2944813" cy="498475"/>
          </a:xfrm>
          <a:prstGeom prst="rect">
            <a:avLst/>
          </a:prstGeom>
        </p:spPr>
        <p:txBody>
          <a:bodyPr vert="horz" lIns="91440" tIns="45720" rIns="91440" bIns="45720" rtlCol="0" anchor="b"/>
          <a:lstStyle>
            <a:lvl1pPr algn="r">
              <a:defRPr sz="1200"/>
            </a:lvl1pPr>
          </a:lstStyle>
          <a:p>
            <a:fld id="{9858A80B-339F-4EC6-8D36-B388A33B8AB2}" type="slidenum">
              <a:rPr kumimoji="1" lang="ja-JP" altLang="en-US" smtClean="0"/>
              <a:t>‹#›</a:t>
            </a:fld>
            <a:endParaRPr kumimoji="1" lang="ja-JP" altLang="en-US"/>
          </a:p>
        </p:txBody>
      </p:sp>
    </p:spTree>
    <p:extLst>
      <p:ext uri="{BB962C8B-B14F-4D97-AF65-F5344CB8AC3E}">
        <p14:creationId xmlns:p14="http://schemas.microsoft.com/office/powerpoint/2010/main" val="39958445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7"/>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5202945"/>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8050A7B-1F5B-4DD9-B543-9F581EF1A97F}"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901135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0173FB6-201B-415B-A30C-B75517D3CA3F}"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8613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7" y="2469622"/>
            <a:ext cx="5915026" cy="4120621"/>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7" y="6629225"/>
            <a:ext cx="5915026" cy="2166938"/>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352E3C3-D6F0-4069-A031-7FFCDE9ABB01}"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15885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4"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DA4A31B-2D3B-45C7-9D74-0B072E33D767}"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16635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0" y="527405"/>
            <a:ext cx="5915026" cy="191470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1" y="2428349"/>
            <a:ext cx="2901256"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1" y="3618442"/>
            <a:ext cx="2901256"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3" y="2428349"/>
            <a:ext cx="2915543"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A523D330-01E4-4C18-804F-4E6A21E42AC8}" type="datetime1">
              <a:rPr kumimoji="1" lang="ja-JP" altLang="en-US" smtClean="0"/>
              <a:t>2021/4/8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92675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A06D794-B558-45B7-900E-B610ACA204B4}" type="datetime1">
              <a:rPr kumimoji="1" lang="ja-JP" altLang="en-US" smtClean="0"/>
              <a:t>2021/4/8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169164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66255F7-1A80-4128-A330-E206F75DCA17}" type="datetime1">
              <a:rPr kumimoji="1" lang="ja-JP" altLang="en-US" smtClean="0"/>
              <a:t>2021/4/8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044673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426282"/>
            <a:ext cx="3471863" cy="7039682"/>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36A46A9-94CF-4948-B928-EB0F7D1C9551}"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260594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426282"/>
            <a:ext cx="3471863" cy="7039682"/>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C6A2B86-D67D-4A82-A617-3F38711F3E82}"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51521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54239D4-3B73-4C53-903D-DB843C862508}"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58109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5"/>
            <a:ext cx="1478755" cy="839487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7" y="527405"/>
            <a:ext cx="4350545" cy="839487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A676F1B-1C14-4826-A48B-4198FA6D47C5}"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648002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7"/>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5202945"/>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697DCF8-D583-4CFF-96E9-1D5A56DB0406}"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dirty="0"/>
          </a:p>
        </p:txBody>
      </p:sp>
    </p:spTree>
    <p:extLst>
      <p:ext uri="{BB962C8B-B14F-4D97-AF65-F5344CB8AC3E}">
        <p14:creationId xmlns:p14="http://schemas.microsoft.com/office/powerpoint/2010/main" val="267799264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366936D-7E88-4C48-B7A5-A43A1B8BDC0A}"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43266216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7" y="2469622"/>
            <a:ext cx="5915026" cy="4120621"/>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7" y="6629225"/>
            <a:ext cx="5915026" cy="2166938"/>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09368F3-33CF-4215-894E-32DBA3C756E7}"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91243519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4"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7EF55F0-66FB-4094-B40F-8FF05B32AF90}"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793991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0" y="527405"/>
            <a:ext cx="5915026" cy="191470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1" y="2428349"/>
            <a:ext cx="2901256"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1" y="3618442"/>
            <a:ext cx="2901256"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3" y="2428349"/>
            <a:ext cx="2915543"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1D4E314-DA6B-4AD2-8277-1B7DFFD753D0}" type="datetime1">
              <a:rPr kumimoji="1" lang="ja-JP" altLang="en-US" smtClean="0"/>
              <a:t>2021/4/8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482651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A370A94-F249-4306-8BDE-572480293075}" type="datetime1">
              <a:rPr kumimoji="1" lang="ja-JP" altLang="en-US" smtClean="0"/>
              <a:t>2021/4/8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6953389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BEECAA7-79A0-4E60-AE45-2A858D54E800}" type="datetime1">
              <a:rPr kumimoji="1" lang="ja-JP" altLang="en-US" smtClean="0"/>
              <a:t>2021/4/8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14799986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426282"/>
            <a:ext cx="3471863" cy="7039682"/>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6EC481B-0A2E-48C5-9AFF-81CF6F688F12}"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295108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426282"/>
            <a:ext cx="3471863" cy="7039682"/>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F6662CC-E14D-4968-89B4-B429E190CC3E}"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483666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6FAF9F2-F92C-4896-9E6F-8ADBB4259072}"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838996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5"/>
            <a:ext cx="1478755" cy="839487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7" y="527405"/>
            <a:ext cx="4350545" cy="839487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8CB6B7B-5DE5-44AB-8285-D58FDF29BD06}"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007328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7" y="527405"/>
            <a:ext cx="5915026" cy="191470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7" y="2637013"/>
            <a:ext cx="5915026" cy="6285266"/>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9181396"/>
            <a:ext cx="1543050" cy="527404"/>
          </a:xfrm>
          <a:prstGeom prst="rect">
            <a:avLst/>
          </a:prstGeom>
        </p:spPr>
        <p:txBody>
          <a:bodyPr vert="horz" lIns="91440" tIns="45720" rIns="91440" bIns="45720" rtlCol="0" anchor="ctr"/>
          <a:lstStyle>
            <a:lvl1pPr algn="l">
              <a:defRPr sz="675">
                <a:solidFill>
                  <a:schemeClr val="tx1">
                    <a:tint val="75000"/>
                  </a:schemeClr>
                </a:solidFill>
              </a:defRPr>
            </a:lvl1pPr>
          </a:lstStyle>
          <a:p>
            <a:fld id="{A6F4CBC3-0AA3-4F22-B692-C1B5C9F145D4}" type="datetime1">
              <a:rPr kumimoji="1" lang="ja-JP" altLang="en-US" smtClean="0"/>
              <a:t>2021/4/8</a:t>
            </a:fld>
            <a:endParaRPr kumimoji="1" lang="ja-JP" altLang="en-US"/>
          </a:p>
        </p:txBody>
      </p:sp>
      <p:sp>
        <p:nvSpPr>
          <p:cNvPr id="5" name="フッター プレースホルダー 4"/>
          <p:cNvSpPr>
            <a:spLocks noGrp="1"/>
          </p:cNvSpPr>
          <p:nvPr>
            <p:ph type="ftr" sz="quarter" idx="3"/>
          </p:nvPr>
        </p:nvSpPr>
        <p:spPr>
          <a:xfrm>
            <a:off x="2271714" y="9181396"/>
            <a:ext cx="2314576" cy="52740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199724" y="9195041"/>
            <a:ext cx="1543050" cy="527404"/>
          </a:xfrm>
          <a:prstGeom prst="rect">
            <a:avLst/>
          </a:prstGeom>
        </p:spPr>
        <p:txBody>
          <a:bodyPr vert="horz" lIns="91440" tIns="45720" rIns="91440" bIns="45720" rtlCol="0" anchor="ctr"/>
          <a:lstStyle>
            <a:lvl1pPr algn="r">
              <a:defRPr sz="1600">
                <a:solidFill>
                  <a:schemeClr val="tx1"/>
                </a:solidFill>
              </a:defRPr>
            </a:lvl1pPr>
          </a:lstStyle>
          <a:p>
            <a:fld id="{2D29DCC2-8EF3-41CF-8D5F-D9B527706C29}" type="slidenum">
              <a:rPr lang="ja-JP" altLang="en-US" smtClean="0"/>
              <a:pPr/>
              <a:t>‹#›</a:t>
            </a:fld>
            <a:endParaRPr lang="ja-JP" altLang="en-US"/>
          </a:p>
        </p:txBody>
      </p:sp>
    </p:spTree>
    <p:extLst>
      <p:ext uri="{BB962C8B-B14F-4D97-AF65-F5344CB8AC3E}">
        <p14:creationId xmlns:p14="http://schemas.microsoft.com/office/powerpoint/2010/main" val="1443066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7" y="527405"/>
            <a:ext cx="5915026" cy="191470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7" y="2637013"/>
            <a:ext cx="5915026" cy="6285266"/>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9181396"/>
            <a:ext cx="1543050" cy="527404"/>
          </a:xfrm>
          <a:prstGeom prst="rect">
            <a:avLst/>
          </a:prstGeom>
        </p:spPr>
        <p:txBody>
          <a:bodyPr vert="horz" lIns="91440" tIns="45720" rIns="91440" bIns="45720" rtlCol="0" anchor="ctr"/>
          <a:lstStyle>
            <a:lvl1pPr algn="l">
              <a:defRPr sz="675">
                <a:solidFill>
                  <a:schemeClr val="tx1">
                    <a:tint val="75000"/>
                  </a:schemeClr>
                </a:solidFill>
              </a:defRPr>
            </a:lvl1pPr>
          </a:lstStyle>
          <a:p>
            <a:fld id="{5908BA21-AA8E-4400-9885-F260F92C179E}" type="datetime1">
              <a:rPr kumimoji="1" lang="ja-JP" altLang="en-US" smtClean="0"/>
              <a:t>2021/4/8</a:t>
            </a:fld>
            <a:endParaRPr kumimoji="1" lang="ja-JP" altLang="en-US"/>
          </a:p>
        </p:txBody>
      </p:sp>
      <p:sp>
        <p:nvSpPr>
          <p:cNvPr id="5" name="フッター プレースホルダー 4"/>
          <p:cNvSpPr>
            <a:spLocks noGrp="1"/>
          </p:cNvSpPr>
          <p:nvPr>
            <p:ph type="ftr" sz="quarter" idx="3"/>
          </p:nvPr>
        </p:nvSpPr>
        <p:spPr>
          <a:xfrm>
            <a:off x="2271714" y="9181396"/>
            <a:ext cx="2314576" cy="52740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247220" y="9347654"/>
            <a:ext cx="1543050" cy="527404"/>
          </a:xfrm>
          <a:prstGeom prst="rect">
            <a:avLst/>
          </a:prstGeom>
        </p:spPr>
        <p:txBody>
          <a:bodyPr vert="horz" lIns="91440" tIns="45720" rIns="91440" bIns="45720" rtlCol="0" anchor="ctr"/>
          <a:lstStyle>
            <a:lvl1pPr algn="r">
              <a:defRPr sz="2000">
                <a:solidFill>
                  <a:schemeClr val="tx1"/>
                </a:solidFill>
              </a:defRPr>
            </a:lvl1pPr>
          </a:lstStyle>
          <a:p>
            <a:fld id="{2D29DCC2-8EF3-41CF-8D5F-D9B527706C29}" type="slidenum">
              <a:rPr lang="ja-JP" altLang="en-US" smtClean="0"/>
              <a:pPr/>
              <a:t>‹#›</a:t>
            </a:fld>
            <a:endParaRPr lang="ja-JP" altLang="en-US" dirty="0"/>
          </a:p>
        </p:txBody>
      </p:sp>
    </p:spTree>
    <p:extLst>
      <p:ext uri="{BB962C8B-B14F-4D97-AF65-F5344CB8AC3E}">
        <p14:creationId xmlns:p14="http://schemas.microsoft.com/office/powerpoint/2010/main" val="13064720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microsoft.com/office/2007/relationships/hdphoto" Target="../media/hdphoto1.wdp"/><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5.png"/><Relationship Id="rId5" Type="http://schemas.microsoft.com/office/2007/relationships/hdphoto" Target="../media/hdphoto2.wdp"/><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2" name="角丸四角形 11"/>
          <p:cNvSpPr/>
          <p:nvPr/>
        </p:nvSpPr>
        <p:spPr>
          <a:xfrm>
            <a:off x="-457200" y="272518"/>
            <a:ext cx="6316579" cy="56991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340148" y="1230683"/>
            <a:ext cx="6159617" cy="8426386"/>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392224" y="351589"/>
            <a:ext cx="5346335" cy="400110"/>
          </a:xfrm>
          <a:prstGeom prst="rect">
            <a:avLst/>
          </a:prstGeom>
          <a:noFill/>
        </p:spPr>
        <p:txBody>
          <a:bodyPr wrap="none" rtlCol="0">
            <a:spAutoFit/>
          </a:bodyPr>
          <a:lstStyle/>
          <a:p>
            <a:r>
              <a:rPr lang="ja-JP" altLang="en-US" sz="2000" b="1" dirty="0" smtClean="0">
                <a:latin typeface="HG丸ｺﾞｼｯｸM-PRO" panose="020F0600000000000000" pitchFamily="50" charset="-128"/>
                <a:ea typeface="HG丸ｺﾞｼｯｸM-PRO" panose="020F0600000000000000" pitchFamily="50" charset="-128"/>
              </a:rPr>
              <a:t>消費者庁新未来創造戦略本部　出前講座資料</a:t>
            </a:r>
            <a:endParaRPr kumimoji="1" lang="ja-JP" altLang="en-US" sz="2000" b="1" dirty="0">
              <a:latin typeface="HG丸ｺﾞｼｯｸM-PRO" panose="020F0600000000000000" pitchFamily="50" charset="-128"/>
              <a:ea typeface="HG丸ｺﾞｼｯｸM-PRO" panose="020F0600000000000000" pitchFamily="50" charset="-128"/>
            </a:endParaRPr>
          </a:p>
        </p:txBody>
      </p:sp>
      <p:pic>
        <p:nvPicPr>
          <p:cNvPr id="14" name="図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312" y="8664956"/>
            <a:ext cx="2438400" cy="762000"/>
          </a:xfrm>
          <a:prstGeom prst="rect">
            <a:avLst/>
          </a:prstGeom>
        </p:spPr>
      </p:pic>
      <p:sp>
        <p:nvSpPr>
          <p:cNvPr id="17" name="Rectangle 4"/>
          <p:cNvSpPr>
            <a:spLocks noChangeArrowheads="1"/>
          </p:cNvSpPr>
          <p:nvPr/>
        </p:nvSpPr>
        <p:spPr bwMode="auto">
          <a:xfrm>
            <a:off x="404751" y="1493048"/>
            <a:ext cx="5920894" cy="2665594"/>
          </a:xfrm>
          <a:prstGeom prst="rect">
            <a:avLst/>
          </a:prstGeom>
          <a:noFill/>
          <a:ln w="57150" cmpd="thickThin">
            <a:noFill/>
            <a:miter lim="800000"/>
            <a:headEnd/>
            <a:tailEnd/>
          </a:ln>
        </p:spPr>
        <p:txBody>
          <a:bodyPr wrap="none" lIns="84396" tIns="42198" rIns="84396" bIns="42198" anchor="ctr"/>
          <a:lstStyle/>
          <a:p>
            <a:pPr algn="ctr" fontAlgn="base">
              <a:spcBef>
                <a:spcPts val="600"/>
              </a:spcBef>
              <a:spcAft>
                <a:spcPct val="0"/>
              </a:spcAft>
            </a:pPr>
            <a:r>
              <a:rPr lang="ja-JP" altLang="en-US" sz="3400" b="1" dirty="0" smtClean="0">
                <a:latin typeface="Meiryo UI" panose="020B0604030504040204" pitchFamily="50" charset="-128"/>
                <a:ea typeface="Meiryo UI" panose="020B0604030504040204" pitchFamily="50" charset="-128"/>
              </a:rPr>
              <a:t>協力員・協力団体向け</a:t>
            </a:r>
            <a:endParaRPr lang="en-US" altLang="ja-JP" sz="3400" b="1" dirty="0" smtClean="0">
              <a:latin typeface="Meiryo UI" panose="020B0604030504040204" pitchFamily="50" charset="-128"/>
              <a:ea typeface="Meiryo UI" panose="020B0604030504040204" pitchFamily="50" charset="-128"/>
            </a:endParaRPr>
          </a:p>
          <a:p>
            <a:pPr algn="ctr" fontAlgn="base">
              <a:spcBef>
                <a:spcPts val="600"/>
              </a:spcBef>
              <a:spcAft>
                <a:spcPct val="0"/>
              </a:spcAft>
            </a:pPr>
            <a:r>
              <a:rPr lang="ja-JP" altLang="en-US" sz="3400" b="1" dirty="0" smtClean="0">
                <a:latin typeface="Meiryo UI" panose="020B0604030504040204" pitchFamily="50" charset="-128"/>
                <a:ea typeface="Meiryo UI" panose="020B0604030504040204" pitchFamily="50" charset="-128"/>
              </a:rPr>
              <a:t>見守りスキルアップ講座</a:t>
            </a:r>
            <a:endParaRPr lang="en-US" altLang="ja-JP" sz="3400" b="1" dirty="0" smtClean="0">
              <a:latin typeface="Meiryo UI" panose="020B0604030504040204" pitchFamily="50" charset="-128"/>
              <a:ea typeface="Meiryo UI" panose="020B0604030504040204" pitchFamily="50" charset="-128"/>
            </a:endParaRPr>
          </a:p>
          <a:p>
            <a:pPr algn="ctr" fontAlgn="base">
              <a:spcBef>
                <a:spcPts val="600"/>
              </a:spcBef>
              <a:spcAft>
                <a:spcPct val="0"/>
              </a:spcAft>
            </a:pPr>
            <a:r>
              <a:rPr lang="ja-JP" altLang="en-US" sz="2400" b="1" dirty="0" smtClean="0">
                <a:latin typeface="Meiryo UI" panose="020B0604030504040204" pitchFamily="50" charset="-128"/>
                <a:ea typeface="Meiryo UI" panose="020B0604030504040204" pitchFamily="50" charset="-128"/>
              </a:rPr>
              <a:t>～消費者トラブルへの気付き～</a:t>
            </a:r>
            <a:endParaRPr lang="en-US" altLang="ja-JP" sz="2400" b="1" dirty="0" smtClean="0">
              <a:latin typeface="Meiryo UI" panose="020B0604030504040204" pitchFamily="50" charset="-128"/>
              <a:ea typeface="Meiryo UI" panose="020B0604030504040204" pitchFamily="50" charset="-128"/>
            </a:endParaRPr>
          </a:p>
        </p:txBody>
      </p:sp>
      <p:grpSp>
        <p:nvGrpSpPr>
          <p:cNvPr id="10" name="グループ化 9"/>
          <p:cNvGrpSpPr/>
          <p:nvPr/>
        </p:nvGrpSpPr>
        <p:grpSpPr>
          <a:xfrm>
            <a:off x="1211580" y="4194680"/>
            <a:ext cx="4111982" cy="3025164"/>
            <a:chOff x="1495948" y="3970223"/>
            <a:chExt cx="3741045" cy="2773037"/>
          </a:xfrm>
        </p:grpSpPr>
        <p:pic>
          <p:nvPicPr>
            <p:cNvPr id="16" name="図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5948" y="3970223"/>
              <a:ext cx="3741045" cy="2773037"/>
            </a:xfrm>
            <a:prstGeom prst="rect">
              <a:avLst/>
            </a:prstGeom>
          </p:spPr>
        </p:pic>
        <p:sp>
          <p:nvSpPr>
            <p:cNvPr id="18" name="正方形/長方形 17"/>
            <p:cNvSpPr/>
            <p:nvPr/>
          </p:nvSpPr>
          <p:spPr>
            <a:xfrm rot="1514780">
              <a:off x="1979274" y="4550640"/>
              <a:ext cx="1580790" cy="1764638"/>
            </a:xfrm>
            <a:prstGeom prst="rect">
              <a:avLst/>
            </a:prstGeom>
            <a:noFill/>
          </p:spPr>
          <p:txBody>
            <a:bodyPr wrap="none" lIns="91440" tIns="45720" rIns="91440" bIns="45720">
              <a:prstTxWarp prst="textArchDown">
                <a:avLst>
                  <a:gd name="adj" fmla="val 2595876"/>
                </a:avLst>
              </a:prstTxWarp>
              <a:spAutoFit/>
            </a:bodyPr>
            <a:lstStyle/>
            <a:p>
              <a:pPr algn="ctr"/>
              <a:r>
                <a:rPr lang="ja-JP" altLang="en-US" dirty="0">
                  <a:latin typeface="Meiryo UI" panose="020B0604030504040204" pitchFamily="50" charset="-128"/>
                  <a:ea typeface="Meiryo UI" panose="020B0604030504040204" pitchFamily="50" charset="-128"/>
                </a:rPr>
                <a:t>消費者庁 消費者ホットライン </a:t>
              </a:r>
              <a:r>
                <a:rPr lang="en-US" altLang="ja-JP" dirty="0">
                  <a:latin typeface="Meiryo UI" panose="020B0604030504040204" pitchFamily="50" charset="-128"/>
                  <a:ea typeface="Meiryo UI" panose="020B0604030504040204" pitchFamily="50" charset="-128"/>
                </a:rPr>
                <a:t>188</a:t>
              </a:r>
            </a:p>
            <a:p>
              <a:pPr algn="ctr"/>
              <a:r>
                <a:rPr lang="ja-JP" altLang="en-US" dirty="0">
                  <a:latin typeface="Meiryo UI" panose="020B0604030504040204" pitchFamily="50" charset="-128"/>
                  <a:ea typeface="Meiryo UI" panose="020B0604030504040204" pitchFamily="50" charset="-128"/>
                </a:rPr>
                <a:t>イメージキャラクター　イヤヤン</a:t>
              </a:r>
            </a:p>
          </p:txBody>
        </p:sp>
      </p:grpSp>
    </p:spTree>
    <p:extLst>
      <p:ext uri="{BB962C8B-B14F-4D97-AF65-F5344CB8AC3E}">
        <p14:creationId xmlns:p14="http://schemas.microsoft.com/office/powerpoint/2010/main" val="3297118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1</a:t>
            </a:fld>
            <a:endParaRPr kumimoji="1" lang="ja-JP" altLang="en-US"/>
          </a:p>
        </p:txBody>
      </p:sp>
      <p:sp>
        <p:nvSpPr>
          <p:cNvPr id="5" name="角丸四角形 4"/>
          <p:cNvSpPr/>
          <p:nvPr/>
        </p:nvSpPr>
        <p:spPr>
          <a:xfrm>
            <a:off x="340148" y="375781"/>
            <a:ext cx="6159617" cy="9281288"/>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p:cNvSpPr/>
          <p:nvPr/>
        </p:nvSpPr>
        <p:spPr>
          <a:xfrm>
            <a:off x="-363255" y="820013"/>
            <a:ext cx="4718600" cy="56991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4"/>
          <p:cNvSpPr>
            <a:spLocks noChangeArrowheads="1"/>
          </p:cNvSpPr>
          <p:nvPr/>
        </p:nvSpPr>
        <p:spPr bwMode="auto">
          <a:xfrm>
            <a:off x="444269" y="618656"/>
            <a:ext cx="5920894" cy="928361"/>
          </a:xfrm>
          <a:prstGeom prst="rect">
            <a:avLst/>
          </a:prstGeom>
          <a:noFill/>
          <a:ln w="57150" cmpd="thickThin">
            <a:noFill/>
            <a:miter lim="800000"/>
            <a:headEnd/>
            <a:tailEnd/>
          </a:ln>
        </p:spPr>
        <p:txBody>
          <a:bodyPr wrap="none" lIns="84396" tIns="42198" rIns="84396" bIns="42198" anchor="ctr"/>
          <a:lstStyle/>
          <a:p>
            <a:pPr algn="ctr" fontAlgn="base">
              <a:spcBef>
                <a:spcPts val="600"/>
              </a:spcBef>
              <a:spcAft>
                <a:spcPct val="0"/>
              </a:spcAft>
            </a:pPr>
            <a:r>
              <a:rPr lang="ja-JP" altLang="en-US" sz="3400" b="1" dirty="0">
                <a:latin typeface="HG丸ｺﾞｼｯｸM-PRO" panose="020F0600000000000000" pitchFamily="50" charset="-128"/>
                <a:ea typeface="HG丸ｺﾞｼｯｸM-PRO" panose="020F0600000000000000" pitchFamily="50" charset="-128"/>
              </a:rPr>
              <a:t>目次</a:t>
            </a:r>
            <a:endParaRPr lang="en-US" altLang="ja-JP" sz="3400" b="1" dirty="0" smtClean="0">
              <a:latin typeface="HG丸ｺﾞｼｯｸM-PRO" panose="020F0600000000000000" pitchFamily="50" charset="-128"/>
              <a:ea typeface="HG丸ｺﾞｼｯｸM-PRO" panose="020F0600000000000000" pitchFamily="50" charset="-128"/>
            </a:endParaRPr>
          </a:p>
        </p:txBody>
      </p:sp>
      <p:sp>
        <p:nvSpPr>
          <p:cNvPr id="9" name="コンテンツ プレースホルダー 2"/>
          <p:cNvSpPr txBox="1">
            <a:spLocks/>
          </p:cNvSpPr>
          <p:nvPr/>
        </p:nvSpPr>
        <p:spPr>
          <a:xfrm>
            <a:off x="745597" y="2286264"/>
            <a:ext cx="5564150" cy="6419325"/>
          </a:xfrm>
          <a:prstGeom prst="rect">
            <a:avLst/>
          </a:prstGeom>
        </p:spPr>
        <p:txBody>
          <a:bodyPr vert="horz" lIns="91440" tIns="45720" rIns="91440" bIns="45720" rtlCol="0">
            <a:normAutofit/>
          </a:bodyPr>
          <a:lstStyle>
            <a:lvl1pPr marL="0" indent="0" algn="ctr" defTabSz="514350" rtl="0" eaLnBrk="1" latinLnBrk="0" hangingPunct="1">
              <a:lnSpc>
                <a:spcPct val="90000"/>
              </a:lnSpc>
              <a:spcBef>
                <a:spcPts val="563"/>
              </a:spcBef>
              <a:buFont typeface="Arial" panose="020B0604020202020204" pitchFamily="34" charset="0"/>
              <a:buNone/>
              <a:defRPr kumimoji="1" sz="1350" kern="1200">
                <a:solidFill>
                  <a:schemeClr val="tx1"/>
                </a:solidFill>
                <a:latin typeface="+mn-lt"/>
                <a:ea typeface="+mn-ea"/>
                <a:cs typeface="+mn-cs"/>
              </a:defRPr>
            </a:lvl1pPr>
            <a:lvl2pPr marL="257175" indent="0" algn="ctr" defTabSz="514350" rtl="0" eaLnBrk="1" latinLnBrk="0" hangingPunct="1">
              <a:lnSpc>
                <a:spcPct val="90000"/>
              </a:lnSpc>
              <a:spcBef>
                <a:spcPts val="281"/>
              </a:spcBef>
              <a:buFont typeface="Arial" panose="020B0604020202020204" pitchFamily="34" charset="0"/>
              <a:buNone/>
              <a:defRPr kumimoji="1" sz="1125" kern="1200">
                <a:solidFill>
                  <a:schemeClr val="tx1"/>
                </a:solidFill>
                <a:latin typeface="+mn-lt"/>
                <a:ea typeface="+mn-ea"/>
                <a:cs typeface="+mn-cs"/>
              </a:defRPr>
            </a:lvl2pPr>
            <a:lvl3pPr marL="514350" indent="0" algn="ctr" defTabSz="514350" rtl="0" eaLnBrk="1" latinLnBrk="0" hangingPunct="1">
              <a:lnSpc>
                <a:spcPct val="90000"/>
              </a:lnSpc>
              <a:spcBef>
                <a:spcPts val="281"/>
              </a:spcBef>
              <a:buFont typeface="Arial" panose="020B0604020202020204" pitchFamily="34" charset="0"/>
              <a:buNone/>
              <a:defRPr kumimoji="1" sz="1013" kern="1200">
                <a:solidFill>
                  <a:schemeClr val="tx1"/>
                </a:solidFill>
                <a:latin typeface="+mn-lt"/>
                <a:ea typeface="+mn-ea"/>
                <a:cs typeface="+mn-cs"/>
              </a:defRPr>
            </a:lvl3pPr>
            <a:lvl4pPr marL="771525"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4pPr>
            <a:lvl5pPr marL="1028700"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5pPr>
            <a:lvl6pPr marL="1285875"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6pPr>
            <a:lvl7pPr marL="1543050"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7pPr>
            <a:lvl8pPr marL="1800225"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8pPr>
            <a:lvl9pPr marL="2057400"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9pPr>
          </a:lstStyle>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１．高齢者・</a:t>
            </a:r>
            <a:r>
              <a:rPr lang="ja-JP" altLang="en-US" sz="1800" dirty="0" err="1" smtClean="0">
                <a:solidFill>
                  <a:schemeClr val="tx1">
                    <a:lumMod val="85000"/>
                    <a:lumOff val="15000"/>
                  </a:schemeClr>
                </a:solidFill>
                <a:latin typeface="Meiryo UI" panose="020B0604030504040204" pitchFamily="50" charset="-128"/>
                <a:ea typeface="Meiryo UI" panose="020B0604030504040204" pitchFamily="50" charset="-128"/>
              </a:rPr>
              <a:t>障がい</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者の消費者被害の現状 ・・・・・・ ２</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２．</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高齢者・</a:t>
            </a:r>
            <a:r>
              <a:rPr lang="ja-JP" altLang="en-US" sz="1800" dirty="0" err="1">
                <a:solidFill>
                  <a:schemeClr val="tx1">
                    <a:lumMod val="85000"/>
                    <a:lumOff val="15000"/>
                  </a:schemeClr>
                </a:solidFill>
                <a:latin typeface="Meiryo UI" panose="020B0604030504040204" pitchFamily="50" charset="-128"/>
                <a:ea typeface="Meiryo UI" panose="020B0604030504040204" pitchFamily="50" charset="-128"/>
              </a:rPr>
              <a:t>障がい</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者の消費者被害</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の</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特徴</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 ・・・・・・ </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３</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３．消費生活協力員・協力団体について ・・・・・・・・・４</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４．消費者トラブル発見時のフローチャート・・・・・・・・</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５</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５．気付きのポイント・・・・・・・・・・・・・・・・・・・・・・・・・・６</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1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６．声掛けのポイント・・・・・・・・・・・・・・・・・・・・・・・・・・</a:t>
            </a:r>
            <a:r>
              <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rPr>
              <a:t>7</a:t>
            </a: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７．実際にあった消費者トラブル事例 ・・・・・・・・・・・・８</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８．トラブルになりやすい商法・手口 ・・・・・・・・・・・ １１</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９．クーリング・オフ制度について ・・・・・・・・・・・・・・ １３</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１０．消費生活センターへ相談・・・・・・・・・・・・・・・１５</a:t>
            </a:r>
            <a:endParaRPr lang="ja-JP" altLang="en-US" sz="1800" dirty="0">
              <a:solidFill>
                <a:schemeClr val="tx1">
                  <a:lumMod val="85000"/>
                  <a:lumOff val="15000"/>
                </a:schemeClr>
              </a:solidFill>
              <a:latin typeface="Meiryo UI" panose="020B0604030504040204" pitchFamily="50" charset="-128"/>
              <a:ea typeface="Meiryo UI" panose="020B0604030504040204" pitchFamily="50" charset="-128"/>
            </a:endParaRPr>
          </a:p>
        </p:txBody>
      </p:sp>
      <p:grpSp>
        <p:nvGrpSpPr>
          <p:cNvPr id="11" name="グループ化 10"/>
          <p:cNvGrpSpPr/>
          <p:nvPr/>
        </p:nvGrpSpPr>
        <p:grpSpPr>
          <a:xfrm>
            <a:off x="4648199" y="602419"/>
            <a:ext cx="1661547" cy="1174956"/>
            <a:chOff x="1495948" y="3970223"/>
            <a:chExt cx="3741045" cy="2773037"/>
          </a:xfrm>
        </p:grpSpPr>
        <p:pic>
          <p:nvPicPr>
            <p:cNvPr id="12" name="図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5948" y="3970223"/>
              <a:ext cx="3741045" cy="2773037"/>
            </a:xfrm>
            <a:prstGeom prst="rect">
              <a:avLst/>
            </a:prstGeom>
          </p:spPr>
        </p:pic>
        <p:sp>
          <p:nvSpPr>
            <p:cNvPr id="13" name="正方形/長方形 12"/>
            <p:cNvSpPr/>
            <p:nvPr/>
          </p:nvSpPr>
          <p:spPr>
            <a:xfrm rot="1514780">
              <a:off x="1979274" y="4550640"/>
              <a:ext cx="1580790" cy="1764638"/>
            </a:xfrm>
            <a:prstGeom prst="rect">
              <a:avLst/>
            </a:prstGeom>
            <a:noFill/>
          </p:spPr>
          <p:txBody>
            <a:bodyPr wrap="none" lIns="91440" tIns="45720" rIns="91440" bIns="45720">
              <a:prstTxWarp prst="textArchDown">
                <a:avLst>
                  <a:gd name="adj" fmla="val 2595876"/>
                </a:avLst>
              </a:prstTxWarp>
              <a:spAutoFit/>
            </a:bodyPr>
            <a:lstStyle/>
            <a:p>
              <a:pPr algn="ctr"/>
              <a:r>
                <a:rPr lang="ja-JP" altLang="en-US" dirty="0">
                  <a:latin typeface="Meiryo UI" panose="020B0604030504040204" pitchFamily="50" charset="-128"/>
                  <a:ea typeface="Meiryo UI" panose="020B0604030504040204" pitchFamily="50" charset="-128"/>
                </a:rPr>
                <a:t>消費者庁 消費者ホットライン </a:t>
              </a:r>
              <a:r>
                <a:rPr lang="en-US" altLang="ja-JP" dirty="0">
                  <a:latin typeface="Meiryo UI" panose="020B0604030504040204" pitchFamily="50" charset="-128"/>
                  <a:ea typeface="Meiryo UI" panose="020B0604030504040204" pitchFamily="50" charset="-128"/>
                </a:rPr>
                <a:t>188</a:t>
              </a:r>
            </a:p>
            <a:p>
              <a:pPr algn="ctr"/>
              <a:r>
                <a:rPr lang="ja-JP" altLang="en-US" dirty="0">
                  <a:latin typeface="Meiryo UI" panose="020B0604030504040204" pitchFamily="50" charset="-128"/>
                  <a:ea typeface="Meiryo UI" panose="020B0604030504040204" pitchFamily="50" charset="-128"/>
                </a:rPr>
                <a:t>イメージキャラクター　イヤヤン</a:t>
              </a:r>
            </a:p>
          </p:txBody>
        </p:sp>
      </p:grpSp>
    </p:spTree>
    <p:extLst>
      <p:ext uri="{BB962C8B-B14F-4D97-AF65-F5344CB8AC3E}">
        <p14:creationId xmlns:p14="http://schemas.microsoft.com/office/powerpoint/2010/main" val="4216078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2" name="角丸四角形 11"/>
          <p:cNvSpPr/>
          <p:nvPr/>
        </p:nvSpPr>
        <p:spPr>
          <a:xfrm>
            <a:off x="-457200" y="310096"/>
            <a:ext cx="6316579" cy="56991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4928684" y="7386614"/>
            <a:ext cx="1728358" cy="230832"/>
          </a:xfrm>
          <a:prstGeom prst="rect">
            <a:avLst/>
          </a:prstGeom>
          <a:noFill/>
        </p:spPr>
        <p:txBody>
          <a:bodyPr wrap="none" rtlCol="0">
            <a:spAutoFit/>
          </a:bodyPr>
          <a:lstStyle/>
          <a:p>
            <a:r>
              <a:rPr lang="ja-JP" altLang="en-US" sz="900" dirty="0">
                <a:latin typeface="Meiryo UI" panose="020B0604030504040204" pitchFamily="50" charset="-128"/>
                <a:ea typeface="Meiryo UI" panose="020B0604030504040204" pitchFamily="50" charset="-128"/>
              </a:rPr>
              <a:t>（</a:t>
            </a:r>
            <a:r>
              <a:rPr kumimoji="1" lang="ja-JP" altLang="en-US" sz="900" dirty="0" smtClean="0">
                <a:latin typeface="Meiryo UI" panose="020B0604030504040204" pitchFamily="50" charset="-128"/>
                <a:ea typeface="Meiryo UI" panose="020B0604030504040204" pitchFamily="50" charset="-128"/>
              </a:rPr>
              <a:t>令和</a:t>
            </a:r>
            <a:r>
              <a:rPr lang="ja-JP" altLang="en-US" sz="900" dirty="0" smtClean="0">
                <a:latin typeface="Meiryo UI" panose="020B0604030504040204" pitchFamily="50" charset="-128"/>
                <a:ea typeface="Meiryo UI" panose="020B0604030504040204" pitchFamily="50" charset="-128"/>
              </a:rPr>
              <a:t>２年版消費者白書より</a:t>
            </a:r>
            <a:r>
              <a:rPr lang="ja-JP" altLang="en-US" sz="900" dirty="0">
                <a:latin typeface="Meiryo UI" panose="020B0604030504040204" pitchFamily="50" charset="-128"/>
                <a:ea typeface="Meiryo UI" panose="020B0604030504040204" pitchFamily="50" charset="-128"/>
              </a:rPr>
              <a:t>）</a:t>
            </a:r>
            <a:endParaRPr kumimoji="1" lang="ja-JP" altLang="en-US" sz="900"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404750" y="393105"/>
            <a:ext cx="5088252" cy="400110"/>
          </a:xfrm>
          <a:prstGeom prst="rect">
            <a:avLst/>
          </a:prstGeom>
          <a:noFill/>
        </p:spPr>
        <p:txBody>
          <a:bodyPr wrap="none" rtlCol="0">
            <a:spAutoFit/>
          </a:bodyPr>
          <a:lstStyle/>
          <a:p>
            <a:r>
              <a:rPr kumimoji="1" lang="ja-JP" altLang="en-US" sz="2000" b="1" dirty="0" smtClean="0">
                <a:latin typeface="HG丸ｺﾞｼｯｸM-PRO" panose="020F0600000000000000" pitchFamily="50" charset="-128"/>
                <a:ea typeface="HG丸ｺﾞｼｯｸM-PRO" panose="020F0600000000000000" pitchFamily="50" charset="-128"/>
              </a:rPr>
              <a:t>１．高齢者・</a:t>
            </a:r>
            <a:r>
              <a:rPr kumimoji="1" lang="ja-JP" altLang="en-US" sz="2000" b="1" dirty="0" err="1" smtClean="0">
                <a:latin typeface="HG丸ｺﾞｼｯｸM-PRO" panose="020F0600000000000000" pitchFamily="50" charset="-128"/>
                <a:ea typeface="HG丸ｺﾞｼｯｸM-PRO" panose="020F0600000000000000" pitchFamily="50" charset="-128"/>
              </a:rPr>
              <a:t>障がい</a:t>
            </a:r>
            <a:r>
              <a:rPr kumimoji="1" lang="ja-JP" altLang="en-US" sz="2000" b="1" dirty="0" smtClean="0">
                <a:latin typeface="HG丸ｺﾞｼｯｸM-PRO" panose="020F0600000000000000" pitchFamily="50" charset="-128"/>
                <a:ea typeface="HG丸ｺﾞｼｯｸM-PRO" panose="020F0600000000000000" pitchFamily="50" charset="-128"/>
              </a:rPr>
              <a:t>者の消費者被害の現状</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615443" y="1351802"/>
            <a:ext cx="5729796" cy="584775"/>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rPr>
              <a:t>　</a:t>
            </a:r>
            <a:r>
              <a:rPr lang="en-US" altLang="ja-JP" sz="1600" dirty="0" smtClean="0">
                <a:latin typeface="Meiryo UI" panose="020B0604030504040204" pitchFamily="50" charset="-128"/>
                <a:ea typeface="Meiryo UI" panose="020B0604030504040204" pitchFamily="50" charset="-128"/>
              </a:rPr>
              <a:t>2019</a:t>
            </a:r>
            <a:r>
              <a:rPr lang="ja-JP" altLang="en-US" sz="1600" dirty="0" smtClean="0">
                <a:latin typeface="Meiryo UI" panose="020B0604030504040204" pitchFamily="50" charset="-128"/>
                <a:ea typeface="Meiryo UI" panose="020B0604030504040204" pitchFamily="50" charset="-128"/>
              </a:rPr>
              <a:t>年に消費生活センターに寄せられた相談件数</a:t>
            </a:r>
            <a:r>
              <a:rPr lang="en-US" altLang="ja-JP" sz="1600" dirty="0" smtClean="0">
                <a:latin typeface="Meiryo UI" panose="020B0604030504040204" pitchFamily="50" charset="-128"/>
                <a:ea typeface="Meiryo UI" panose="020B0604030504040204" pitchFamily="50" charset="-128"/>
              </a:rPr>
              <a:t>93.3</a:t>
            </a:r>
            <a:r>
              <a:rPr lang="ja-JP" altLang="en-US" sz="1600" dirty="0" smtClean="0">
                <a:latin typeface="Meiryo UI" panose="020B0604030504040204" pitchFamily="50" charset="-128"/>
                <a:ea typeface="Meiryo UI" panose="020B0604030504040204" pitchFamily="50" charset="-128"/>
              </a:rPr>
              <a:t>万件のうち、高齢者</a:t>
            </a:r>
            <a:r>
              <a:rPr lang="en-US" altLang="ja-JP" sz="1600" dirty="0" smtClean="0">
                <a:latin typeface="Meiryo UI" panose="020B0604030504040204" pitchFamily="50" charset="-128"/>
                <a:ea typeface="Meiryo UI" panose="020B0604030504040204" pitchFamily="50" charset="-128"/>
              </a:rPr>
              <a:t>(65</a:t>
            </a:r>
            <a:r>
              <a:rPr lang="ja-JP" altLang="en-US" sz="1600" dirty="0" smtClean="0">
                <a:latin typeface="Meiryo UI" panose="020B0604030504040204" pitchFamily="50" charset="-128"/>
                <a:ea typeface="Meiryo UI" panose="020B0604030504040204" pitchFamily="50" charset="-128"/>
              </a:rPr>
              <a:t>歳以上</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の相談は</a:t>
            </a:r>
            <a:r>
              <a:rPr lang="en-US" altLang="ja-JP" sz="1600" dirty="0" smtClean="0">
                <a:latin typeface="Meiryo UI" panose="020B0604030504040204" pitchFamily="50" charset="-128"/>
                <a:ea typeface="Meiryo UI" panose="020B0604030504040204" pitchFamily="50" charset="-128"/>
              </a:rPr>
              <a:t>33.0%</a:t>
            </a:r>
            <a:r>
              <a:rPr lang="ja-JP" altLang="en-US" sz="1600" dirty="0" smtClean="0">
                <a:latin typeface="Meiryo UI" panose="020B0604030504040204" pitchFamily="50" charset="-128"/>
                <a:ea typeface="Meiryo UI" panose="020B0604030504040204" pitchFamily="50" charset="-128"/>
              </a:rPr>
              <a:t>です。</a:t>
            </a:r>
            <a:endParaRPr lang="en-US" altLang="ja-JP" sz="1600" dirty="0" smtClean="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550822" y="4242669"/>
            <a:ext cx="5827187" cy="954107"/>
          </a:xfrm>
          <a:prstGeom prst="rect">
            <a:avLst/>
          </a:prstGeom>
          <a:noFill/>
        </p:spPr>
        <p:txBody>
          <a:bodyPr wrap="square" rtlCol="0" anchor="ctr" anchorCtr="1">
            <a:spAutoFit/>
          </a:bodyPr>
          <a:lstStyle/>
          <a:p>
            <a:pPr algn="dist"/>
            <a:r>
              <a:rPr lang="ja-JP" altLang="en-US" sz="1400" dirty="0" smtClean="0">
                <a:latin typeface="HG丸ｺﾞｼｯｸM-PRO" panose="020F0600000000000000" pitchFamily="50" charset="-128"/>
                <a:ea typeface="HG丸ｺﾞｼｯｸM-PRO" panose="020F0600000000000000" pitchFamily="50" charset="-128"/>
              </a:rPr>
              <a:t>・　</a:t>
            </a:r>
            <a:r>
              <a:rPr lang="ja-JP" altLang="en-US" sz="1400" u="sng" dirty="0" smtClean="0">
                <a:latin typeface="HG丸ｺﾞｼｯｸM-PRO" panose="020F0600000000000000" pitchFamily="50" charset="-128"/>
                <a:ea typeface="HG丸ｺﾞｼｯｸM-PRO" panose="020F0600000000000000" pitchFamily="50" charset="-128"/>
              </a:rPr>
              <a:t>高齢者</a:t>
            </a:r>
            <a:r>
              <a:rPr lang="ja-JP" altLang="en-US" sz="1400" u="sng" dirty="0">
                <a:latin typeface="HG丸ｺﾞｼｯｸM-PRO" panose="020F0600000000000000" pitchFamily="50" charset="-128"/>
                <a:ea typeface="HG丸ｺﾞｼｯｸM-PRO" panose="020F0600000000000000" pitchFamily="50" charset="-128"/>
              </a:rPr>
              <a:t>に</a:t>
            </a:r>
            <a:r>
              <a:rPr lang="ja-JP" altLang="en-US" sz="1400" u="sng" dirty="0" smtClean="0">
                <a:latin typeface="HG丸ｺﾞｼｯｸM-PRO" panose="020F0600000000000000" pitchFamily="50" charset="-128"/>
                <a:ea typeface="HG丸ｺﾞｼｯｸM-PRO" panose="020F0600000000000000" pitchFamily="50" charset="-128"/>
              </a:rPr>
              <a:t>関する相談</a:t>
            </a:r>
            <a:r>
              <a:rPr lang="ja-JP" altLang="en-US" sz="1400" dirty="0" smtClean="0">
                <a:latin typeface="HG丸ｺﾞｼｯｸM-PRO" panose="020F0600000000000000" pitchFamily="50" charset="-128"/>
                <a:ea typeface="HG丸ｺﾞｼｯｸM-PRO" panose="020F0600000000000000" pitchFamily="50" charset="-128"/>
              </a:rPr>
              <a:t>に</a:t>
            </a:r>
            <a:r>
              <a:rPr lang="ja-JP" altLang="en-US" sz="1400" dirty="0">
                <a:latin typeface="HG丸ｺﾞｼｯｸM-PRO" panose="020F0600000000000000" pitchFamily="50" charset="-128"/>
                <a:ea typeface="HG丸ｺﾞｼｯｸM-PRO" panose="020F0600000000000000" pitchFamily="50" charset="-128"/>
              </a:rPr>
              <a:t>ついて</a:t>
            </a:r>
            <a:r>
              <a:rPr lang="ja-JP" altLang="en-US" sz="1400" dirty="0" smtClean="0">
                <a:latin typeface="HG丸ｺﾞｼｯｸM-PRO" panose="020F0600000000000000" pitchFamily="50" charset="-128"/>
                <a:ea typeface="HG丸ｺﾞｼｯｸM-PRO" panose="020F0600000000000000" pitchFamily="50" charset="-128"/>
              </a:rPr>
              <a:t>、高齢者</a:t>
            </a:r>
            <a:r>
              <a:rPr lang="ja-JP" altLang="en-US" sz="1400" dirty="0">
                <a:latin typeface="HG丸ｺﾞｼｯｸM-PRO" panose="020F0600000000000000" pitchFamily="50" charset="-128"/>
                <a:ea typeface="HG丸ｺﾞｼｯｸM-PRO" panose="020F0600000000000000" pitchFamily="50" charset="-128"/>
              </a:rPr>
              <a:t>全体では、本人から相談</a:t>
            </a:r>
            <a:r>
              <a:rPr lang="ja-JP" altLang="en-US" sz="1400" dirty="0" smtClean="0">
                <a:latin typeface="HG丸ｺﾞｼｯｸM-PRO" panose="020F0600000000000000" pitchFamily="50" charset="-128"/>
                <a:ea typeface="HG丸ｺﾞｼｯｸM-PRO" panose="020F0600000000000000" pitchFamily="50" charset="-128"/>
              </a:rPr>
              <a:t>が　</a:t>
            </a:r>
            <a:endParaRPr lang="en-US" altLang="ja-JP" sz="1400" dirty="0" smtClean="0">
              <a:latin typeface="HG丸ｺﾞｼｯｸM-PRO" panose="020F0600000000000000" pitchFamily="50" charset="-128"/>
              <a:ea typeface="HG丸ｺﾞｼｯｸM-PRO" panose="020F0600000000000000" pitchFamily="50" charset="-128"/>
            </a:endParaRPr>
          </a:p>
          <a:p>
            <a:pPr algn="dist"/>
            <a:r>
              <a:rPr lang="ja-JP" altLang="en-US" sz="1400" dirty="0">
                <a:latin typeface="HG丸ｺﾞｼｯｸM-PRO" panose="020F0600000000000000" pitchFamily="50" charset="-128"/>
                <a:ea typeface="HG丸ｺﾞｼｯｸM-PRO" panose="020F0600000000000000" pitchFamily="50" charset="-128"/>
              </a:rPr>
              <a:t>　</a:t>
            </a:r>
            <a:r>
              <a:rPr lang="ja-JP" altLang="en-US" sz="1400" dirty="0" smtClean="0">
                <a:latin typeface="HG丸ｺﾞｼｯｸM-PRO" panose="020F0600000000000000" pitchFamily="50" charset="-128"/>
                <a:ea typeface="HG丸ｺﾞｼｯｸM-PRO" panose="020F0600000000000000" pitchFamily="50" charset="-128"/>
              </a:rPr>
              <a:t>　寄せられる</a:t>
            </a:r>
            <a:r>
              <a:rPr lang="ja-JP" altLang="en-US" sz="1400" dirty="0">
                <a:latin typeface="HG丸ｺﾞｼｯｸM-PRO" panose="020F0600000000000000" pitchFamily="50" charset="-128"/>
                <a:ea typeface="HG丸ｺﾞｼｯｸM-PRO" panose="020F0600000000000000" pitchFamily="50" charset="-128"/>
              </a:rPr>
              <a:t>割合は約</a:t>
            </a:r>
            <a:r>
              <a:rPr lang="ja-JP" altLang="en-US" sz="1400" dirty="0" smtClean="0">
                <a:latin typeface="HG丸ｺﾞｼｯｸM-PRO" panose="020F0600000000000000" pitchFamily="50" charset="-128"/>
                <a:ea typeface="HG丸ｺﾞｼｯｸM-PRO" panose="020F0600000000000000" pitchFamily="50" charset="-128"/>
              </a:rPr>
              <a:t>８割ですが、</a:t>
            </a:r>
            <a:r>
              <a:rPr lang="ja-JP" altLang="en-US" sz="1400" dirty="0">
                <a:latin typeface="HG丸ｺﾞｼｯｸM-PRO" panose="020F0600000000000000" pitchFamily="50" charset="-128"/>
                <a:ea typeface="HG丸ｺﾞｼｯｸM-PRO" panose="020F0600000000000000" pitchFamily="50" charset="-128"/>
              </a:rPr>
              <a:t>認知症等の</a:t>
            </a:r>
            <a:r>
              <a:rPr lang="ja-JP" altLang="en-US" sz="1400" dirty="0" smtClean="0">
                <a:latin typeface="HG丸ｺﾞｼｯｸM-PRO" panose="020F0600000000000000" pitchFamily="50" charset="-128"/>
                <a:ea typeface="HG丸ｺﾞｼｯｸM-PRO" panose="020F0600000000000000" pitchFamily="50" charset="-128"/>
              </a:rPr>
              <a:t>高齢者</a:t>
            </a:r>
            <a:r>
              <a:rPr lang="en-US" altLang="ja-JP" sz="1400" baseline="30000" dirty="0" smtClean="0">
                <a:latin typeface="HG丸ｺﾞｼｯｸM-PRO" panose="020F0600000000000000" pitchFamily="50" charset="-128"/>
                <a:ea typeface="HG丸ｺﾞｼｯｸM-PRO" panose="020F0600000000000000" pitchFamily="50" charset="-128"/>
              </a:rPr>
              <a:t>※</a:t>
            </a:r>
            <a:r>
              <a:rPr lang="ja-JP" altLang="en-US" sz="1400" baseline="30000" dirty="0" smtClean="0">
                <a:latin typeface="HG丸ｺﾞｼｯｸM-PRO" panose="020F0600000000000000" pitchFamily="50" charset="-128"/>
                <a:ea typeface="HG丸ｺﾞｼｯｸM-PRO" panose="020F0600000000000000" pitchFamily="50" charset="-128"/>
              </a:rPr>
              <a:t>１</a:t>
            </a:r>
            <a:r>
              <a:rPr lang="ja-JP" altLang="en-US" sz="1400" dirty="0" smtClean="0">
                <a:latin typeface="HG丸ｺﾞｼｯｸM-PRO" panose="020F0600000000000000" pitchFamily="50" charset="-128"/>
                <a:ea typeface="HG丸ｺﾞｼｯｸM-PRO" panose="020F0600000000000000" pitchFamily="50" charset="-128"/>
              </a:rPr>
              <a:t>では約２割</a:t>
            </a:r>
            <a:endParaRPr lang="en-US" altLang="ja-JP" sz="1400" dirty="0">
              <a:latin typeface="HG丸ｺﾞｼｯｸM-PRO" panose="020F0600000000000000" pitchFamily="50" charset="-128"/>
              <a:ea typeface="HG丸ｺﾞｼｯｸM-PRO" panose="020F0600000000000000" pitchFamily="50" charset="-128"/>
            </a:endParaRPr>
          </a:p>
          <a:p>
            <a:pPr algn="dist"/>
            <a:r>
              <a:rPr lang="ja-JP" altLang="en-US" sz="1400" dirty="0" smtClean="0">
                <a:latin typeface="HG丸ｺﾞｼｯｸM-PRO" panose="020F0600000000000000" pitchFamily="50" charset="-128"/>
                <a:ea typeface="HG丸ｺﾞｼｯｸM-PRO" panose="020F0600000000000000" pitchFamily="50" charset="-128"/>
              </a:rPr>
              <a:t>・　</a:t>
            </a:r>
            <a:r>
              <a:rPr lang="ja-JP" altLang="en-US" sz="1400" u="sng" dirty="0" err="1" smtClean="0">
                <a:latin typeface="HG丸ｺﾞｼｯｸM-PRO" panose="020F0600000000000000" pitchFamily="50" charset="-128"/>
                <a:ea typeface="HG丸ｺﾞｼｯｸM-PRO" panose="020F0600000000000000" pitchFamily="50" charset="-128"/>
              </a:rPr>
              <a:t>障</a:t>
            </a:r>
            <a:r>
              <a:rPr lang="ja-JP" altLang="en-US" sz="1400" u="sng" dirty="0" err="1">
                <a:latin typeface="HG丸ｺﾞｼｯｸM-PRO" panose="020F0600000000000000" pitchFamily="50" charset="-128"/>
                <a:ea typeface="HG丸ｺﾞｼｯｸM-PRO" panose="020F0600000000000000" pitchFamily="50" charset="-128"/>
              </a:rPr>
              <a:t>がい</a:t>
            </a:r>
            <a:r>
              <a:rPr lang="ja-JP" altLang="en-US" sz="1400" u="sng" dirty="0">
                <a:latin typeface="HG丸ｺﾞｼｯｸM-PRO" panose="020F0600000000000000" pitchFamily="50" charset="-128"/>
                <a:ea typeface="HG丸ｺﾞｼｯｸM-PRO" panose="020F0600000000000000" pitchFamily="50" charset="-128"/>
              </a:rPr>
              <a:t>者</a:t>
            </a:r>
            <a:r>
              <a:rPr lang="ja-JP" altLang="en-US" sz="1400" u="sng" dirty="0" smtClean="0">
                <a:latin typeface="HG丸ｺﾞｼｯｸM-PRO" panose="020F0600000000000000" pitchFamily="50" charset="-128"/>
                <a:ea typeface="HG丸ｺﾞｼｯｸM-PRO" panose="020F0600000000000000" pitchFamily="50" charset="-128"/>
              </a:rPr>
              <a:t>等</a:t>
            </a:r>
            <a:r>
              <a:rPr lang="en-US" altLang="ja-JP" sz="1400" u="sng" baseline="30000" dirty="0" smtClean="0">
                <a:latin typeface="HG丸ｺﾞｼｯｸM-PRO" panose="020F0600000000000000" pitchFamily="50" charset="-128"/>
                <a:ea typeface="HG丸ｺﾞｼｯｸM-PRO" panose="020F0600000000000000" pitchFamily="50" charset="-128"/>
              </a:rPr>
              <a:t>※</a:t>
            </a:r>
            <a:r>
              <a:rPr lang="ja-JP" altLang="en-US" sz="1400" u="sng" baseline="30000" dirty="0" smtClean="0">
                <a:latin typeface="HG丸ｺﾞｼｯｸM-PRO" panose="020F0600000000000000" pitchFamily="50" charset="-128"/>
                <a:ea typeface="HG丸ｺﾞｼｯｸM-PRO" panose="020F0600000000000000" pitchFamily="50" charset="-128"/>
              </a:rPr>
              <a:t>２</a:t>
            </a:r>
            <a:r>
              <a:rPr lang="ja-JP" altLang="en-US" sz="1400" u="sng" dirty="0" smtClean="0">
                <a:latin typeface="HG丸ｺﾞｼｯｸM-PRO" panose="020F0600000000000000" pitchFamily="50" charset="-128"/>
                <a:ea typeface="HG丸ｺﾞｼｯｸM-PRO" panose="020F0600000000000000" pitchFamily="50" charset="-128"/>
              </a:rPr>
              <a:t>に</a:t>
            </a:r>
            <a:r>
              <a:rPr lang="ja-JP" altLang="en-US" sz="1400" u="sng" dirty="0">
                <a:latin typeface="HG丸ｺﾞｼｯｸM-PRO" panose="020F0600000000000000" pitchFamily="50" charset="-128"/>
                <a:ea typeface="HG丸ｺﾞｼｯｸM-PRO" panose="020F0600000000000000" pitchFamily="50" charset="-128"/>
              </a:rPr>
              <a:t>関する相談</a:t>
            </a:r>
            <a:r>
              <a:rPr lang="ja-JP" altLang="en-US" sz="1400" dirty="0">
                <a:latin typeface="HG丸ｺﾞｼｯｸM-PRO" panose="020F0600000000000000" pitchFamily="50" charset="-128"/>
                <a:ea typeface="HG丸ｺﾞｼｯｸM-PRO" panose="020F0600000000000000" pitchFamily="50" charset="-128"/>
              </a:rPr>
              <a:t>に</a:t>
            </a:r>
            <a:r>
              <a:rPr lang="ja-JP" altLang="en-US" sz="1400" dirty="0" smtClean="0">
                <a:latin typeface="HG丸ｺﾞｼｯｸM-PRO" panose="020F0600000000000000" pitchFamily="50" charset="-128"/>
                <a:ea typeface="HG丸ｺﾞｼｯｸM-PRO" panose="020F0600000000000000" pitchFamily="50" charset="-128"/>
              </a:rPr>
              <a:t>ついて、</a:t>
            </a:r>
            <a:r>
              <a:rPr lang="ja-JP" altLang="en-US" sz="1400" dirty="0">
                <a:latin typeface="HG丸ｺﾞｼｯｸM-PRO" panose="020F0600000000000000" pitchFamily="50" charset="-128"/>
                <a:ea typeface="HG丸ｺﾞｼｯｸM-PRO" panose="020F0600000000000000" pitchFamily="50" charset="-128"/>
              </a:rPr>
              <a:t>本人から相談が</a:t>
            </a:r>
            <a:r>
              <a:rPr lang="ja-JP" altLang="en-US" sz="1400" dirty="0" smtClean="0">
                <a:latin typeface="HG丸ｺﾞｼｯｸM-PRO" panose="020F0600000000000000" pitchFamily="50" charset="-128"/>
                <a:ea typeface="HG丸ｺﾞｼｯｸM-PRO" panose="020F0600000000000000" pitchFamily="50" charset="-128"/>
              </a:rPr>
              <a:t>寄せられる</a:t>
            </a:r>
            <a:endParaRPr lang="en-US" altLang="ja-JP" sz="1400" dirty="0" smtClean="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a:t>
            </a:r>
            <a:r>
              <a:rPr lang="ja-JP" altLang="en-US" sz="1400" dirty="0" smtClean="0">
                <a:latin typeface="HG丸ｺﾞｼｯｸM-PRO" panose="020F0600000000000000" pitchFamily="50" charset="-128"/>
                <a:ea typeface="HG丸ｺﾞｼｯｸM-PRO" panose="020F0600000000000000" pitchFamily="50" charset="-128"/>
              </a:rPr>
              <a:t>　割合</a:t>
            </a:r>
            <a:r>
              <a:rPr lang="ja-JP" altLang="en-US" sz="1400" dirty="0">
                <a:latin typeface="HG丸ｺﾞｼｯｸM-PRO" panose="020F0600000000000000" pitchFamily="50" charset="-128"/>
                <a:ea typeface="HG丸ｺﾞｼｯｸM-PRO" panose="020F0600000000000000" pitchFamily="50" charset="-128"/>
              </a:rPr>
              <a:t>は約</a:t>
            </a:r>
            <a:r>
              <a:rPr lang="ja-JP" altLang="en-US" sz="1400" dirty="0" smtClean="0">
                <a:latin typeface="HG丸ｺﾞｼｯｸM-PRO" panose="020F0600000000000000" pitchFamily="50" charset="-128"/>
                <a:ea typeface="HG丸ｺﾞｼｯｸM-PRO" panose="020F0600000000000000" pitchFamily="50" charset="-128"/>
              </a:rPr>
              <a:t>４割</a:t>
            </a:r>
            <a:endParaRPr lang="en-US" altLang="ja-JP" sz="1400" dirty="0">
              <a:latin typeface="HG丸ｺﾞｼｯｸM-PRO" panose="020F0600000000000000" pitchFamily="50" charset="-128"/>
              <a:ea typeface="HG丸ｺﾞｼｯｸM-PRO" panose="020F0600000000000000" pitchFamily="50" charset="-128"/>
            </a:endParaRPr>
          </a:p>
        </p:txBody>
      </p:sp>
      <p:sp>
        <p:nvSpPr>
          <p:cNvPr id="13" name="テキスト ボックス 12"/>
          <p:cNvSpPr txBox="1"/>
          <p:nvPr/>
        </p:nvSpPr>
        <p:spPr>
          <a:xfrm>
            <a:off x="615443" y="7653906"/>
            <a:ext cx="5755135" cy="1238801"/>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認知症等の高齢者や</a:t>
            </a:r>
            <a:r>
              <a:rPr lang="ja-JP" altLang="en-US" sz="1600" dirty="0" err="1" smtClean="0">
                <a:latin typeface="Meiryo UI" panose="020B0604030504040204" pitchFamily="50" charset="-128"/>
                <a:ea typeface="Meiryo UI" panose="020B0604030504040204" pitchFamily="50" charset="-128"/>
              </a:rPr>
              <a:t>障がい</a:t>
            </a:r>
            <a:r>
              <a:rPr lang="ja-JP" altLang="en-US" sz="1600" dirty="0" smtClean="0">
                <a:latin typeface="Meiryo UI" panose="020B0604030504040204" pitchFamily="50" charset="-128"/>
                <a:ea typeface="Meiryo UI" panose="020B0604030504040204" pitchFamily="50" charset="-128"/>
              </a:rPr>
              <a:t>者等に関する消費者トラブル相談の多く</a:t>
            </a:r>
            <a:r>
              <a:rPr lang="ja-JP" altLang="en-US" sz="1600" dirty="0">
                <a:latin typeface="Meiryo UI" panose="020B0604030504040204" pitchFamily="50" charset="-128"/>
                <a:ea typeface="Meiryo UI" panose="020B0604030504040204" pitchFamily="50" charset="-128"/>
              </a:rPr>
              <a:t>は、本人ではなく周囲の人からの相談が多いという</a:t>
            </a:r>
            <a:r>
              <a:rPr lang="ja-JP" altLang="en-US" sz="1600" dirty="0" smtClean="0">
                <a:latin typeface="Meiryo UI" panose="020B0604030504040204" pitchFamily="50" charset="-128"/>
                <a:ea typeface="Meiryo UI" panose="020B0604030504040204" pitchFamily="50" charset="-128"/>
              </a:rPr>
              <a:t>ことが分かります。</a:t>
            </a:r>
            <a:endParaRPr lang="en-US" altLang="ja-JP" sz="1600" dirty="0" smtClean="0">
              <a:latin typeface="Meiryo UI" panose="020B0604030504040204" pitchFamily="50" charset="-128"/>
              <a:ea typeface="Meiryo UI" panose="020B0604030504040204" pitchFamily="50" charset="-128"/>
            </a:endParaRPr>
          </a:p>
          <a:p>
            <a:pPr algn="dist"/>
            <a:endParaRPr lang="en-US" altLang="ja-JP" sz="1050" dirty="0" smtClean="0">
              <a:latin typeface="Meiryo UI" panose="020B0604030504040204" pitchFamily="50" charset="-128"/>
              <a:ea typeface="Meiryo UI" panose="020B0604030504040204" pitchFamily="50" charset="-128"/>
            </a:endParaRPr>
          </a:p>
          <a:p>
            <a:pPr algn="dist"/>
            <a:r>
              <a:rPr lang="ja-JP" altLang="en-US" sz="1600" dirty="0" smtClean="0">
                <a:latin typeface="Meiryo UI" panose="020B0604030504040204" pitchFamily="50" charset="-128"/>
                <a:ea typeface="Meiryo UI" panose="020B0604030504040204" pitchFamily="50" charset="-128"/>
              </a:rPr>
              <a:t>　消費者</a:t>
            </a:r>
            <a:r>
              <a:rPr lang="ja-JP" altLang="en-US" sz="1600" dirty="0">
                <a:latin typeface="Meiryo UI" panose="020B0604030504040204" pitchFamily="50" charset="-128"/>
                <a:ea typeface="Meiryo UI" panose="020B0604030504040204" pitchFamily="50" charset="-128"/>
              </a:rPr>
              <a:t>トラブルの未然防止、被害の拡大防止には、家族だけ</a:t>
            </a:r>
            <a:r>
              <a:rPr lang="ja-JP" altLang="en-US" sz="1600" dirty="0" smtClean="0">
                <a:latin typeface="Meiryo UI" panose="020B0604030504040204" pitchFamily="50" charset="-128"/>
                <a:ea typeface="Meiryo UI" panose="020B0604030504040204" pitchFamily="50" charset="-128"/>
              </a:rPr>
              <a:t>でな</a:t>
            </a:r>
            <a:endParaRPr lang="en-US" altLang="ja-JP" sz="1600" dirty="0" smtClean="0">
              <a:latin typeface="Meiryo UI" panose="020B0604030504040204" pitchFamily="50" charset="-128"/>
              <a:ea typeface="Meiryo UI" panose="020B0604030504040204" pitchFamily="50" charset="-128"/>
            </a:endParaRPr>
          </a:p>
          <a:p>
            <a:r>
              <a:rPr lang="ja-JP" altLang="en-US" sz="1600" dirty="0" err="1" smtClean="0">
                <a:latin typeface="Meiryo UI" panose="020B0604030504040204" pitchFamily="50" charset="-128"/>
                <a:ea typeface="Meiryo UI" panose="020B0604030504040204" pitchFamily="50" charset="-128"/>
              </a:rPr>
              <a:t>く</a:t>
            </a:r>
            <a:r>
              <a:rPr lang="ja-JP" altLang="en-US" sz="1600" dirty="0" err="1">
                <a:latin typeface="Meiryo UI" panose="020B0604030504040204" pitchFamily="50" charset="-128"/>
                <a:ea typeface="Meiryo UI" panose="020B0604030504040204" pitchFamily="50" charset="-128"/>
              </a:rPr>
              <a:t>近</a:t>
            </a:r>
            <a:r>
              <a:rPr lang="ja-JP" altLang="en-US" sz="1600" dirty="0">
                <a:latin typeface="Meiryo UI" panose="020B0604030504040204" pitchFamily="50" charset="-128"/>
                <a:ea typeface="Meiryo UI" panose="020B0604030504040204" pitchFamily="50" charset="-128"/>
              </a:rPr>
              <a:t>隣住民や福祉事業者、行政機関などの協力が必要です</a:t>
            </a:r>
            <a:r>
              <a:rPr lang="ja-JP" altLang="en-US" sz="1600" dirty="0" smtClean="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endParaRPr>
          </a:p>
        </p:txBody>
      </p:sp>
      <p:sp>
        <p:nvSpPr>
          <p:cNvPr id="14" name="大かっこ 13"/>
          <p:cNvSpPr/>
          <p:nvPr/>
        </p:nvSpPr>
        <p:spPr>
          <a:xfrm>
            <a:off x="579121" y="4191001"/>
            <a:ext cx="5791458" cy="990600"/>
          </a:xfrm>
          <a:prstGeom prst="bracketPair">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2</a:t>
            </a:fld>
            <a:endParaRPr kumimoji="1" lang="ja-JP" altLang="en-US" dirty="0"/>
          </a:p>
        </p:txBody>
      </p:sp>
      <p:pic>
        <p:nvPicPr>
          <p:cNvPr id="10" name="図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2273" y="2004782"/>
            <a:ext cx="3199779" cy="2133186"/>
          </a:xfrm>
          <a:prstGeom prst="rect">
            <a:avLst/>
          </a:prstGeom>
        </p:spPr>
      </p:pic>
      <p:pic>
        <p:nvPicPr>
          <p:cNvPr id="15" name="図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3954" y="5351781"/>
            <a:ext cx="2887396" cy="1989144"/>
          </a:xfrm>
          <a:prstGeom prst="rect">
            <a:avLst/>
          </a:prstGeom>
        </p:spPr>
      </p:pic>
      <p:pic>
        <p:nvPicPr>
          <p:cNvPr id="16" name="図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455" y="5340610"/>
            <a:ext cx="2959779" cy="2015555"/>
          </a:xfrm>
          <a:prstGeom prst="rect">
            <a:avLst/>
          </a:prstGeom>
        </p:spPr>
      </p:pic>
      <p:sp>
        <p:nvSpPr>
          <p:cNvPr id="18" name="テキスト ボックス 17"/>
          <p:cNvSpPr txBox="1"/>
          <p:nvPr/>
        </p:nvSpPr>
        <p:spPr>
          <a:xfrm>
            <a:off x="549455" y="8956799"/>
            <a:ext cx="5827187" cy="646331"/>
          </a:xfrm>
          <a:prstGeom prst="rect">
            <a:avLst/>
          </a:prstGeom>
          <a:noFill/>
        </p:spPr>
        <p:txBody>
          <a:bodyPr wrap="square" rtlCol="0">
            <a:spAutoFit/>
          </a:bodyPr>
          <a:lstStyle/>
          <a:p>
            <a:pPr algn="dist"/>
            <a:r>
              <a:rPr lang="en-US" altLang="ja-JP" sz="900" dirty="0" smtClean="0">
                <a:latin typeface="HG丸ｺﾞｼｯｸM-PRO" panose="020F0600000000000000" pitchFamily="50" charset="-128"/>
                <a:ea typeface="HG丸ｺﾞｼｯｸM-PRO" panose="020F0600000000000000" pitchFamily="50" charset="-128"/>
              </a:rPr>
              <a:t>※</a:t>
            </a:r>
            <a:r>
              <a:rPr lang="ja-JP" altLang="en-US" sz="900" dirty="0" smtClean="0">
                <a:latin typeface="HG丸ｺﾞｼｯｸM-PRO" panose="020F0600000000000000" pitchFamily="50" charset="-128"/>
                <a:ea typeface="HG丸ｺﾞｼｯｸM-PRO" panose="020F0600000000000000" pitchFamily="50" charset="-128"/>
              </a:rPr>
              <a:t>１　</a:t>
            </a:r>
            <a:r>
              <a:rPr lang="ja-JP" altLang="en-US" sz="900" dirty="0">
                <a:latin typeface="HG丸ｺﾞｼｯｸM-PRO" panose="020F0600000000000000" pitchFamily="50" charset="-128"/>
                <a:ea typeface="HG丸ｺﾞｼｯｸM-PRO" panose="020F0600000000000000" pitchFamily="50" charset="-128"/>
              </a:rPr>
              <a:t>トラブルの当事者が</a:t>
            </a:r>
            <a:r>
              <a:rPr lang="en-US" altLang="ja-JP" sz="900" dirty="0">
                <a:latin typeface="HG丸ｺﾞｼｯｸM-PRO" panose="020F0600000000000000" pitchFamily="50" charset="-128"/>
                <a:ea typeface="HG丸ｺﾞｼｯｸM-PRO" panose="020F0600000000000000" pitchFamily="50" charset="-128"/>
              </a:rPr>
              <a:t>65</a:t>
            </a:r>
            <a:r>
              <a:rPr lang="ja-JP" altLang="en-US" sz="900" dirty="0">
                <a:latin typeface="HG丸ｺﾞｼｯｸM-PRO" panose="020F0600000000000000" pitchFamily="50" charset="-128"/>
                <a:ea typeface="HG丸ｺﾞｼｯｸM-PRO" panose="020F0600000000000000" pitchFamily="50" charset="-128"/>
              </a:rPr>
              <a:t>歳以上で、精神障がいや知的</a:t>
            </a:r>
            <a:r>
              <a:rPr lang="ja-JP" altLang="en-US" sz="900" dirty="0" err="1">
                <a:latin typeface="HG丸ｺﾞｼｯｸM-PRO" panose="020F0600000000000000" pitchFamily="50" charset="-128"/>
                <a:ea typeface="HG丸ｺﾞｼｯｸM-PRO" panose="020F0600000000000000" pitchFamily="50" charset="-128"/>
              </a:rPr>
              <a:t>障がい</a:t>
            </a:r>
            <a:r>
              <a:rPr lang="ja-JP" altLang="en-US" sz="900" dirty="0">
                <a:latin typeface="HG丸ｺﾞｼｯｸM-PRO" panose="020F0600000000000000" pitchFamily="50" charset="-128"/>
                <a:ea typeface="HG丸ｺﾞｼｯｸM-PRO" panose="020F0600000000000000" pitchFamily="50" charset="-128"/>
              </a:rPr>
              <a:t>、認知症等の加齢に伴う疾病等、何らかの　</a:t>
            </a:r>
            <a:endParaRPr lang="en-US" altLang="ja-JP" sz="900" dirty="0">
              <a:latin typeface="HG丸ｺﾞｼｯｸM-PRO" panose="020F0600000000000000" pitchFamily="50" charset="-128"/>
              <a:ea typeface="HG丸ｺﾞｼｯｸM-PRO" panose="020F0600000000000000" pitchFamily="50" charset="-128"/>
            </a:endParaRPr>
          </a:p>
          <a:p>
            <a:r>
              <a:rPr lang="ja-JP" altLang="en-US" sz="900" dirty="0">
                <a:latin typeface="HG丸ｺﾞｼｯｸM-PRO" panose="020F0600000000000000" pitchFamily="50" charset="-128"/>
                <a:ea typeface="HG丸ｺﾞｼｯｸM-PRO" panose="020F0600000000000000" pitchFamily="50" charset="-128"/>
              </a:rPr>
              <a:t>　　　理由によって十分な判断ができない状態であると消費生活センター等が判断したもの</a:t>
            </a:r>
            <a:r>
              <a:rPr lang="ja-JP" altLang="en-US" sz="900" dirty="0" smtClean="0">
                <a:latin typeface="HG丸ｺﾞｼｯｸM-PRO" panose="020F0600000000000000" pitchFamily="50" charset="-128"/>
                <a:ea typeface="HG丸ｺﾞｼｯｸM-PRO" panose="020F0600000000000000" pitchFamily="50" charset="-128"/>
              </a:rPr>
              <a:t>。</a:t>
            </a:r>
            <a:endParaRPr lang="en-US" altLang="ja-JP" sz="900" dirty="0" smtClean="0">
              <a:latin typeface="HG丸ｺﾞｼｯｸM-PRO" panose="020F0600000000000000" pitchFamily="50" charset="-128"/>
              <a:ea typeface="HG丸ｺﾞｼｯｸM-PRO" panose="020F0600000000000000" pitchFamily="50" charset="-128"/>
            </a:endParaRPr>
          </a:p>
          <a:p>
            <a:pPr algn="dist"/>
            <a:r>
              <a:rPr lang="en-US" altLang="ja-JP" sz="900" dirty="0" smtClean="0">
                <a:latin typeface="HG丸ｺﾞｼｯｸM-PRO" panose="020F0600000000000000" pitchFamily="50" charset="-128"/>
                <a:ea typeface="HG丸ｺﾞｼｯｸM-PRO" panose="020F0600000000000000" pitchFamily="50" charset="-128"/>
              </a:rPr>
              <a:t>※</a:t>
            </a:r>
            <a:r>
              <a:rPr lang="ja-JP" altLang="en-US" sz="900" dirty="0" smtClean="0">
                <a:latin typeface="HG丸ｺﾞｼｯｸM-PRO" panose="020F0600000000000000" pitchFamily="50" charset="-128"/>
                <a:ea typeface="HG丸ｺﾞｼｯｸM-PRO" panose="020F0600000000000000" pitchFamily="50" charset="-128"/>
              </a:rPr>
              <a:t>２　</a:t>
            </a:r>
            <a:r>
              <a:rPr lang="ja-JP" altLang="en-US" sz="900" dirty="0">
                <a:latin typeface="HG丸ｺﾞｼｯｸM-PRO" panose="020F0600000000000000" pitchFamily="50" charset="-128"/>
                <a:ea typeface="HG丸ｺﾞｼｯｸM-PRO" panose="020F0600000000000000" pitchFamily="50" charset="-128"/>
              </a:rPr>
              <a:t>トラブルの当事者が心身障が</a:t>
            </a:r>
            <a:r>
              <a:rPr lang="ja-JP" altLang="en-US" sz="900" dirty="0" err="1">
                <a:latin typeface="HG丸ｺﾞｼｯｸM-PRO" panose="020F0600000000000000" pitchFamily="50" charset="-128"/>
                <a:ea typeface="HG丸ｺﾞｼｯｸM-PRO" panose="020F0600000000000000" pitchFamily="50" charset="-128"/>
              </a:rPr>
              <a:t>い</a:t>
            </a:r>
            <a:r>
              <a:rPr lang="ja-JP" altLang="en-US" sz="900" dirty="0">
                <a:latin typeface="HG丸ｺﾞｼｯｸM-PRO" panose="020F0600000000000000" pitchFamily="50" charset="-128"/>
                <a:ea typeface="HG丸ｺﾞｼｯｸM-PRO" panose="020F0600000000000000" pitchFamily="50" charset="-128"/>
              </a:rPr>
              <a:t>者又は判断能力の不十分な方々であると消費生活センター等が判断した</a:t>
            </a:r>
            <a:endParaRPr lang="en-US" altLang="ja-JP" sz="900" dirty="0">
              <a:latin typeface="HG丸ｺﾞｼｯｸM-PRO" panose="020F0600000000000000" pitchFamily="50" charset="-128"/>
              <a:ea typeface="HG丸ｺﾞｼｯｸM-PRO" panose="020F0600000000000000" pitchFamily="50" charset="-128"/>
            </a:endParaRPr>
          </a:p>
          <a:p>
            <a:r>
              <a:rPr lang="ja-JP" altLang="en-US" sz="900" dirty="0">
                <a:latin typeface="HG丸ｺﾞｼｯｸM-PRO" panose="020F0600000000000000" pitchFamily="50" charset="-128"/>
                <a:ea typeface="HG丸ｺﾞｼｯｸM-PRO" panose="020F0600000000000000" pitchFamily="50" charset="-128"/>
              </a:rPr>
              <a:t>　　　もの。</a:t>
            </a:r>
            <a:endParaRPr lang="en-US" altLang="ja-JP" sz="9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835953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8" name="角丸四角形 7"/>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 6"/>
          <p:cNvSpPr/>
          <p:nvPr/>
        </p:nvSpPr>
        <p:spPr>
          <a:xfrm>
            <a:off x="-531341" y="310096"/>
            <a:ext cx="6390720" cy="55617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4910" y="380965"/>
            <a:ext cx="5088252"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２</a:t>
            </a:r>
            <a:r>
              <a:rPr kumimoji="1" lang="ja-JP" altLang="en-US" sz="2000" b="1" dirty="0" smtClean="0">
                <a:latin typeface="HG丸ｺﾞｼｯｸM-PRO" panose="020F0600000000000000" pitchFamily="50" charset="-128"/>
                <a:ea typeface="HG丸ｺﾞｼｯｸM-PRO" panose="020F0600000000000000" pitchFamily="50" charset="-128"/>
              </a:rPr>
              <a:t>．高齢者・</a:t>
            </a:r>
            <a:r>
              <a:rPr kumimoji="1" lang="ja-JP" altLang="en-US" sz="2000" b="1" dirty="0" err="1" smtClean="0">
                <a:latin typeface="HG丸ｺﾞｼｯｸM-PRO" panose="020F0600000000000000" pitchFamily="50" charset="-128"/>
                <a:ea typeface="HG丸ｺﾞｼｯｸM-PRO" panose="020F0600000000000000" pitchFamily="50" charset="-128"/>
              </a:rPr>
              <a:t>障がい</a:t>
            </a:r>
            <a:r>
              <a:rPr kumimoji="1" lang="ja-JP" altLang="en-US" sz="2000" b="1" dirty="0" smtClean="0">
                <a:latin typeface="HG丸ｺﾞｼｯｸM-PRO" panose="020F0600000000000000" pitchFamily="50" charset="-128"/>
                <a:ea typeface="HG丸ｺﾞｼｯｸM-PRO" panose="020F0600000000000000" pitchFamily="50" charset="-128"/>
              </a:rPr>
              <a:t>者の消費者被害の特徴</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12" name="テキスト ボックス 11"/>
          <p:cNvSpPr txBox="1"/>
          <p:nvPr/>
        </p:nvSpPr>
        <p:spPr>
          <a:xfrm>
            <a:off x="600771" y="1342989"/>
            <a:ext cx="5744468" cy="830997"/>
          </a:xfrm>
          <a:prstGeom prst="rect">
            <a:avLst/>
          </a:prstGeom>
          <a:noFill/>
        </p:spPr>
        <p:txBody>
          <a:bodyPr wrap="square" rtlCol="0">
            <a:spAutoFit/>
          </a:bodyPr>
          <a:lstStyle/>
          <a:p>
            <a:pPr algn="dist"/>
            <a:r>
              <a:rPr kumimoji="1" lang="ja-JP" altLang="en-US" sz="1600" dirty="0" smtClean="0">
                <a:latin typeface="Meiryo UI" panose="020B0604030504040204" pitchFamily="50" charset="-128"/>
                <a:ea typeface="Meiryo UI" panose="020B0604030504040204" pitchFamily="50" charset="-128"/>
              </a:rPr>
              <a:t>　</a:t>
            </a:r>
            <a:r>
              <a:rPr kumimoji="1" lang="en-US" altLang="ja-JP" sz="1600" dirty="0" smtClean="0">
                <a:latin typeface="Meiryo UI" panose="020B0604030504040204" pitchFamily="50" charset="-128"/>
                <a:ea typeface="Meiryo UI" panose="020B0604030504040204" pitchFamily="50" charset="-128"/>
              </a:rPr>
              <a:t>2019</a:t>
            </a:r>
            <a:r>
              <a:rPr kumimoji="1" lang="ja-JP" altLang="en-US" sz="1600" dirty="0" smtClean="0">
                <a:latin typeface="Meiryo UI" panose="020B0604030504040204" pitchFamily="50" charset="-128"/>
                <a:ea typeface="Meiryo UI" panose="020B0604030504040204" pitchFamily="50" charset="-128"/>
              </a:rPr>
              <a:t>年に寄せられた相談の被害額について、</a:t>
            </a:r>
            <a:r>
              <a:rPr lang="ja-JP" altLang="en-US" sz="1600" dirty="0">
                <a:latin typeface="Meiryo UI" panose="020B0604030504040204" pitchFamily="50" charset="-128"/>
                <a:ea typeface="Meiryo UI" panose="020B0604030504040204" pitchFamily="50" charset="-128"/>
              </a:rPr>
              <a:t>相談</a:t>
            </a:r>
            <a:r>
              <a:rPr lang="ja-JP" altLang="en-US" sz="1600" dirty="0" smtClean="0">
                <a:latin typeface="Meiryo UI" panose="020B0604030504040204" pitchFamily="50" charset="-128"/>
                <a:ea typeface="Meiryo UI" panose="020B0604030504040204" pitchFamily="50" charset="-128"/>
              </a:rPr>
              <a:t>１件当たりの</a:t>
            </a:r>
            <a:r>
              <a:rPr lang="ja-JP" altLang="en-US" sz="1600" dirty="0">
                <a:latin typeface="Meiryo UI" panose="020B0604030504040204" pitchFamily="50" charset="-128"/>
                <a:ea typeface="Meiryo UI" panose="020B0604030504040204" pitchFamily="50" charset="-128"/>
              </a:rPr>
              <a:t>平均既支払</a:t>
            </a:r>
            <a:r>
              <a:rPr lang="ja-JP" altLang="en-US" sz="1600" dirty="0" smtClean="0">
                <a:latin typeface="Meiryo UI" panose="020B0604030504040204" pitchFamily="50" charset="-128"/>
                <a:ea typeface="Meiryo UI" panose="020B0604030504040204" pitchFamily="50" charset="-128"/>
              </a:rPr>
              <a:t>額について、全体では</a:t>
            </a:r>
            <a:r>
              <a:rPr lang="en-US" altLang="ja-JP" sz="1600" dirty="0">
                <a:latin typeface="Meiryo UI" panose="020B0604030504040204" pitchFamily="50" charset="-128"/>
                <a:ea typeface="Meiryo UI" panose="020B0604030504040204" pitchFamily="50" charset="-128"/>
              </a:rPr>
              <a:t>38.2</a:t>
            </a:r>
            <a:r>
              <a:rPr lang="ja-JP" altLang="en-US" sz="1600" dirty="0" smtClean="0">
                <a:latin typeface="Meiryo UI" panose="020B0604030504040204" pitchFamily="50" charset="-128"/>
                <a:ea typeface="Meiryo UI" panose="020B0604030504040204" pitchFamily="50" charset="-128"/>
              </a:rPr>
              <a:t>万円ですが、高齢者の場合は</a:t>
            </a:r>
            <a:endParaRPr lang="en-US" altLang="ja-JP" sz="1600" dirty="0" smtClean="0">
              <a:latin typeface="Meiryo UI" panose="020B0604030504040204" pitchFamily="50" charset="-128"/>
              <a:ea typeface="Meiryo UI" panose="020B0604030504040204" pitchFamily="50" charset="-128"/>
            </a:endParaRPr>
          </a:p>
          <a:p>
            <a:r>
              <a:rPr lang="en-US" altLang="ja-JP" sz="1600" dirty="0" smtClean="0">
                <a:latin typeface="Meiryo UI" panose="020B0604030504040204" pitchFamily="50" charset="-128"/>
                <a:ea typeface="Meiryo UI" panose="020B0604030504040204" pitchFamily="50" charset="-128"/>
              </a:rPr>
              <a:t>53.5</a:t>
            </a:r>
            <a:r>
              <a:rPr lang="ja-JP" altLang="en-US" sz="1600" dirty="0" smtClean="0">
                <a:latin typeface="Meiryo UI" panose="020B0604030504040204" pitchFamily="50" charset="-128"/>
                <a:ea typeface="Meiryo UI" panose="020B0604030504040204" pitchFamily="50" charset="-128"/>
              </a:rPr>
              <a:t>万円となり、 </a:t>
            </a:r>
            <a:r>
              <a:rPr kumimoji="1" lang="en-US" altLang="ja-JP" sz="1600" dirty="0" smtClean="0">
                <a:latin typeface="Meiryo UI" panose="020B0604030504040204" pitchFamily="50" charset="-128"/>
                <a:ea typeface="Meiryo UI" panose="020B0604030504040204" pitchFamily="50" charset="-128"/>
              </a:rPr>
              <a:t>65</a:t>
            </a:r>
            <a:r>
              <a:rPr kumimoji="1" lang="ja-JP" altLang="en-US" sz="1600" dirty="0" smtClean="0">
                <a:latin typeface="Meiryo UI" panose="020B0604030504040204" pitchFamily="50" charset="-128"/>
                <a:ea typeface="Meiryo UI" panose="020B0604030504040204" pitchFamily="50" charset="-128"/>
              </a:rPr>
              <a:t>歳未満と比べて約</a:t>
            </a:r>
            <a:r>
              <a:rPr kumimoji="1" lang="en-US" altLang="ja-JP" sz="1600" dirty="0" smtClean="0">
                <a:latin typeface="Meiryo UI" panose="020B0604030504040204" pitchFamily="50" charset="-128"/>
                <a:ea typeface="Meiryo UI" panose="020B0604030504040204" pitchFamily="50" charset="-128"/>
              </a:rPr>
              <a:t>1.9</a:t>
            </a:r>
            <a:r>
              <a:rPr kumimoji="1" lang="ja-JP" altLang="en-US" sz="1600" dirty="0" smtClean="0">
                <a:latin typeface="Meiryo UI" panose="020B0604030504040204" pitchFamily="50" charset="-128"/>
                <a:ea typeface="Meiryo UI" panose="020B0604030504040204" pitchFamily="50" charset="-128"/>
              </a:rPr>
              <a:t>倍となっています。</a:t>
            </a:r>
            <a:endParaRPr kumimoji="1" lang="en-US" altLang="ja-JP" sz="1600" dirty="0" smtClean="0">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656880" y="4853263"/>
            <a:ext cx="5744467" cy="830997"/>
          </a:xfrm>
          <a:prstGeom prst="rect">
            <a:avLst/>
          </a:prstGeom>
          <a:noFill/>
        </p:spPr>
        <p:txBody>
          <a:bodyPr wrap="square" rtlCol="0">
            <a:spAutoFit/>
          </a:bodyPr>
          <a:lstStyle/>
          <a:p>
            <a:pPr algn="dist"/>
            <a:r>
              <a:rPr kumimoji="1" lang="ja-JP" altLang="en-US" sz="1600" dirty="0" smtClean="0">
                <a:latin typeface="Meiryo UI" panose="020B0604030504040204" pitchFamily="50" charset="-128"/>
                <a:ea typeface="Meiryo UI" panose="020B0604030504040204" pitchFamily="50" charset="-128"/>
              </a:rPr>
              <a:t>　また、販売購入形態別の相談割合でみると、</a:t>
            </a:r>
            <a:r>
              <a:rPr kumimoji="1" lang="en-US" altLang="ja-JP" sz="1600" dirty="0" smtClean="0">
                <a:latin typeface="Meiryo UI" panose="020B0604030504040204" pitchFamily="50" charset="-128"/>
                <a:ea typeface="Meiryo UI" panose="020B0604030504040204" pitchFamily="50" charset="-128"/>
              </a:rPr>
              <a:t>65</a:t>
            </a:r>
            <a:r>
              <a:rPr kumimoji="1" lang="ja-JP" altLang="en-US" sz="1600" dirty="0" smtClean="0">
                <a:latin typeface="Meiryo UI" panose="020B0604030504040204" pitchFamily="50" charset="-128"/>
                <a:ea typeface="Meiryo UI" panose="020B0604030504040204" pitchFamily="50" charset="-128"/>
              </a:rPr>
              <a:t>歳未満と比べて高齢者の「訪問販売」「電話勧誘販売」の占める割合</a:t>
            </a:r>
            <a:r>
              <a:rPr lang="ja-JP" altLang="en-US" sz="1600" dirty="0" smtClean="0">
                <a:latin typeface="Meiryo UI" panose="020B0604030504040204" pitchFamily="50" charset="-128"/>
                <a:ea typeface="Meiryo UI" panose="020B0604030504040204" pitchFamily="50" charset="-128"/>
              </a:rPr>
              <a:t>が高くなっており、</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また、認知症等の高齢者の場合は特に顕著です。</a:t>
            </a:r>
            <a:endParaRPr lang="en-US" altLang="ja-JP" sz="1600" dirty="0" smtClean="0">
              <a:latin typeface="Meiryo UI" panose="020B0604030504040204" pitchFamily="50" charset="-128"/>
              <a:ea typeface="Meiryo UI" panose="020B0604030504040204" pitchFamily="50" charset="-128"/>
            </a:endParaRPr>
          </a:p>
        </p:txBody>
      </p:sp>
      <p:sp>
        <p:nvSpPr>
          <p:cNvPr id="2" name="スライド番号プレースホルダー 1"/>
          <p:cNvSpPr>
            <a:spLocks noGrp="1"/>
          </p:cNvSpPr>
          <p:nvPr>
            <p:ph type="sldNum" sz="quarter" idx="12"/>
          </p:nvPr>
        </p:nvSpPr>
        <p:spPr/>
        <p:txBody>
          <a:bodyPr/>
          <a:lstStyle/>
          <a:p>
            <a:fld id="{2D29DCC2-8EF3-41CF-8D5F-D9B527706C29}" type="slidenum">
              <a:rPr kumimoji="1" lang="ja-JP" altLang="en-US" smtClean="0"/>
              <a:t>3</a:t>
            </a:fld>
            <a:endParaRPr kumimoji="1" lang="ja-JP" altLang="en-US"/>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726" y="2354167"/>
            <a:ext cx="5105106" cy="2380295"/>
          </a:xfrm>
          <a:prstGeom prst="rect">
            <a:avLst/>
          </a:prstGeom>
        </p:spPr>
      </p:pic>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7185" y="5805295"/>
            <a:ext cx="4481800" cy="3656929"/>
          </a:xfrm>
          <a:prstGeom prst="rect">
            <a:avLst/>
          </a:prstGeom>
        </p:spPr>
      </p:pic>
      <p:sp>
        <p:nvSpPr>
          <p:cNvPr id="10" name="テキスト ボックス 9"/>
          <p:cNvSpPr txBox="1"/>
          <p:nvPr/>
        </p:nvSpPr>
        <p:spPr>
          <a:xfrm>
            <a:off x="4125103" y="9460615"/>
            <a:ext cx="1728358" cy="230832"/>
          </a:xfrm>
          <a:prstGeom prst="rect">
            <a:avLst/>
          </a:prstGeom>
          <a:noFill/>
        </p:spPr>
        <p:txBody>
          <a:bodyPr wrap="none" rtlCol="0">
            <a:spAutoFit/>
          </a:bodyPr>
          <a:lstStyle/>
          <a:p>
            <a:r>
              <a:rPr lang="ja-JP" altLang="en-US" sz="900" dirty="0">
                <a:latin typeface="Meiryo UI" panose="020B0604030504040204" pitchFamily="50" charset="-128"/>
                <a:ea typeface="Meiryo UI" panose="020B0604030504040204" pitchFamily="50" charset="-128"/>
              </a:rPr>
              <a:t>（</a:t>
            </a:r>
            <a:r>
              <a:rPr kumimoji="1" lang="ja-JP" altLang="en-US" sz="900" dirty="0" smtClean="0">
                <a:latin typeface="Meiryo UI" panose="020B0604030504040204" pitchFamily="50" charset="-128"/>
                <a:ea typeface="Meiryo UI" panose="020B0604030504040204" pitchFamily="50" charset="-128"/>
              </a:rPr>
              <a:t>令和</a:t>
            </a:r>
            <a:r>
              <a:rPr lang="ja-JP" altLang="en-US" sz="900" dirty="0" smtClean="0">
                <a:latin typeface="Meiryo UI" panose="020B0604030504040204" pitchFamily="50" charset="-128"/>
                <a:ea typeface="Meiryo UI" panose="020B0604030504040204" pitchFamily="50" charset="-128"/>
              </a:rPr>
              <a:t>２年版消費者白書より</a:t>
            </a:r>
            <a:r>
              <a:rPr lang="ja-JP" altLang="en-US" sz="900" dirty="0">
                <a:latin typeface="Meiryo UI" panose="020B0604030504040204" pitchFamily="50" charset="-128"/>
                <a:ea typeface="Meiryo UI" panose="020B0604030504040204" pitchFamily="50" charset="-128"/>
              </a:rPr>
              <a:t>）</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07015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4" name="角丸四角形 33"/>
          <p:cNvSpPr/>
          <p:nvPr/>
        </p:nvSpPr>
        <p:spPr>
          <a:xfrm>
            <a:off x="404750" y="1046747"/>
            <a:ext cx="6159617" cy="8662737"/>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 32"/>
          <p:cNvSpPr/>
          <p:nvPr/>
        </p:nvSpPr>
        <p:spPr>
          <a:xfrm>
            <a:off x="-432486" y="310096"/>
            <a:ext cx="6291865" cy="513340"/>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503323" y="334160"/>
            <a:ext cx="4801314"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３</a:t>
            </a:r>
            <a:r>
              <a:rPr kumimoji="1" lang="ja-JP" altLang="en-US" sz="2000" b="1" dirty="0" smtClean="0">
                <a:latin typeface="HG丸ｺﾞｼｯｸM-PRO" panose="020F0600000000000000" pitchFamily="50" charset="-128"/>
                <a:ea typeface="HG丸ｺﾞｼｯｸM-PRO" panose="020F0600000000000000" pitchFamily="50" charset="-128"/>
              </a:rPr>
              <a:t>．消費生活協力員・協力団体について</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3" name="テキスト ボックス 2"/>
          <p:cNvSpPr txBox="1"/>
          <p:nvPr/>
        </p:nvSpPr>
        <p:spPr>
          <a:xfrm>
            <a:off x="527387" y="1180060"/>
            <a:ext cx="5837320" cy="3293209"/>
          </a:xfrm>
          <a:prstGeom prst="rect">
            <a:avLst/>
          </a:prstGeom>
          <a:noFill/>
        </p:spPr>
        <p:txBody>
          <a:bodyPr wrap="square" rtlCol="0">
            <a:spAutoFit/>
          </a:bodyPr>
          <a:lstStyle/>
          <a:p>
            <a:r>
              <a:rPr lang="ja-JP" altLang="en-US" sz="1600" b="1" dirty="0" smtClean="0">
                <a:latin typeface="Meiryo UI" panose="020B0604030504040204" pitchFamily="50" charset="-128"/>
                <a:ea typeface="Meiryo UI" panose="020B0604030504040204" pitchFamily="50" charset="-128"/>
              </a:rPr>
              <a:t>① 消費生活協力員・協力団体とは</a:t>
            </a:r>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rPr>
              <a:t>　</a:t>
            </a:r>
            <a:endParaRPr lang="en-US" altLang="ja-JP" sz="1600" b="1" dirty="0" smtClean="0">
              <a:latin typeface="Meiryo UI" panose="020B0604030504040204" pitchFamily="50" charset="-128"/>
              <a:ea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rPr>
              <a:t>② </a:t>
            </a:r>
            <a:r>
              <a:rPr kumimoji="1" lang="ja-JP" altLang="en-US" sz="1600" b="1" dirty="0" smtClean="0">
                <a:latin typeface="Meiryo UI" panose="020B0604030504040204" pitchFamily="50" charset="-128"/>
                <a:ea typeface="Meiryo UI" panose="020B0604030504040204" pitchFamily="50" charset="-128"/>
              </a:rPr>
              <a:t>消費生活協力員・協力団体の役割</a:t>
            </a:r>
            <a:endParaRPr kumimoji="1" lang="en-US" altLang="ja-JP" sz="1600" b="1" dirty="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rPr>
              <a:t>　</a:t>
            </a:r>
            <a:endParaRPr kumimoji="1" lang="en-US" altLang="ja-JP" sz="1600" b="1" dirty="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rPr>
              <a:t>③ 消費生活協力員・協力団体の効果</a:t>
            </a:r>
            <a:endParaRPr lang="en-US" altLang="ja-JP" sz="1600" b="1" dirty="0" smtClean="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　</a:t>
            </a:r>
          </a:p>
        </p:txBody>
      </p:sp>
      <p:sp>
        <p:nvSpPr>
          <p:cNvPr id="5" name="角丸四角形 4"/>
          <p:cNvSpPr/>
          <p:nvPr/>
        </p:nvSpPr>
        <p:spPr>
          <a:xfrm>
            <a:off x="945486" y="5559302"/>
            <a:ext cx="5286375" cy="1844853"/>
          </a:xfrm>
          <a:prstGeom prst="roundRect">
            <a:avLst>
              <a:gd name="adj" fmla="val 12073"/>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p:cNvSpPr/>
          <p:nvPr/>
        </p:nvSpPr>
        <p:spPr>
          <a:xfrm>
            <a:off x="933131" y="7508408"/>
            <a:ext cx="5286375" cy="2017372"/>
          </a:xfrm>
          <a:prstGeom prst="roundRect">
            <a:avLst>
              <a:gd name="adj" fmla="val 9353"/>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107165" y="5565651"/>
            <a:ext cx="2800767" cy="276999"/>
          </a:xfrm>
          <a:prstGeom prst="rect">
            <a:avLst/>
          </a:prstGeom>
          <a:noFill/>
        </p:spPr>
        <p:txBody>
          <a:bodyPr wrap="none" rtlCol="0">
            <a:spAutoFit/>
          </a:bodyPr>
          <a:lstStyle/>
          <a:p>
            <a:r>
              <a:rPr lang="ja-JP" altLang="en-US" sz="1200" dirty="0" smtClean="0">
                <a:latin typeface="HG丸ｺﾞｼｯｸM-PRO" panose="020F0600000000000000" pitchFamily="50" charset="-128"/>
                <a:ea typeface="HG丸ｺﾞｼｯｸM-PRO" panose="020F0600000000000000" pitchFamily="50" charset="-128"/>
              </a:rPr>
              <a:t>消費生活協力員・協力団体</a:t>
            </a:r>
            <a:r>
              <a:rPr lang="ja-JP" altLang="en-US" sz="1200" u="sng" dirty="0" smtClean="0">
                <a:latin typeface="HG丸ｺﾞｼｯｸM-PRO" panose="020F0600000000000000" pitchFamily="50" charset="-128"/>
                <a:ea typeface="HG丸ｺﾞｼｯｸM-PRO" panose="020F0600000000000000" pitchFamily="50" charset="-128"/>
              </a:rPr>
              <a:t>でない</a:t>
            </a:r>
            <a:r>
              <a:rPr kumimoji="1" lang="ja-JP" altLang="en-US" sz="1200" dirty="0" smtClean="0">
                <a:latin typeface="HG丸ｺﾞｼｯｸM-PRO" panose="020F0600000000000000" pitchFamily="50" charset="-128"/>
                <a:ea typeface="HG丸ｺﾞｼｯｸM-PRO" panose="020F0600000000000000" pitchFamily="50" charset="-128"/>
              </a:rPr>
              <a:t>場合</a:t>
            </a:r>
            <a:endParaRPr kumimoji="1" lang="ja-JP" altLang="en-US" sz="1200" dirty="0">
              <a:latin typeface="HG丸ｺﾞｼｯｸM-PRO" panose="020F0600000000000000" pitchFamily="50" charset="-128"/>
              <a:ea typeface="HG丸ｺﾞｼｯｸM-PRO" panose="020F0600000000000000" pitchFamily="50" charset="-128"/>
            </a:endParaRPr>
          </a:p>
        </p:txBody>
      </p:sp>
      <p:sp>
        <p:nvSpPr>
          <p:cNvPr id="8" name="テキスト ボックス 7"/>
          <p:cNvSpPr txBox="1"/>
          <p:nvPr/>
        </p:nvSpPr>
        <p:spPr>
          <a:xfrm>
            <a:off x="1107165" y="7523542"/>
            <a:ext cx="2492990" cy="276999"/>
          </a:xfrm>
          <a:prstGeom prst="rect">
            <a:avLst/>
          </a:prstGeom>
          <a:noFill/>
        </p:spPr>
        <p:txBody>
          <a:bodyPr wrap="none" rtlCol="0">
            <a:spAutoFit/>
          </a:bodyPr>
          <a:lstStyle/>
          <a:p>
            <a:r>
              <a:rPr kumimoji="1" lang="ja-JP" altLang="en-US" sz="1200" dirty="0" smtClean="0">
                <a:latin typeface="HG丸ｺﾞｼｯｸM-PRO" panose="020F0600000000000000" pitchFamily="50" charset="-128"/>
                <a:ea typeface="HG丸ｺﾞｼｯｸM-PRO" panose="020F0600000000000000" pitchFamily="50" charset="-128"/>
              </a:rPr>
              <a:t>消費生活協力員・協力団体の場合</a:t>
            </a:r>
            <a:endParaRPr kumimoji="1" lang="ja-JP" altLang="en-US" sz="1200" dirty="0">
              <a:latin typeface="HG丸ｺﾞｼｯｸM-PRO" panose="020F0600000000000000" pitchFamily="50" charset="-128"/>
              <a:ea typeface="HG丸ｺﾞｼｯｸM-PRO" panose="020F0600000000000000" pitchFamily="50" charset="-128"/>
            </a:endParaRPr>
          </a:p>
        </p:txBody>
      </p:sp>
      <p:sp>
        <p:nvSpPr>
          <p:cNvPr id="17" name="右矢印 16"/>
          <p:cNvSpPr/>
          <p:nvPr/>
        </p:nvSpPr>
        <p:spPr>
          <a:xfrm>
            <a:off x="2701551" y="6326743"/>
            <a:ext cx="1413083" cy="374586"/>
          </a:xfrm>
          <a:prstGeom prst="rightArrow">
            <a:avLst>
              <a:gd name="adj1" fmla="val 50000"/>
              <a:gd name="adj2" fmla="val 805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solidFill>
                  <a:schemeClr val="tx1"/>
                </a:solidFill>
                <a:latin typeface="Meiryo UI" panose="020B0604030504040204" pitchFamily="50" charset="-128"/>
                <a:ea typeface="Meiryo UI" panose="020B0604030504040204" pitchFamily="50" charset="-128"/>
              </a:rPr>
              <a:t>個人情報</a:t>
            </a:r>
            <a:endParaRPr kumimoji="1" lang="ja-JP" altLang="en-US" sz="1100" dirty="0">
              <a:solidFill>
                <a:schemeClr val="tx1"/>
              </a:solidFill>
              <a:latin typeface="Meiryo UI" panose="020B0604030504040204" pitchFamily="50" charset="-128"/>
              <a:ea typeface="Meiryo UI" panose="020B0604030504040204" pitchFamily="50" charset="-128"/>
            </a:endParaRPr>
          </a:p>
        </p:txBody>
      </p:sp>
      <p:sp>
        <p:nvSpPr>
          <p:cNvPr id="18" name="右矢印 17"/>
          <p:cNvSpPr/>
          <p:nvPr/>
        </p:nvSpPr>
        <p:spPr>
          <a:xfrm>
            <a:off x="2716658" y="8357353"/>
            <a:ext cx="2301142" cy="374586"/>
          </a:xfrm>
          <a:prstGeom prst="rightArrow">
            <a:avLst>
              <a:gd name="adj1" fmla="val 50000"/>
              <a:gd name="adj2" fmla="val 805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latin typeface="Meiryo UI" panose="020B0604030504040204" pitchFamily="50" charset="-128"/>
                <a:ea typeface="Meiryo UI" panose="020B0604030504040204" pitchFamily="50" charset="-128"/>
              </a:rPr>
              <a:t>個人情報</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9" name="乗算 18"/>
          <p:cNvSpPr/>
          <p:nvPr/>
        </p:nvSpPr>
        <p:spPr>
          <a:xfrm>
            <a:off x="3984674" y="5952158"/>
            <a:ext cx="1000125" cy="990161"/>
          </a:xfrm>
          <a:prstGeom prst="mathMultiply">
            <a:avLst>
              <a:gd name="adj1" fmla="val 894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1115660" y="6884830"/>
            <a:ext cx="4924834" cy="461665"/>
          </a:xfrm>
          <a:prstGeom prst="rect">
            <a:avLst/>
          </a:prstGeom>
          <a:noFill/>
        </p:spPr>
        <p:txBody>
          <a:bodyPr wrap="square" rtlCol="0">
            <a:spAutoFit/>
          </a:bodyPr>
          <a:lstStyle/>
          <a:p>
            <a:r>
              <a:rPr lang="ja-JP" altLang="en-US" sz="1200" dirty="0" smtClean="0">
                <a:latin typeface="HG丸ｺﾞｼｯｸM-PRO" panose="020F0600000000000000" pitchFamily="50" charset="-128"/>
                <a:ea typeface="HG丸ｺﾞｼｯｸM-PRO" panose="020F0600000000000000" pitchFamily="50" charset="-128"/>
              </a:rPr>
              <a:t>消費者被害を発見しても、本人の同意がなければ消費生活センターにつなぐことができないため、被害が埋もれる可能性があります。</a:t>
            </a:r>
            <a:endParaRPr kumimoji="1" lang="ja-JP" altLang="en-US" sz="1200" dirty="0">
              <a:latin typeface="HG丸ｺﾞｼｯｸM-PRO" panose="020F0600000000000000" pitchFamily="50" charset="-128"/>
              <a:ea typeface="HG丸ｺﾞｼｯｸM-PRO" panose="020F0600000000000000" pitchFamily="50" charset="-128"/>
            </a:endParaRPr>
          </a:p>
        </p:txBody>
      </p:sp>
      <p:sp>
        <p:nvSpPr>
          <p:cNvPr id="21" name="テキスト ボックス 20"/>
          <p:cNvSpPr txBox="1"/>
          <p:nvPr/>
        </p:nvSpPr>
        <p:spPr>
          <a:xfrm>
            <a:off x="1115659" y="8861214"/>
            <a:ext cx="4980341" cy="646331"/>
          </a:xfrm>
          <a:prstGeom prst="rect">
            <a:avLst/>
          </a:prstGeom>
          <a:noFill/>
        </p:spPr>
        <p:txBody>
          <a:bodyPr wrap="square" rtlCol="0">
            <a:spAutoFit/>
          </a:bodyPr>
          <a:lstStyle/>
          <a:p>
            <a:pPr algn="dist"/>
            <a:r>
              <a:rPr lang="ja-JP" altLang="en-US" sz="1200" dirty="0" smtClean="0">
                <a:latin typeface="HG丸ｺﾞｼｯｸM-PRO" panose="020F0600000000000000" pitchFamily="50" charset="-128"/>
                <a:ea typeface="HG丸ｺﾞｼｯｸM-PRO" panose="020F0600000000000000" pitchFamily="50" charset="-128"/>
              </a:rPr>
              <a:t>協力員が、消費者被害を発見した場合、</a:t>
            </a:r>
            <a:r>
              <a:rPr lang="ja-JP" altLang="en-US" sz="1200" dirty="0">
                <a:latin typeface="HG丸ｺﾞｼｯｸM-PRO" panose="020F0600000000000000" pitchFamily="50" charset="-128"/>
                <a:ea typeface="HG丸ｺﾞｼｯｸM-PRO" panose="020F0600000000000000" pitchFamily="50" charset="-128"/>
              </a:rPr>
              <a:t>消費者安全法第</a:t>
            </a:r>
            <a:r>
              <a:rPr lang="en-US" altLang="ja-JP" sz="1200" dirty="0">
                <a:latin typeface="HG丸ｺﾞｼｯｸM-PRO" panose="020F0600000000000000" pitchFamily="50" charset="-128"/>
                <a:ea typeface="HG丸ｺﾞｼｯｸM-PRO" panose="020F0600000000000000" pitchFamily="50" charset="-128"/>
              </a:rPr>
              <a:t>11</a:t>
            </a:r>
            <a:r>
              <a:rPr lang="ja-JP" altLang="en-US" sz="1200" dirty="0" smtClean="0">
                <a:latin typeface="HG丸ｺﾞｼｯｸM-PRO" panose="020F0600000000000000" pitchFamily="50" charset="-128"/>
                <a:ea typeface="HG丸ｺﾞｼｯｸM-PRO" panose="020F0600000000000000" pitchFamily="50" charset="-128"/>
              </a:rPr>
              <a:t>条の７に</a:t>
            </a:r>
            <a:r>
              <a:rPr lang="ja-JP" altLang="en-US" sz="1200" dirty="0">
                <a:latin typeface="HG丸ｺﾞｼｯｸM-PRO" panose="020F0600000000000000" pitchFamily="50" charset="-128"/>
                <a:ea typeface="HG丸ｺﾞｼｯｸM-PRO" panose="020F0600000000000000" pitchFamily="50" charset="-128"/>
              </a:rPr>
              <a:t>基づき、本人の同意がなくても、</a:t>
            </a:r>
            <a:r>
              <a:rPr lang="ja-JP" altLang="en-US" sz="1200" dirty="0" smtClean="0">
                <a:latin typeface="HG丸ｺﾞｼｯｸM-PRO" panose="020F0600000000000000" pitchFamily="50" charset="-128"/>
                <a:ea typeface="HG丸ｺﾞｼｯｸM-PRO" panose="020F0600000000000000" pitchFamily="50" charset="-128"/>
              </a:rPr>
              <a:t>個人情報を含めた必要な情報を、</a:t>
            </a:r>
            <a:r>
              <a:rPr kumimoji="1" lang="ja-JP" altLang="en-US" sz="1200" dirty="0" smtClean="0">
                <a:latin typeface="HG丸ｺﾞｼｯｸM-PRO" panose="020F0600000000000000" pitchFamily="50" charset="-128"/>
                <a:ea typeface="HG丸ｺﾞｼｯｸM-PRO" panose="020F0600000000000000" pitchFamily="50" charset="-128"/>
              </a:rPr>
              <a:t>消費</a:t>
            </a:r>
            <a:endParaRPr kumimoji="1" lang="en-US" altLang="ja-JP" sz="1200" dirty="0" smtClean="0">
              <a:latin typeface="HG丸ｺﾞｼｯｸM-PRO" panose="020F0600000000000000" pitchFamily="50" charset="-128"/>
              <a:ea typeface="HG丸ｺﾞｼｯｸM-PRO" panose="020F0600000000000000" pitchFamily="50" charset="-128"/>
            </a:endParaRPr>
          </a:p>
          <a:p>
            <a:r>
              <a:rPr kumimoji="1" lang="ja-JP" altLang="en-US" sz="1200" dirty="0" smtClean="0">
                <a:latin typeface="HG丸ｺﾞｼｯｸM-PRO" panose="020F0600000000000000" pitchFamily="50" charset="-128"/>
                <a:ea typeface="HG丸ｺﾞｼｯｸM-PRO" panose="020F0600000000000000" pitchFamily="50" charset="-128"/>
              </a:rPr>
              <a:t>生活センターにつなぐことが</a:t>
            </a:r>
            <a:r>
              <a:rPr lang="ja-JP" altLang="en-US" sz="1200" dirty="0" smtClean="0">
                <a:latin typeface="HG丸ｺﾞｼｯｸM-PRO" panose="020F0600000000000000" pitchFamily="50" charset="-128"/>
                <a:ea typeface="HG丸ｺﾞｼｯｸM-PRO" panose="020F0600000000000000" pitchFamily="50" charset="-128"/>
              </a:rPr>
              <a:t>できます。</a:t>
            </a:r>
            <a:endParaRPr kumimoji="1" lang="ja-JP" altLang="en-US" sz="1200" dirty="0">
              <a:latin typeface="HG丸ｺﾞｼｯｸM-PRO" panose="020F0600000000000000" pitchFamily="50" charset="-128"/>
              <a:ea typeface="HG丸ｺﾞｼｯｸM-PRO" panose="020F0600000000000000" pitchFamily="50" charset="-128"/>
            </a:endParaRPr>
          </a:p>
        </p:txBody>
      </p:sp>
      <p:sp>
        <p:nvSpPr>
          <p:cNvPr id="22" name="テキスト ボックス 21"/>
          <p:cNvSpPr txBox="1"/>
          <p:nvPr/>
        </p:nvSpPr>
        <p:spPr>
          <a:xfrm>
            <a:off x="812643" y="1472719"/>
            <a:ext cx="5552064" cy="584775"/>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消費者</a:t>
            </a:r>
            <a:r>
              <a:rPr lang="ja-JP" altLang="en-US" sz="1600" dirty="0">
                <a:latin typeface="Meiryo UI" panose="020B0604030504040204" pitchFamily="50" charset="-128"/>
                <a:ea typeface="Meiryo UI" panose="020B0604030504040204" pitchFamily="50" charset="-128"/>
              </a:rPr>
              <a:t>安全法第</a:t>
            </a:r>
            <a:r>
              <a:rPr lang="en-US" altLang="ja-JP" sz="1600" dirty="0">
                <a:latin typeface="Meiryo UI" panose="020B0604030504040204" pitchFamily="50" charset="-128"/>
                <a:ea typeface="Meiryo UI" panose="020B0604030504040204" pitchFamily="50" charset="-128"/>
              </a:rPr>
              <a:t>11</a:t>
            </a:r>
            <a:r>
              <a:rPr lang="ja-JP" altLang="en-US" sz="1600" dirty="0">
                <a:latin typeface="Meiryo UI" panose="020B0604030504040204" pitchFamily="50" charset="-128"/>
                <a:ea typeface="Meiryo UI" panose="020B0604030504040204" pitchFamily="50" charset="-128"/>
              </a:rPr>
              <a:t>条</a:t>
            </a:r>
            <a:r>
              <a:rPr lang="ja-JP" altLang="en-US" sz="1600" dirty="0" smtClean="0">
                <a:latin typeface="Meiryo UI" panose="020B0604030504040204" pitchFamily="50" charset="-128"/>
                <a:ea typeface="Meiryo UI" panose="020B0604030504040204" pitchFamily="50" charset="-128"/>
              </a:rPr>
              <a:t>の</a:t>
            </a:r>
            <a:r>
              <a:rPr lang="ja-JP" altLang="en-US" sz="1600" dirty="0">
                <a:latin typeface="Meiryo UI" panose="020B0604030504040204" pitchFamily="50" charset="-128"/>
                <a:ea typeface="Meiryo UI" panose="020B0604030504040204" pitchFamily="50" charset="-128"/>
              </a:rPr>
              <a:t>７</a:t>
            </a:r>
            <a:r>
              <a:rPr lang="ja-JP" altLang="en-US" sz="1600" dirty="0" smtClean="0">
                <a:latin typeface="Meiryo UI" panose="020B0604030504040204" pitchFamily="50" charset="-128"/>
                <a:ea typeface="Meiryo UI" panose="020B0604030504040204" pitchFamily="50" charset="-128"/>
              </a:rPr>
              <a:t>に</a:t>
            </a:r>
            <a:r>
              <a:rPr lang="ja-JP" altLang="en-US" sz="1600" dirty="0">
                <a:latin typeface="Meiryo UI" panose="020B0604030504040204" pitchFamily="50" charset="-128"/>
                <a:ea typeface="Meiryo UI" panose="020B0604030504040204" pitchFamily="50" charset="-128"/>
              </a:rPr>
              <a:t>基づき、地方公共団体の長</a:t>
            </a:r>
            <a:r>
              <a:rPr lang="ja-JP" altLang="en-US" sz="1600" dirty="0" smtClean="0">
                <a:latin typeface="Meiryo UI" panose="020B0604030504040204" pitchFamily="50" charset="-128"/>
                <a:ea typeface="Meiryo UI" panose="020B0604030504040204" pitchFamily="50" charset="-128"/>
              </a:rPr>
              <a:t>からの委嘱により、消費者の安全</a:t>
            </a:r>
            <a:r>
              <a:rPr lang="ja-JP" altLang="en-US" sz="1600" dirty="0">
                <a:latin typeface="Meiryo UI" panose="020B0604030504040204" pitchFamily="50" charset="-128"/>
                <a:ea typeface="Meiryo UI" panose="020B0604030504040204" pitchFamily="50" charset="-128"/>
              </a:rPr>
              <a:t>を確保するため</a:t>
            </a:r>
            <a:r>
              <a:rPr lang="ja-JP" altLang="en-US" sz="1600" dirty="0" smtClean="0">
                <a:latin typeface="Meiryo UI" panose="020B0604030504040204" pitchFamily="50" charset="-128"/>
                <a:ea typeface="Meiryo UI" panose="020B0604030504040204" pitchFamily="50" charset="-128"/>
              </a:rPr>
              <a:t>の見守り活動</a:t>
            </a:r>
            <a:r>
              <a:rPr lang="ja-JP" altLang="en-US" sz="1600" dirty="0">
                <a:latin typeface="Meiryo UI" panose="020B0604030504040204" pitchFamily="50" charset="-128"/>
                <a:ea typeface="Meiryo UI" panose="020B0604030504040204" pitchFamily="50" charset="-128"/>
              </a:rPr>
              <a:t>を</a:t>
            </a:r>
            <a:r>
              <a:rPr lang="ja-JP" altLang="en-US" sz="1600" dirty="0" smtClean="0">
                <a:latin typeface="Meiryo UI" panose="020B0604030504040204" pitchFamily="50" charset="-128"/>
                <a:ea typeface="Meiryo UI" panose="020B0604030504040204" pitchFamily="50" charset="-128"/>
              </a:rPr>
              <a:t>行います。</a:t>
            </a:r>
            <a:endParaRPr kumimoji="1" lang="ja-JP" altLang="en-US" sz="1600" dirty="0">
              <a:latin typeface="Meiryo UI" panose="020B0604030504040204" pitchFamily="50" charset="-128"/>
              <a:ea typeface="Meiryo UI" panose="020B0604030504040204" pitchFamily="50" charset="-128"/>
            </a:endParaRPr>
          </a:p>
        </p:txBody>
      </p:sp>
      <p:sp>
        <p:nvSpPr>
          <p:cNvPr id="23" name="テキスト ボックス 22"/>
          <p:cNvSpPr txBox="1"/>
          <p:nvPr/>
        </p:nvSpPr>
        <p:spPr>
          <a:xfrm>
            <a:off x="812643" y="2449265"/>
            <a:ext cx="5612541" cy="1077218"/>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生活の</a:t>
            </a:r>
            <a:r>
              <a:rPr lang="ja-JP" altLang="en-US" sz="1600" dirty="0">
                <a:latin typeface="Meiryo UI" panose="020B0604030504040204" pitchFamily="50" charset="-128"/>
                <a:ea typeface="Meiryo UI" panose="020B0604030504040204" pitchFamily="50" charset="-128"/>
              </a:rPr>
              <a:t>中</a:t>
            </a:r>
            <a:r>
              <a:rPr lang="ja-JP" altLang="en-US" sz="1600" dirty="0" smtClean="0">
                <a:latin typeface="Meiryo UI" panose="020B0604030504040204" pitchFamily="50" charset="-128"/>
                <a:ea typeface="Meiryo UI" panose="020B0604030504040204" pitchFamily="50" charset="-128"/>
              </a:rPr>
              <a:t>や、自身の日常業務の中で、消費者被害や、何らかの異変に気づいた場合に、消費生活センターへの相談を勧めたり、消費生活協力員・協力団体</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以下「協力員」といいます。</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自らが消費</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生活センターに連絡するといった、地域の見守りの役割を担います。</a:t>
            </a:r>
            <a:endParaRPr lang="en-US" altLang="ja-JP" sz="1600" dirty="0" smtClean="0">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812643" y="4156615"/>
            <a:ext cx="5552063" cy="1323439"/>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個人情報保護法により、消費者被害を発見しても、本人の同意がない限り個人情報の提供はできません。しかし、協力員であれば、個人情報保護法の例外規定に該当するため、消費生活センターへの迅速な情報提供が可能となり、消費者被害の拡大と、深刻化を</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防ぐことができます。</a:t>
            </a:r>
            <a:endParaRPr lang="en-US" altLang="ja-JP" sz="1600" dirty="0" smtClean="0">
              <a:latin typeface="Meiryo UI" panose="020B0604030504040204" pitchFamily="50" charset="-128"/>
              <a:ea typeface="Meiryo UI" panose="020B0604030504040204" pitchFamily="50" charset="-128"/>
            </a:endParaRPr>
          </a:p>
        </p:txBody>
      </p:sp>
      <p:sp>
        <p:nvSpPr>
          <p:cNvPr id="35" name="テキスト ボックス 34"/>
          <p:cNvSpPr txBox="1"/>
          <p:nvPr/>
        </p:nvSpPr>
        <p:spPr>
          <a:xfrm>
            <a:off x="812643" y="3527889"/>
            <a:ext cx="5460858" cy="276999"/>
          </a:xfrm>
          <a:prstGeom prst="rect">
            <a:avLst/>
          </a:prstGeom>
          <a:noFill/>
        </p:spPr>
        <p:txBody>
          <a:bodyPr wrap="square" rtlCol="0">
            <a:spAutoFit/>
          </a:bodyPr>
          <a:lstStyle/>
          <a:p>
            <a:r>
              <a:rPr lang="ja-JP" altLang="en-US" sz="1200" dirty="0" smtClean="0">
                <a:latin typeface="Meiryo UI" panose="020B0604030504040204" pitchFamily="50" charset="-128"/>
                <a:ea typeface="Meiryo UI" panose="020B0604030504040204" pitchFamily="50" charset="-128"/>
              </a:rPr>
              <a:t>候補者</a:t>
            </a:r>
            <a:r>
              <a:rPr lang="en-US" altLang="ja-JP" sz="12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例</a:t>
            </a:r>
            <a:r>
              <a:rPr lang="en-US" altLang="ja-JP" sz="12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：コンビニエンスストア、金融機関、宅配事業者、介護サービス事業者など</a:t>
            </a:r>
            <a:endParaRPr lang="en-US" altLang="ja-JP" sz="1200" dirty="0" smtClean="0">
              <a:latin typeface="Meiryo UI" panose="020B0604030504040204" pitchFamily="50" charset="-128"/>
              <a:ea typeface="Meiryo UI" panose="020B0604030504040204" pitchFamily="50" charset="-128"/>
            </a:endParaRPr>
          </a:p>
        </p:txBody>
      </p:sp>
      <p:sp>
        <p:nvSpPr>
          <p:cNvPr id="11" name="大かっこ 10"/>
          <p:cNvSpPr/>
          <p:nvPr/>
        </p:nvSpPr>
        <p:spPr>
          <a:xfrm>
            <a:off x="812643" y="3544771"/>
            <a:ext cx="5406863" cy="246941"/>
          </a:xfrm>
          <a:prstGeom prst="bracketPair">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36" name="グループ化 35"/>
          <p:cNvGrpSpPr/>
          <p:nvPr/>
        </p:nvGrpSpPr>
        <p:grpSpPr>
          <a:xfrm>
            <a:off x="1079166" y="5838026"/>
            <a:ext cx="1956519" cy="1045645"/>
            <a:chOff x="1079166" y="5838026"/>
            <a:chExt cx="1956519" cy="1045645"/>
          </a:xfrm>
        </p:grpSpPr>
        <p:pic>
          <p:nvPicPr>
            <p:cNvPr id="16" name="図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2100" y="6125664"/>
              <a:ext cx="747587" cy="758007"/>
            </a:xfrm>
            <a:prstGeom prst="rect">
              <a:avLst/>
            </a:prstGeom>
          </p:spPr>
        </p:pic>
        <p:grpSp>
          <p:nvGrpSpPr>
            <p:cNvPr id="24" name="グループ化 23"/>
            <p:cNvGrpSpPr/>
            <p:nvPr/>
          </p:nvGrpSpPr>
          <p:grpSpPr>
            <a:xfrm>
              <a:off x="1079166" y="5838026"/>
              <a:ext cx="1956519" cy="491225"/>
              <a:chOff x="1076069" y="5812802"/>
              <a:chExt cx="1956519" cy="491225"/>
            </a:xfrm>
          </p:grpSpPr>
          <p:sp>
            <p:nvSpPr>
              <p:cNvPr id="13" name="雲形吹き出し 12"/>
              <p:cNvSpPr/>
              <p:nvPr/>
            </p:nvSpPr>
            <p:spPr>
              <a:xfrm>
                <a:off x="2203530" y="5878817"/>
                <a:ext cx="829058" cy="425210"/>
              </a:xfrm>
              <a:prstGeom prst="cloudCallout">
                <a:avLst>
                  <a:gd name="adj1" fmla="val -35669"/>
                  <a:gd name="adj2" fmla="val 5870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吹き出し 14"/>
              <p:cNvSpPr/>
              <p:nvPr/>
            </p:nvSpPr>
            <p:spPr>
              <a:xfrm>
                <a:off x="1076069" y="5830091"/>
                <a:ext cx="687416" cy="274259"/>
              </a:xfrm>
              <a:prstGeom prst="wedgeRoundRectCallout">
                <a:avLst>
                  <a:gd name="adj1" fmla="val 39754"/>
                  <a:gd name="adj2" fmla="val 77023"/>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078177" y="5812802"/>
                <a:ext cx="683200" cy="307777"/>
              </a:xfrm>
              <a:prstGeom prst="rect">
                <a:avLst/>
              </a:prstGeom>
              <a:noFill/>
            </p:spPr>
            <p:txBody>
              <a:bodyPr wrap="none" rtlCol="0">
                <a:spAutoFit/>
              </a:bodyPr>
              <a:lstStyle/>
              <a:p>
                <a:r>
                  <a:rPr kumimoji="1" lang="ja-JP" altLang="en-US" sz="700" dirty="0" smtClean="0">
                    <a:latin typeface="HGPｺﾞｼｯｸM" panose="020B0600000000000000" pitchFamily="50" charset="-128"/>
                    <a:ea typeface="HGPｺﾞｼｯｸM" panose="020B0600000000000000" pitchFamily="50" charset="-128"/>
                  </a:rPr>
                  <a:t>頼んだ覚えが</a:t>
                </a:r>
                <a:endParaRPr kumimoji="1" lang="en-US" altLang="ja-JP" sz="700" dirty="0" smtClean="0">
                  <a:latin typeface="HGPｺﾞｼｯｸM" panose="020B0600000000000000" pitchFamily="50" charset="-128"/>
                  <a:ea typeface="HGPｺﾞｼｯｸM" panose="020B0600000000000000" pitchFamily="50" charset="-128"/>
                </a:endParaRPr>
              </a:p>
              <a:p>
                <a:r>
                  <a:rPr kumimoji="1" lang="ja-JP" altLang="en-US" sz="700" dirty="0" smtClean="0">
                    <a:latin typeface="HGPｺﾞｼｯｸM" panose="020B0600000000000000" pitchFamily="50" charset="-128"/>
                    <a:ea typeface="HGPｺﾞｼｯｸM" panose="020B0600000000000000" pitchFamily="50" charset="-128"/>
                  </a:rPr>
                  <a:t>ないけど</a:t>
                </a:r>
                <a:r>
                  <a:rPr kumimoji="1" lang="en-US" altLang="ja-JP" sz="700" dirty="0" smtClean="0">
                    <a:latin typeface="HGPｺﾞｼｯｸM" panose="020B0600000000000000" pitchFamily="50" charset="-128"/>
                    <a:ea typeface="HGPｺﾞｼｯｸM" panose="020B0600000000000000" pitchFamily="50" charset="-128"/>
                  </a:rPr>
                  <a:t>…</a:t>
                </a:r>
                <a:endParaRPr kumimoji="1" lang="ja-JP" altLang="en-US" sz="700" dirty="0">
                  <a:latin typeface="HGPｺﾞｼｯｸM" panose="020B0600000000000000" pitchFamily="50" charset="-128"/>
                  <a:ea typeface="HGPｺﾞｼｯｸM" panose="020B0600000000000000" pitchFamily="50" charset="-128"/>
                </a:endParaRPr>
              </a:p>
            </p:txBody>
          </p:sp>
          <p:sp>
            <p:nvSpPr>
              <p:cNvPr id="26" name="テキスト ボックス 25"/>
              <p:cNvSpPr txBox="1"/>
              <p:nvPr/>
            </p:nvSpPr>
            <p:spPr>
              <a:xfrm>
                <a:off x="2242203" y="5936197"/>
                <a:ext cx="755335" cy="307777"/>
              </a:xfrm>
              <a:prstGeom prst="rect">
                <a:avLst/>
              </a:prstGeom>
              <a:noFill/>
            </p:spPr>
            <p:txBody>
              <a:bodyPr wrap="none" rtlCol="0">
                <a:spAutoFit/>
              </a:bodyPr>
              <a:lstStyle/>
              <a:p>
                <a:pPr algn="ctr"/>
                <a:r>
                  <a:rPr kumimoji="1" lang="ja-JP" altLang="en-US" sz="700" dirty="0" smtClean="0">
                    <a:latin typeface="HGPｺﾞｼｯｸM" panose="020B0600000000000000" pitchFamily="50" charset="-128"/>
                    <a:ea typeface="HGPｺﾞｼｯｸM" panose="020B0600000000000000" pitchFamily="50" charset="-128"/>
                  </a:rPr>
                  <a:t>もしかしたら</a:t>
                </a:r>
                <a:endParaRPr kumimoji="1" lang="en-US" altLang="ja-JP" sz="700" dirty="0" smtClean="0">
                  <a:latin typeface="HGPｺﾞｼｯｸM" panose="020B0600000000000000" pitchFamily="50" charset="-128"/>
                  <a:ea typeface="HGPｺﾞｼｯｸM" panose="020B0600000000000000" pitchFamily="50" charset="-128"/>
                </a:endParaRPr>
              </a:p>
              <a:p>
                <a:pPr algn="ctr"/>
                <a:r>
                  <a:rPr lang="ja-JP" altLang="en-US" sz="700" dirty="0" smtClean="0">
                    <a:latin typeface="HGPｺﾞｼｯｸM" panose="020B0600000000000000" pitchFamily="50" charset="-128"/>
                    <a:ea typeface="HGPｺﾞｼｯｸM" panose="020B0600000000000000" pitchFamily="50" charset="-128"/>
                  </a:rPr>
                  <a:t>送りつけ商法？</a:t>
                </a:r>
                <a:endParaRPr kumimoji="1" lang="ja-JP" altLang="en-US" sz="700" dirty="0">
                  <a:latin typeface="HGPｺﾞｼｯｸM" panose="020B0600000000000000" pitchFamily="50" charset="-128"/>
                  <a:ea typeface="HGPｺﾞｼｯｸM" panose="020B0600000000000000" pitchFamily="50" charset="-128"/>
                </a:endParaRPr>
              </a:p>
            </p:txBody>
          </p:sp>
        </p:grpSp>
      </p:grpSp>
      <p:grpSp>
        <p:nvGrpSpPr>
          <p:cNvPr id="37" name="グループ化 36"/>
          <p:cNvGrpSpPr/>
          <p:nvPr/>
        </p:nvGrpSpPr>
        <p:grpSpPr>
          <a:xfrm>
            <a:off x="1079166" y="7814799"/>
            <a:ext cx="1956519" cy="1045645"/>
            <a:chOff x="1079166" y="5838026"/>
            <a:chExt cx="1956519" cy="1045645"/>
          </a:xfrm>
        </p:grpSpPr>
        <p:pic>
          <p:nvPicPr>
            <p:cNvPr id="38" name="図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2100" y="6125664"/>
              <a:ext cx="747587" cy="758007"/>
            </a:xfrm>
            <a:prstGeom prst="rect">
              <a:avLst/>
            </a:prstGeom>
          </p:spPr>
        </p:pic>
        <p:grpSp>
          <p:nvGrpSpPr>
            <p:cNvPr id="39" name="グループ化 38"/>
            <p:cNvGrpSpPr/>
            <p:nvPr/>
          </p:nvGrpSpPr>
          <p:grpSpPr>
            <a:xfrm>
              <a:off x="1079166" y="5838026"/>
              <a:ext cx="1956519" cy="491225"/>
              <a:chOff x="1076069" y="5812802"/>
              <a:chExt cx="1956519" cy="491225"/>
            </a:xfrm>
          </p:grpSpPr>
          <p:sp>
            <p:nvSpPr>
              <p:cNvPr id="40" name="雲形吹き出し 39"/>
              <p:cNvSpPr/>
              <p:nvPr/>
            </p:nvSpPr>
            <p:spPr>
              <a:xfrm>
                <a:off x="2203530" y="5878817"/>
                <a:ext cx="829058" cy="425210"/>
              </a:xfrm>
              <a:prstGeom prst="cloudCallout">
                <a:avLst>
                  <a:gd name="adj1" fmla="val -35669"/>
                  <a:gd name="adj2" fmla="val 5870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角丸四角形吹き出し 40"/>
              <p:cNvSpPr/>
              <p:nvPr/>
            </p:nvSpPr>
            <p:spPr>
              <a:xfrm>
                <a:off x="1076069" y="5830091"/>
                <a:ext cx="687416" cy="274259"/>
              </a:xfrm>
              <a:prstGeom prst="wedgeRoundRectCallout">
                <a:avLst>
                  <a:gd name="adj1" fmla="val 39754"/>
                  <a:gd name="adj2" fmla="val 77023"/>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1078177" y="5812802"/>
                <a:ext cx="683200" cy="307777"/>
              </a:xfrm>
              <a:prstGeom prst="rect">
                <a:avLst/>
              </a:prstGeom>
              <a:noFill/>
            </p:spPr>
            <p:txBody>
              <a:bodyPr wrap="none" rtlCol="0">
                <a:spAutoFit/>
              </a:bodyPr>
              <a:lstStyle/>
              <a:p>
                <a:r>
                  <a:rPr kumimoji="1" lang="ja-JP" altLang="en-US" sz="700" dirty="0" smtClean="0">
                    <a:latin typeface="HGPｺﾞｼｯｸM" panose="020B0600000000000000" pitchFamily="50" charset="-128"/>
                    <a:ea typeface="HGPｺﾞｼｯｸM" panose="020B0600000000000000" pitchFamily="50" charset="-128"/>
                  </a:rPr>
                  <a:t>頼んだ覚えが</a:t>
                </a:r>
                <a:endParaRPr kumimoji="1" lang="en-US" altLang="ja-JP" sz="700" dirty="0" smtClean="0">
                  <a:latin typeface="HGPｺﾞｼｯｸM" panose="020B0600000000000000" pitchFamily="50" charset="-128"/>
                  <a:ea typeface="HGPｺﾞｼｯｸM" panose="020B0600000000000000" pitchFamily="50" charset="-128"/>
                </a:endParaRPr>
              </a:p>
              <a:p>
                <a:r>
                  <a:rPr kumimoji="1" lang="ja-JP" altLang="en-US" sz="700" dirty="0" smtClean="0">
                    <a:latin typeface="HGPｺﾞｼｯｸM" panose="020B0600000000000000" pitchFamily="50" charset="-128"/>
                    <a:ea typeface="HGPｺﾞｼｯｸM" panose="020B0600000000000000" pitchFamily="50" charset="-128"/>
                  </a:rPr>
                  <a:t>ないけど</a:t>
                </a:r>
                <a:r>
                  <a:rPr kumimoji="1" lang="en-US" altLang="ja-JP" sz="700" dirty="0" smtClean="0">
                    <a:latin typeface="HGPｺﾞｼｯｸM" panose="020B0600000000000000" pitchFamily="50" charset="-128"/>
                    <a:ea typeface="HGPｺﾞｼｯｸM" panose="020B0600000000000000" pitchFamily="50" charset="-128"/>
                  </a:rPr>
                  <a:t>…</a:t>
                </a:r>
                <a:endParaRPr kumimoji="1" lang="ja-JP" altLang="en-US" sz="700" dirty="0">
                  <a:latin typeface="HGPｺﾞｼｯｸM" panose="020B0600000000000000" pitchFamily="50" charset="-128"/>
                  <a:ea typeface="HGPｺﾞｼｯｸM" panose="020B0600000000000000" pitchFamily="50" charset="-128"/>
                </a:endParaRPr>
              </a:p>
            </p:txBody>
          </p:sp>
          <p:sp>
            <p:nvSpPr>
              <p:cNvPr id="43" name="テキスト ボックス 42"/>
              <p:cNvSpPr txBox="1"/>
              <p:nvPr/>
            </p:nvSpPr>
            <p:spPr>
              <a:xfrm>
                <a:off x="2242203" y="5936197"/>
                <a:ext cx="755335" cy="307777"/>
              </a:xfrm>
              <a:prstGeom prst="rect">
                <a:avLst/>
              </a:prstGeom>
              <a:noFill/>
            </p:spPr>
            <p:txBody>
              <a:bodyPr wrap="none" rtlCol="0">
                <a:spAutoFit/>
              </a:bodyPr>
              <a:lstStyle/>
              <a:p>
                <a:pPr algn="ctr"/>
                <a:r>
                  <a:rPr kumimoji="1" lang="ja-JP" altLang="en-US" sz="700" dirty="0" smtClean="0">
                    <a:latin typeface="HGPｺﾞｼｯｸM" panose="020B0600000000000000" pitchFamily="50" charset="-128"/>
                    <a:ea typeface="HGPｺﾞｼｯｸM" panose="020B0600000000000000" pitchFamily="50" charset="-128"/>
                  </a:rPr>
                  <a:t>もしかしたら</a:t>
                </a:r>
                <a:endParaRPr kumimoji="1" lang="en-US" altLang="ja-JP" sz="700" dirty="0" smtClean="0">
                  <a:latin typeface="HGPｺﾞｼｯｸM" panose="020B0600000000000000" pitchFamily="50" charset="-128"/>
                  <a:ea typeface="HGPｺﾞｼｯｸM" panose="020B0600000000000000" pitchFamily="50" charset="-128"/>
                </a:endParaRPr>
              </a:p>
              <a:p>
                <a:pPr algn="ctr"/>
                <a:r>
                  <a:rPr lang="ja-JP" altLang="en-US" sz="700" dirty="0" smtClean="0">
                    <a:latin typeface="HGPｺﾞｼｯｸM" panose="020B0600000000000000" pitchFamily="50" charset="-128"/>
                    <a:ea typeface="HGPｺﾞｼｯｸM" panose="020B0600000000000000" pitchFamily="50" charset="-128"/>
                  </a:rPr>
                  <a:t>送りつけ商法？</a:t>
                </a:r>
                <a:endParaRPr kumimoji="1" lang="ja-JP" altLang="en-US" sz="700" dirty="0">
                  <a:latin typeface="HGPｺﾞｼｯｸM" panose="020B0600000000000000" pitchFamily="50" charset="-128"/>
                  <a:ea typeface="HGPｺﾞｼｯｸM" panose="020B0600000000000000" pitchFamily="50" charset="-128"/>
                </a:endParaRPr>
              </a:p>
            </p:txBody>
          </p:sp>
        </p:grpSp>
      </p:grpSp>
      <p:pic>
        <p:nvPicPr>
          <p:cNvPr id="44" name="図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40" y="6027180"/>
            <a:ext cx="837981" cy="821604"/>
          </a:xfrm>
          <a:prstGeom prst="rect">
            <a:avLst/>
          </a:prstGeom>
        </p:spPr>
      </p:pic>
      <p:pic>
        <p:nvPicPr>
          <p:cNvPr id="45" name="図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1958" y="8021375"/>
            <a:ext cx="837981" cy="821604"/>
          </a:xfrm>
          <a:prstGeom prst="rect">
            <a:avLst/>
          </a:prstGeom>
        </p:spPr>
      </p:pic>
      <p:sp>
        <p:nvSpPr>
          <p:cNvPr id="46" name="テキスト ボックス 45"/>
          <p:cNvSpPr txBox="1"/>
          <p:nvPr/>
        </p:nvSpPr>
        <p:spPr>
          <a:xfrm>
            <a:off x="3383388" y="8021375"/>
            <a:ext cx="819455" cy="430887"/>
          </a:xfrm>
          <a:prstGeom prst="rect">
            <a:avLst/>
          </a:prstGeom>
          <a:noFill/>
        </p:spPr>
        <p:txBody>
          <a:bodyPr wrap="none" rtlCol="0">
            <a:spAutoFit/>
          </a:bodyPr>
          <a:lstStyle/>
          <a:p>
            <a:pPr algn="ctr"/>
            <a:r>
              <a:rPr lang="ja-JP" altLang="en-US" sz="1100" dirty="0" smtClean="0">
                <a:latin typeface="Meiryo UI" panose="020B0604030504040204" pitchFamily="50" charset="-128"/>
                <a:ea typeface="Meiryo UI" panose="020B0604030504040204" pitchFamily="50" charset="-128"/>
              </a:rPr>
              <a:t>相談・通報</a:t>
            </a:r>
            <a:endParaRPr kumimoji="1" lang="en-US" altLang="ja-JP" sz="1100" dirty="0" smtClean="0">
              <a:latin typeface="Meiryo UI" panose="020B0604030504040204" pitchFamily="50" charset="-128"/>
              <a:ea typeface="Meiryo UI" panose="020B0604030504040204" pitchFamily="50" charset="-128"/>
            </a:endParaRPr>
          </a:p>
          <a:p>
            <a:pPr algn="ctr"/>
            <a:r>
              <a:rPr lang="ja-JP" altLang="en-US" sz="1100" dirty="0" smtClean="0">
                <a:latin typeface="Meiryo UI" panose="020B0604030504040204" pitchFamily="50" charset="-128"/>
                <a:ea typeface="Meiryo UI" panose="020B0604030504040204" pitchFamily="50" charset="-128"/>
              </a:rPr>
              <a:t>情報提供</a:t>
            </a:r>
            <a:endParaRPr kumimoji="1" lang="en-US" altLang="ja-JP" sz="1100" dirty="0" smtClean="0">
              <a:latin typeface="Meiryo UI" panose="020B0604030504040204" pitchFamily="50" charset="-128"/>
              <a:ea typeface="Meiryo UI" panose="020B0604030504040204" pitchFamily="50" charset="-128"/>
            </a:endParaRPr>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4</a:t>
            </a:fld>
            <a:endParaRPr kumimoji="1" lang="ja-JP" altLang="en-US"/>
          </a:p>
        </p:txBody>
      </p:sp>
    </p:spTree>
    <p:extLst>
      <p:ext uri="{BB962C8B-B14F-4D97-AF65-F5344CB8AC3E}">
        <p14:creationId xmlns:p14="http://schemas.microsoft.com/office/powerpoint/2010/main" val="3446565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7" name="角丸四角形 26"/>
          <p:cNvSpPr/>
          <p:nvPr/>
        </p:nvSpPr>
        <p:spPr>
          <a:xfrm>
            <a:off x="-457200" y="310096"/>
            <a:ext cx="6632258" cy="566980"/>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a:off x="596795" y="5160778"/>
            <a:ext cx="5674464" cy="595342"/>
          </a:xfrm>
          <a:prstGeom prst="roundRect">
            <a:avLst/>
          </a:prstGeom>
          <a:solidFill>
            <a:schemeClr val="accent1">
              <a:lumMod val="60000"/>
              <a:lumOff val="40000"/>
              <a:alpha val="2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478451" y="390699"/>
            <a:ext cx="5510447" cy="400110"/>
          </a:xfrm>
          <a:prstGeom prst="rect">
            <a:avLst/>
          </a:prstGeom>
          <a:noFill/>
        </p:spPr>
        <p:txBody>
          <a:bodyPr wrap="square" rtlCol="0">
            <a:spAutoFit/>
          </a:bodyPr>
          <a:lstStyle/>
          <a:p>
            <a:r>
              <a:rPr lang="ja-JP" altLang="en-US" sz="2000" b="1" dirty="0" smtClean="0">
                <a:latin typeface="HG丸ｺﾞｼｯｸM-PRO" panose="020F0600000000000000" pitchFamily="50" charset="-128"/>
                <a:ea typeface="HG丸ｺﾞｼｯｸM-PRO" panose="020F0600000000000000" pitchFamily="50" charset="-128"/>
              </a:rPr>
              <a:t>４．消費者トラブル発見時のフローチャート</a:t>
            </a:r>
            <a:endParaRPr lang="ja-JP" altLang="en-US" sz="2000" b="1" dirty="0">
              <a:latin typeface="HG丸ｺﾞｼｯｸM-PRO" panose="020F0600000000000000" pitchFamily="50" charset="-128"/>
              <a:ea typeface="HG丸ｺﾞｼｯｸM-PRO" panose="020F0600000000000000" pitchFamily="50" charset="-128"/>
            </a:endParaRPr>
          </a:p>
        </p:txBody>
      </p:sp>
      <p:sp>
        <p:nvSpPr>
          <p:cNvPr id="3" name="右矢印 2"/>
          <p:cNvSpPr/>
          <p:nvPr/>
        </p:nvSpPr>
        <p:spPr>
          <a:xfrm rot="5400000">
            <a:off x="3283774" y="2989310"/>
            <a:ext cx="317048" cy="830580"/>
          </a:xfrm>
          <a:prstGeom prst="rightArrow">
            <a:avLst/>
          </a:prstGeom>
          <a:solidFill>
            <a:srgbClr val="92D05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4" name="角丸四角形 3"/>
          <p:cNvSpPr/>
          <p:nvPr/>
        </p:nvSpPr>
        <p:spPr>
          <a:xfrm>
            <a:off x="1790277" y="2717877"/>
            <a:ext cx="3169920" cy="381017"/>
          </a:xfrm>
          <a:prstGeom prst="roundRect">
            <a:avLst/>
          </a:prstGeom>
          <a:solidFill>
            <a:srgbClr val="FFFFCC">
              <a:alpha val="40000"/>
            </a:srgb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5" name="正方形/長方形 4"/>
          <p:cNvSpPr/>
          <p:nvPr/>
        </p:nvSpPr>
        <p:spPr>
          <a:xfrm>
            <a:off x="1218776" y="2730738"/>
            <a:ext cx="4330823" cy="338554"/>
          </a:xfrm>
          <a:prstGeom prst="rect">
            <a:avLst/>
          </a:prstGeom>
        </p:spPr>
        <p:txBody>
          <a:bodyPr wrap="square">
            <a:spAutoFit/>
          </a:bodyPr>
          <a:lstStyle/>
          <a:p>
            <a:pPr algn="ctr"/>
            <a:r>
              <a:rPr lang="ja-JP" altLang="en-US" sz="1600" dirty="0" smtClean="0">
                <a:latin typeface="Meiryo UI" panose="020B0604030504040204" pitchFamily="50" charset="-128"/>
                <a:ea typeface="Meiryo UI" panose="020B0604030504040204" pitchFamily="50" charset="-128"/>
              </a:rPr>
              <a:t>本人</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見守り対象</a:t>
            </a:r>
            <a:r>
              <a:rPr lang="ja-JP" altLang="en-US" sz="1600" dirty="0">
                <a:latin typeface="Meiryo UI" panose="020B0604030504040204" pitchFamily="50" charset="-128"/>
                <a:ea typeface="Meiryo UI" panose="020B0604030504040204" pitchFamily="50" charset="-128"/>
              </a:rPr>
              <a:t>者</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の様子の変化</a:t>
            </a:r>
            <a:endParaRPr lang="ja-JP" altLang="en-US" sz="1600" dirty="0">
              <a:latin typeface="Meiryo UI" panose="020B0604030504040204" pitchFamily="50" charset="-128"/>
              <a:ea typeface="Meiryo UI" panose="020B0604030504040204" pitchFamily="50" charset="-128"/>
            </a:endParaRPr>
          </a:p>
        </p:txBody>
      </p:sp>
      <p:sp>
        <p:nvSpPr>
          <p:cNvPr id="9" name="角丸四角形 8"/>
          <p:cNvSpPr/>
          <p:nvPr/>
        </p:nvSpPr>
        <p:spPr>
          <a:xfrm>
            <a:off x="596794" y="3762734"/>
            <a:ext cx="5674465" cy="689198"/>
          </a:xfrm>
          <a:prstGeom prst="roundRect">
            <a:avLst/>
          </a:prstGeom>
          <a:solidFill>
            <a:srgbClr val="FF99FF">
              <a:alpha val="20000"/>
            </a:srgbClr>
          </a:solid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596796" y="3747091"/>
            <a:ext cx="5584507" cy="369332"/>
          </a:xfrm>
          <a:prstGeom prst="rect">
            <a:avLst/>
          </a:prstGeom>
          <a:noFill/>
        </p:spPr>
        <p:txBody>
          <a:bodyPr wrap="square" rtlCol="0">
            <a:spAutoFit/>
          </a:bodyPr>
          <a:lstStyle/>
          <a:p>
            <a:pPr algn="ctr"/>
            <a:r>
              <a:rPr lang="ja-JP" altLang="en-US" dirty="0" smtClean="0">
                <a:latin typeface="Meiryo UI" panose="020B0604030504040204" pitchFamily="50" charset="-128"/>
                <a:ea typeface="Meiryo UI" panose="020B0604030504040204" pitchFamily="50" charset="-128"/>
              </a:rPr>
              <a:t>①気付き</a:t>
            </a:r>
            <a:endParaRPr lang="ja-JP" altLang="en-US" dirty="0">
              <a:latin typeface="Meiryo UI" panose="020B0604030504040204" pitchFamily="50" charset="-128"/>
              <a:ea typeface="Meiryo UI" panose="020B0604030504040204" pitchFamily="50" charset="-128"/>
            </a:endParaRPr>
          </a:p>
        </p:txBody>
      </p:sp>
      <p:sp>
        <p:nvSpPr>
          <p:cNvPr id="8" name="正方形/長方形 7"/>
          <p:cNvSpPr/>
          <p:nvPr/>
        </p:nvSpPr>
        <p:spPr>
          <a:xfrm>
            <a:off x="271992" y="4080689"/>
            <a:ext cx="6339841" cy="307777"/>
          </a:xfrm>
          <a:prstGeom prst="rect">
            <a:avLst/>
          </a:prstGeom>
        </p:spPr>
        <p:txBody>
          <a:bodyPr wrap="square">
            <a:spAutoFit/>
          </a:bodyPr>
          <a:lstStyle/>
          <a:p>
            <a:pPr algn="ctr"/>
            <a:r>
              <a:rPr lang="ja-JP" altLang="en-US" sz="1400" dirty="0" smtClean="0">
                <a:latin typeface="Meiryo UI" panose="020B0604030504040204" pitchFamily="50" charset="-128"/>
                <a:ea typeface="Meiryo UI" panose="020B0604030504040204" pitchFamily="50" charset="-128"/>
              </a:rPr>
              <a:t>ヘルパーや地域ボランティアなどの消費生活協力員・協力団体が異変に気付く</a:t>
            </a:r>
            <a:endParaRPr lang="ja-JP" altLang="en-US" sz="1400" dirty="0">
              <a:latin typeface="Meiryo UI" panose="020B0604030504040204" pitchFamily="50" charset="-128"/>
              <a:ea typeface="Meiryo UI" panose="020B0604030504040204" pitchFamily="50" charset="-128"/>
            </a:endParaRPr>
          </a:p>
        </p:txBody>
      </p:sp>
      <p:sp>
        <p:nvSpPr>
          <p:cNvPr id="10" name="右矢印 9"/>
          <p:cNvSpPr/>
          <p:nvPr/>
        </p:nvSpPr>
        <p:spPr>
          <a:xfrm rot="5400000">
            <a:off x="3257671" y="4377501"/>
            <a:ext cx="317048" cy="830580"/>
          </a:xfrm>
          <a:prstGeom prst="rightArrow">
            <a:avLst/>
          </a:prstGeom>
          <a:solidFill>
            <a:srgbClr val="92D05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1" name="右矢印 10"/>
          <p:cNvSpPr/>
          <p:nvPr/>
        </p:nvSpPr>
        <p:spPr>
          <a:xfrm rot="5400000">
            <a:off x="2104959" y="5857252"/>
            <a:ext cx="317048" cy="830580"/>
          </a:xfrm>
          <a:prstGeom prst="rightArrow">
            <a:avLst/>
          </a:prstGeom>
          <a:solidFill>
            <a:srgbClr val="92D05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1226397" y="5159186"/>
            <a:ext cx="4471036" cy="584775"/>
          </a:xfrm>
          <a:prstGeom prst="rect">
            <a:avLst/>
          </a:prstGeom>
          <a:noFill/>
        </p:spPr>
        <p:txBody>
          <a:bodyPr wrap="square" rtlCol="0">
            <a:spAutoFit/>
          </a:bodyPr>
          <a:lstStyle/>
          <a:p>
            <a:pPr algn="ctr"/>
            <a:r>
              <a:rPr lang="ja-JP" altLang="en-US" dirty="0" smtClean="0">
                <a:latin typeface="Meiryo UI" panose="020B0604030504040204" pitchFamily="50" charset="-128"/>
                <a:ea typeface="Meiryo UI" panose="020B0604030504040204" pitchFamily="50" charset="-128"/>
              </a:rPr>
              <a:t>②声掛け　</a:t>
            </a:r>
            <a:endParaRPr lang="en-US" altLang="ja-JP"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本人に事実を確認</a:t>
            </a:r>
            <a:endParaRPr lang="ja-JP" altLang="en-US" sz="1400" dirty="0">
              <a:latin typeface="Meiryo UI" panose="020B0604030504040204" pitchFamily="50" charset="-128"/>
              <a:ea typeface="Meiryo UI" panose="020B0604030504040204" pitchFamily="50" charset="-128"/>
            </a:endParaRPr>
          </a:p>
        </p:txBody>
      </p:sp>
      <p:sp>
        <p:nvSpPr>
          <p:cNvPr id="14" name="右矢印 13"/>
          <p:cNvSpPr/>
          <p:nvPr/>
        </p:nvSpPr>
        <p:spPr>
          <a:xfrm rot="5400000">
            <a:off x="3432547" y="6461418"/>
            <a:ext cx="1824671" cy="830580"/>
          </a:xfrm>
          <a:prstGeom prst="rightArrow">
            <a:avLst/>
          </a:prstGeom>
          <a:solidFill>
            <a:srgbClr val="92D05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7853" y="6662607"/>
            <a:ext cx="4471036" cy="800219"/>
          </a:xfrm>
          <a:prstGeom prst="rect">
            <a:avLst/>
          </a:prstGeom>
          <a:noFill/>
        </p:spPr>
        <p:txBody>
          <a:bodyPr wrap="square" rtlCol="0">
            <a:spAutoFit/>
          </a:bodyPr>
          <a:lstStyle/>
          <a:p>
            <a:pPr algn="ctr"/>
            <a:r>
              <a:rPr lang="ja-JP" altLang="en-US" dirty="0" smtClean="0">
                <a:latin typeface="Meiryo UI" panose="020B0604030504040204" pitchFamily="50" charset="-128"/>
                <a:ea typeface="Meiryo UI" panose="020B0604030504040204" pitchFamily="50" charset="-128"/>
              </a:rPr>
              <a:t>③相談を勧める　</a:t>
            </a:r>
            <a:endParaRPr lang="en-US" altLang="ja-JP"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本人</a:t>
            </a:r>
            <a:r>
              <a:rPr lang="ja-JP" altLang="en-US" sz="1400" dirty="0">
                <a:latin typeface="Meiryo UI" panose="020B0604030504040204" pitchFamily="50" charset="-128"/>
                <a:ea typeface="Meiryo UI" panose="020B0604030504040204" pitchFamily="50" charset="-128"/>
              </a:rPr>
              <a:t>又</a:t>
            </a:r>
            <a:r>
              <a:rPr lang="ja-JP" altLang="en-US" sz="1400" dirty="0" smtClean="0">
                <a:latin typeface="Meiryo UI" panose="020B0604030504040204" pitchFamily="50" charset="-128"/>
                <a:ea typeface="Meiryo UI" panose="020B0604030504040204" pitchFamily="50" charset="-128"/>
              </a:rPr>
              <a:t>は家族からの</a:t>
            </a:r>
            <a:endParaRPr lang="en-US" altLang="ja-JP" sz="1400"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消費生活センターへの相談を勧める</a:t>
            </a:r>
            <a:endParaRPr lang="ja-JP" altLang="en-US" sz="1400" dirty="0">
              <a:latin typeface="Meiryo UI" panose="020B0604030504040204" pitchFamily="50" charset="-128"/>
              <a:ea typeface="Meiryo UI" panose="020B0604030504040204" pitchFamily="50" charset="-128"/>
            </a:endParaRPr>
          </a:p>
        </p:txBody>
      </p:sp>
      <p:sp>
        <p:nvSpPr>
          <p:cNvPr id="16" name="角丸四角形 15"/>
          <p:cNvSpPr/>
          <p:nvPr/>
        </p:nvSpPr>
        <p:spPr>
          <a:xfrm>
            <a:off x="685523" y="6589802"/>
            <a:ext cx="3032759" cy="958815"/>
          </a:xfrm>
          <a:prstGeom prst="roundRect">
            <a:avLst/>
          </a:prstGeom>
          <a:solidFill>
            <a:srgbClr val="A9D18E">
              <a:alpha val="20000"/>
            </a:srgb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7" name="角丸四角形 16"/>
          <p:cNvSpPr/>
          <p:nvPr/>
        </p:nvSpPr>
        <p:spPr>
          <a:xfrm>
            <a:off x="2498937" y="8064684"/>
            <a:ext cx="3625217" cy="1225911"/>
          </a:xfrm>
          <a:prstGeom prst="roundRect">
            <a:avLst/>
          </a:prstGeom>
          <a:solidFill>
            <a:srgbClr val="FFC000">
              <a:alpha val="20000"/>
            </a:srgb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2863763" y="8686985"/>
            <a:ext cx="2895564" cy="523220"/>
          </a:xfrm>
          <a:prstGeom prst="rect">
            <a:avLst/>
          </a:prstGeom>
          <a:noFill/>
        </p:spPr>
        <p:txBody>
          <a:bodyPr wrap="square" rtlCol="0">
            <a:spAutoFit/>
          </a:bodyPr>
          <a:lstStyle/>
          <a:p>
            <a:pPr algn="ctr"/>
            <a:r>
              <a:rPr lang="ja-JP" altLang="en-US" sz="1400" dirty="0" smtClean="0">
                <a:latin typeface="Meiryo UI" panose="020B0604030504040204" pitchFamily="50" charset="-128"/>
                <a:ea typeface="Meiryo UI" panose="020B0604030504040204" pitchFamily="50" charset="-128"/>
              </a:rPr>
              <a:t>心配な事例について、</a:t>
            </a:r>
            <a:endParaRPr lang="en-US" altLang="ja-JP" sz="1400"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消費生活センター等に情報提供</a:t>
            </a:r>
            <a:endParaRPr lang="en-US" altLang="ja-JP" sz="1400" dirty="0" smtClean="0">
              <a:latin typeface="Meiryo UI" panose="020B0604030504040204" pitchFamily="50" charset="-128"/>
              <a:ea typeface="Meiryo UI" panose="020B0604030504040204" pitchFamily="50" charset="-128"/>
            </a:endParaRPr>
          </a:p>
        </p:txBody>
      </p:sp>
      <p:sp>
        <p:nvSpPr>
          <p:cNvPr id="24" name="爆発 2 23"/>
          <p:cNvSpPr/>
          <p:nvPr/>
        </p:nvSpPr>
        <p:spPr>
          <a:xfrm>
            <a:off x="4431704" y="6047543"/>
            <a:ext cx="2101360" cy="961777"/>
          </a:xfrm>
          <a:prstGeom prst="irregularSeal2">
            <a:avLst/>
          </a:prstGeom>
          <a:solidFill>
            <a:schemeClr val="accent6">
              <a:lumMod val="60000"/>
              <a:lumOff val="4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4563349" y="6299076"/>
            <a:ext cx="1775347" cy="523220"/>
          </a:xfrm>
          <a:prstGeom prst="rect">
            <a:avLst/>
          </a:prstGeom>
          <a:noFill/>
        </p:spPr>
        <p:txBody>
          <a:bodyPr wrap="square" rtlCol="0">
            <a:spAutoFit/>
          </a:bodyPr>
          <a:lstStyle/>
          <a:p>
            <a:pPr algn="ctr"/>
            <a:r>
              <a:rPr lang="ja-JP" altLang="en-US" sz="1400" dirty="0" smtClean="0">
                <a:latin typeface="Meiryo UI" panose="020B0604030504040204" pitchFamily="50" charset="-128"/>
                <a:ea typeface="Meiryo UI" panose="020B0604030504040204" pitchFamily="50" charset="-128"/>
              </a:rPr>
              <a:t>本人が相談しない</a:t>
            </a:r>
            <a:endParaRPr lang="en-US" altLang="ja-JP" sz="1400" dirty="0" smtClean="0">
              <a:latin typeface="Meiryo UI" panose="020B0604030504040204" pitchFamily="50" charset="-128"/>
              <a:ea typeface="Meiryo UI" panose="020B0604030504040204" pitchFamily="50" charset="-128"/>
            </a:endParaRPr>
          </a:p>
          <a:p>
            <a:pPr algn="ctr"/>
            <a:r>
              <a:rPr lang="ja-JP" altLang="en-US" sz="1400" dirty="0" smtClean="0">
                <a:latin typeface="Meiryo UI" panose="020B0604030504040204" pitchFamily="50" charset="-128"/>
                <a:ea typeface="Meiryo UI" panose="020B0604030504040204" pitchFamily="50" charset="-128"/>
              </a:rPr>
              <a:t>と言っても</a:t>
            </a:r>
            <a:endParaRPr lang="en-US" altLang="ja-JP" sz="1400" dirty="0" smtClean="0">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2654036" y="8089361"/>
            <a:ext cx="3334862" cy="646331"/>
          </a:xfrm>
          <a:prstGeom prst="rect">
            <a:avLst/>
          </a:prstGeom>
          <a:noFill/>
        </p:spPr>
        <p:txBody>
          <a:bodyPr wrap="square" rtlCol="0">
            <a:spAutoFit/>
          </a:bodyPr>
          <a:lstStyle/>
          <a:p>
            <a:pPr algn="ctr"/>
            <a:r>
              <a:rPr lang="ja-JP" altLang="en-US" dirty="0" smtClean="0">
                <a:latin typeface="Meiryo UI" panose="020B0604030504040204" pitchFamily="50" charset="-128"/>
                <a:ea typeface="Meiryo UI" panose="020B0604030504040204" pitchFamily="50" charset="-128"/>
              </a:rPr>
              <a:t>④消費生活センター等に</a:t>
            </a:r>
            <a:endParaRPr lang="en-US" altLang="ja-JP" dirty="0" smtClean="0">
              <a:latin typeface="Meiryo UI" panose="020B0604030504040204" pitchFamily="50" charset="-128"/>
              <a:ea typeface="Meiryo UI" panose="020B0604030504040204" pitchFamily="50" charset="-128"/>
            </a:endParaRPr>
          </a:p>
          <a:p>
            <a:pPr algn="ctr"/>
            <a:r>
              <a:rPr lang="ja-JP" altLang="en-US" dirty="0" smtClean="0">
                <a:latin typeface="Meiryo UI" panose="020B0604030504040204" pitchFamily="50" charset="-128"/>
                <a:ea typeface="Meiryo UI" panose="020B0604030504040204" pitchFamily="50" charset="-128"/>
              </a:rPr>
              <a:t>情報提供　</a:t>
            </a:r>
            <a:endParaRPr lang="en-US" altLang="ja-JP" dirty="0" smtClean="0">
              <a:latin typeface="Meiryo UI" panose="020B0604030504040204" pitchFamily="50" charset="-128"/>
              <a:ea typeface="Meiryo UI" panose="020B0604030504040204" pitchFamily="50" charset="-128"/>
            </a:endParaRPr>
          </a:p>
        </p:txBody>
      </p:sp>
      <p:pic>
        <p:nvPicPr>
          <p:cNvPr id="20" name="図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464" y="4554491"/>
            <a:ext cx="1209389" cy="1209389"/>
          </a:xfrm>
          <a:prstGeom prst="rect">
            <a:avLst/>
          </a:prstGeom>
        </p:spPr>
      </p:pic>
      <p:pic>
        <p:nvPicPr>
          <p:cNvPr id="22" name="図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193" y="7995897"/>
            <a:ext cx="1065233" cy="1330680"/>
          </a:xfrm>
          <a:prstGeom prst="rect">
            <a:avLst/>
          </a:prstGeom>
        </p:spPr>
      </p:pic>
      <p:sp>
        <p:nvSpPr>
          <p:cNvPr id="26" name="雲形吹き出し 25"/>
          <p:cNvSpPr/>
          <p:nvPr/>
        </p:nvSpPr>
        <p:spPr>
          <a:xfrm>
            <a:off x="700171" y="7905706"/>
            <a:ext cx="1282589" cy="615270"/>
          </a:xfrm>
          <a:prstGeom prst="cloudCallout">
            <a:avLst>
              <a:gd name="adj1" fmla="val 49001"/>
              <a:gd name="adj2" fmla="val 50458"/>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pic>
        <p:nvPicPr>
          <p:cNvPr id="23" name="図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9321" y="8038255"/>
            <a:ext cx="623328" cy="351664"/>
          </a:xfrm>
          <a:prstGeom prst="rect">
            <a:avLst/>
          </a:prstGeom>
        </p:spPr>
      </p:pic>
      <p:sp>
        <p:nvSpPr>
          <p:cNvPr id="29" name="テキスト ボックス 28"/>
          <p:cNvSpPr txBox="1"/>
          <p:nvPr/>
        </p:nvSpPr>
        <p:spPr>
          <a:xfrm>
            <a:off x="725223" y="1347134"/>
            <a:ext cx="5474888" cy="1077218"/>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消費者被害の発見から解決までの過程、また、被害を未然に防止する上で、消費生活センター等への情報提供が大切です。事案に応じた適切な連携をするために、情報提供先</a:t>
            </a:r>
            <a:r>
              <a:rPr lang="ja-JP" altLang="en-US" sz="1600" dirty="0">
                <a:latin typeface="Meiryo UI" panose="020B0604030504040204" pitchFamily="50" charset="-128"/>
                <a:ea typeface="Meiryo UI" panose="020B0604030504040204" pitchFamily="50" charset="-128"/>
              </a:rPr>
              <a:t>を</a:t>
            </a:r>
            <a:r>
              <a:rPr lang="ja-JP" altLang="en-US" sz="1600" dirty="0" smtClean="0">
                <a:latin typeface="Meiryo UI" panose="020B0604030504040204" pitchFamily="50" charset="-128"/>
                <a:ea typeface="Meiryo UI" panose="020B0604030504040204" pitchFamily="50" charset="-128"/>
              </a:rPr>
              <a:t>確認しておき</a:t>
            </a:r>
            <a:r>
              <a:rPr lang="ja-JP" altLang="en-US" sz="1600" dirty="0" err="1" smtClean="0">
                <a:latin typeface="Meiryo UI" panose="020B0604030504040204" pitchFamily="50" charset="-128"/>
                <a:ea typeface="Meiryo UI" panose="020B0604030504040204" pitchFamily="50" charset="-128"/>
              </a:rPr>
              <a:t>ま</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しょう。</a:t>
            </a:r>
            <a:endParaRPr lang="en-US" altLang="ja-JP" sz="1600" dirty="0">
              <a:latin typeface="Meiryo UI" panose="020B0604030504040204" pitchFamily="50" charset="-128"/>
              <a:ea typeface="Meiryo UI" panose="020B0604030504040204" pitchFamily="50" charset="-128"/>
            </a:endParaRPr>
          </a:p>
        </p:txBody>
      </p:sp>
      <p:sp>
        <p:nvSpPr>
          <p:cNvPr id="2" name="スライド番号プレースホルダー 1"/>
          <p:cNvSpPr>
            <a:spLocks noGrp="1"/>
          </p:cNvSpPr>
          <p:nvPr>
            <p:ph type="sldNum" sz="quarter" idx="12"/>
          </p:nvPr>
        </p:nvSpPr>
        <p:spPr/>
        <p:txBody>
          <a:bodyPr/>
          <a:lstStyle/>
          <a:p>
            <a:fld id="{2D29DCC2-8EF3-41CF-8D5F-D9B527706C29}" type="slidenum">
              <a:rPr kumimoji="1" lang="ja-JP" altLang="en-US" smtClean="0"/>
              <a:t>5</a:t>
            </a:fld>
            <a:endParaRPr kumimoji="1" lang="ja-JP" altLang="en-US"/>
          </a:p>
        </p:txBody>
      </p:sp>
    </p:spTree>
    <p:extLst>
      <p:ext uri="{BB962C8B-B14F-4D97-AF65-F5344CB8AC3E}">
        <p14:creationId xmlns:p14="http://schemas.microsoft.com/office/powerpoint/2010/main" val="32268575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6" name="角丸四角形 25"/>
          <p:cNvSpPr/>
          <p:nvPr/>
        </p:nvSpPr>
        <p:spPr>
          <a:xfrm>
            <a:off x="-469557" y="310096"/>
            <a:ext cx="6328936" cy="50806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404750" y="1000897"/>
            <a:ext cx="6159617" cy="8708587"/>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a:blip r:embed="rId2"/>
          <a:stretch>
            <a:fillRect/>
          </a:stretch>
        </p:blipFill>
        <p:spPr>
          <a:xfrm>
            <a:off x="625992" y="2359130"/>
            <a:ext cx="2842259" cy="3421455"/>
          </a:xfrm>
          <a:prstGeom prst="rect">
            <a:avLst/>
          </a:prstGeom>
        </p:spPr>
      </p:pic>
      <p:pic>
        <p:nvPicPr>
          <p:cNvPr id="11" name="図 10"/>
          <p:cNvPicPr>
            <a:picLocks noChangeAspect="1"/>
          </p:cNvPicPr>
          <p:nvPr/>
        </p:nvPicPr>
        <p:blipFill>
          <a:blip r:embed="rId3"/>
          <a:stretch>
            <a:fillRect/>
          </a:stretch>
        </p:blipFill>
        <p:spPr>
          <a:xfrm>
            <a:off x="3628272" y="2383844"/>
            <a:ext cx="2809104" cy="3396742"/>
          </a:xfrm>
          <a:prstGeom prst="rect">
            <a:avLst/>
          </a:prstGeom>
        </p:spPr>
      </p:pic>
      <p:pic>
        <p:nvPicPr>
          <p:cNvPr id="8" name="図 7"/>
          <p:cNvPicPr>
            <a:picLocks noChangeAspect="1"/>
          </p:cNvPicPr>
          <p:nvPr/>
        </p:nvPicPr>
        <p:blipFill>
          <a:blip r:embed="rId2"/>
          <a:stretch>
            <a:fillRect/>
          </a:stretch>
        </p:blipFill>
        <p:spPr>
          <a:xfrm>
            <a:off x="636072" y="6013945"/>
            <a:ext cx="2842259" cy="3372293"/>
          </a:xfrm>
          <a:prstGeom prst="rect">
            <a:avLst/>
          </a:prstGeom>
        </p:spPr>
      </p:pic>
      <p:pic>
        <p:nvPicPr>
          <p:cNvPr id="9" name="図 8"/>
          <p:cNvPicPr>
            <a:picLocks noChangeAspect="1"/>
          </p:cNvPicPr>
          <p:nvPr/>
        </p:nvPicPr>
        <p:blipFill>
          <a:blip r:embed="rId3"/>
          <a:stretch>
            <a:fillRect/>
          </a:stretch>
        </p:blipFill>
        <p:spPr>
          <a:xfrm>
            <a:off x="3638352" y="6013945"/>
            <a:ext cx="2799024" cy="3372295"/>
          </a:xfrm>
          <a:prstGeom prst="rect">
            <a:avLst/>
          </a:prstGeom>
        </p:spPr>
      </p:pic>
      <p:sp>
        <p:nvSpPr>
          <p:cNvPr id="2" name="フローチャート: 手操作入力 1"/>
          <p:cNvSpPr/>
          <p:nvPr/>
        </p:nvSpPr>
        <p:spPr>
          <a:xfrm>
            <a:off x="633612" y="2252518"/>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721849" y="2272351"/>
            <a:ext cx="1146204" cy="338554"/>
          </a:xfrm>
          <a:prstGeom prst="rect">
            <a:avLst/>
          </a:prstGeom>
          <a:noFill/>
        </p:spPr>
        <p:txBody>
          <a:bodyPr wrap="square" rtlCol="0">
            <a:spAutoFit/>
          </a:bodyPr>
          <a:lstStyle/>
          <a:p>
            <a:pPr algn="ctr"/>
            <a:r>
              <a:rPr lang="ja-JP" altLang="en-US" sz="1600" dirty="0">
                <a:latin typeface="HG丸ｺﾞｼｯｸM-PRO" panose="020F0600000000000000" pitchFamily="50" charset="-128"/>
                <a:ea typeface="HG丸ｺﾞｼｯｸM-PRO" panose="020F0600000000000000" pitchFamily="50" charset="-128"/>
              </a:rPr>
              <a:t>店舗</a:t>
            </a:r>
            <a:r>
              <a:rPr lang="ja-JP" altLang="en-US" sz="1600" dirty="0" smtClean="0">
                <a:latin typeface="HG丸ｺﾞｼｯｸM-PRO" panose="020F0600000000000000" pitchFamily="50" charset="-128"/>
                <a:ea typeface="HG丸ｺﾞｼｯｸM-PRO" panose="020F0600000000000000" pitchFamily="50" charset="-128"/>
              </a:rPr>
              <a:t>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15" name="フローチャート: 手操作入力 14"/>
          <p:cNvSpPr/>
          <p:nvPr/>
        </p:nvSpPr>
        <p:spPr>
          <a:xfrm>
            <a:off x="3633078" y="2260732"/>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3672390" y="2299457"/>
            <a:ext cx="1239248" cy="338554"/>
          </a:xfrm>
          <a:prstGeom prst="rect">
            <a:avLst/>
          </a:prstGeom>
          <a:noFill/>
        </p:spPr>
        <p:txBody>
          <a:bodyPr wrap="square" rtlCol="0">
            <a:spAutoFit/>
          </a:bodyPr>
          <a:lstStyle/>
          <a:p>
            <a:pPr algn="ctr"/>
            <a:r>
              <a:rPr lang="ja-JP" altLang="en-US" sz="1600" dirty="0" smtClean="0">
                <a:latin typeface="HG丸ｺﾞｼｯｸM-PRO" panose="020F0600000000000000" pitchFamily="50" charset="-128"/>
                <a:ea typeface="HG丸ｺﾞｼｯｸM-PRO" panose="020F0600000000000000" pitchFamily="50" charset="-128"/>
              </a:rPr>
              <a:t>自宅の中で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18" name="フローチャート: 手操作入力 17"/>
          <p:cNvSpPr/>
          <p:nvPr/>
        </p:nvSpPr>
        <p:spPr>
          <a:xfrm>
            <a:off x="636072" y="5900061"/>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704653" y="5954497"/>
            <a:ext cx="1146204" cy="338554"/>
          </a:xfrm>
          <a:prstGeom prst="rect">
            <a:avLst/>
          </a:prstGeom>
          <a:noFill/>
        </p:spPr>
        <p:txBody>
          <a:bodyPr wrap="square" rtlCol="0">
            <a:spAutoFit/>
          </a:bodyPr>
          <a:lstStyle/>
          <a:p>
            <a:pPr algn="ctr"/>
            <a:r>
              <a:rPr lang="ja-JP" altLang="en-US" sz="1600" dirty="0">
                <a:latin typeface="HG丸ｺﾞｼｯｸM-PRO" panose="020F0600000000000000" pitchFamily="50" charset="-128"/>
                <a:ea typeface="HG丸ｺﾞｼｯｸM-PRO" panose="020F0600000000000000" pitchFamily="50" charset="-128"/>
              </a:rPr>
              <a:t>施設</a:t>
            </a:r>
            <a:r>
              <a:rPr lang="ja-JP" altLang="en-US" sz="1600" dirty="0" smtClean="0">
                <a:latin typeface="HG丸ｺﾞｼｯｸM-PRO" panose="020F0600000000000000" pitchFamily="50" charset="-128"/>
                <a:ea typeface="HG丸ｺﾞｼｯｸM-PRO" panose="020F0600000000000000" pitchFamily="50" charset="-128"/>
              </a:rPr>
              <a:t>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20" name="テキスト ボックス 19"/>
          <p:cNvSpPr txBox="1"/>
          <p:nvPr/>
        </p:nvSpPr>
        <p:spPr>
          <a:xfrm>
            <a:off x="733101" y="2767641"/>
            <a:ext cx="2670380" cy="2723823"/>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ATM</a:t>
            </a:r>
            <a:r>
              <a:rPr lang="ja-JP" altLang="en-US" sz="1200" dirty="0" smtClean="0">
                <a:latin typeface="Meiryo UI" panose="020B0604030504040204" pitchFamily="50" charset="-128"/>
                <a:ea typeface="Meiryo UI" panose="020B0604030504040204" pitchFamily="50" charset="-128"/>
              </a:rPr>
              <a:t>に頻繁に来て、現金を引き出し</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a:t>
            </a:r>
            <a:r>
              <a:rPr lang="ja-JP" altLang="en-US" sz="1200" dirty="0" err="1" smtClean="0">
                <a:latin typeface="Meiryo UI" panose="020B0604030504040204" pitchFamily="50" charset="-128"/>
                <a:ea typeface="Meiryo UI" panose="020B0604030504040204" pitchFamily="50" charset="-128"/>
              </a:rPr>
              <a:t>て</a:t>
            </a:r>
            <a:r>
              <a:rPr lang="ja-JP" altLang="en-US" sz="1200" dirty="0" smtClean="0">
                <a:latin typeface="Meiryo UI" panose="020B0604030504040204" pitchFamily="50" charset="-128"/>
                <a:ea typeface="Meiryo UI" panose="020B0604030504040204" pitchFamily="50" charset="-128"/>
              </a:rPr>
              <a:t>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コンビニ等で決まった支払先に支払を</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繰り返している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頻繁に、コンビニ等から高額な支払を</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している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高額な電子マネーを購入しようとする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日常生活で必要と思われる量をはる</a:t>
            </a:r>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    かに超えた買物をしている</a:t>
            </a:r>
            <a:endParaRPr lang="en-US" altLang="ja-JP" sz="1200" dirty="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買物に来たときにお金の</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勘定ができない</a:t>
            </a:r>
            <a:endParaRPr lang="en-US" altLang="ja-JP" sz="1200" dirty="0" smtClean="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3756807" y="2710849"/>
            <a:ext cx="2680569" cy="3185487"/>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見慣れない商品や契約書、振込用　</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紙などがある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電話が頻繁にかかり、長時間話して   </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電話を切れず、困った様子が見られる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布団や健康器具、健康食品など、見</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慣れないものがある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食べきれないほどの量の食品が届いて</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開封していない宅配物がたくさんある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督促の通知等の請求の通知らしいも</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err="1" smtClean="0">
                <a:latin typeface="Meiryo UI" panose="020B0604030504040204" pitchFamily="50" charset="-128"/>
                <a:ea typeface="Meiryo UI" panose="020B0604030504040204" pitchFamily="50" charset="-128"/>
              </a:rPr>
              <a:t>のが</a:t>
            </a:r>
            <a:r>
              <a:rPr lang="ja-JP" altLang="en-US" sz="1200" dirty="0" smtClean="0">
                <a:latin typeface="Meiryo UI" panose="020B0604030504040204" pitchFamily="50" charset="-128"/>
                <a:ea typeface="Meiryo UI" panose="020B0604030504040204" pitchFamily="50" charset="-128"/>
              </a:rPr>
              <a:t>届いている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ゴミをう</a:t>
            </a:r>
            <a:r>
              <a:rPr lang="ja-JP" altLang="en-US" sz="1200" dirty="0">
                <a:latin typeface="Meiryo UI" panose="020B0604030504040204" pitchFamily="50" charset="-128"/>
                <a:ea typeface="Meiryo UI" panose="020B0604030504040204" pitchFamily="50" charset="-128"/>
              </a:rPr>
              <a:t>ま</a:t>
            </a:r>
            <a:r>
              <a:rPr lang="ja-JP" altLang="en-US" sz="1200" dirty="0" smtClean="0">
                <a:latin typeface="Meiryo UI" panose="020B0604030504040204" pitchFamily="50" charset="-128"/>
                <a:ea typeface="Meiryo UI" panose="020B0604030504040204" pitchFamily="50" charset="-128"/>
              </a:rPr>
              <a:t>く分別できない、</a:t>
            </a:r>
            <a:r>
              <a:rPr lang="ja-JP" altLang="en-US" sz="1200" dirty="0">
                <a:latin typeface="Meiryo UI" panose="020B0604030504040204" pitchFamily="50" charset="-128"/>
                <a:ea typeface="Meiryo UI" panose="020B0604030504040204" pitchFamily="50" charset="-128"/>
              </a:rPr>
              <a:t>又</a:t>
            </a:r>
            <a:r>
              <a:rPr lang="ja-JP" altLang="en-US" sz="1200" dirty="0" smtClean="0">
                <a:latin typeface="Meiryo UI" panose="020B0604030504040204" pitchFamily="50" charset="-128"/>
                <a:ea typeface="Meiryo UI" panose="020B0604030504040204" pitchFamily="50" charset="-128"/>
              </a:rPr>
              <a:t>は、た</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め込む</a:t>
            </a:r>
            <a:endParaRPr lang="en-US" altLang="ja-JP" sz="1200" dirty="0" smtClean="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p:txBody>
      </p:sp>
      <p:sp>
        <p:nvSpPr>
          <p:cNvPr id="23" name="フローチャート: 手操作入力 22"/>
          <p:cNvSpPr/>
          <p:nvPr/>
        </p:nvSpPr>
        <p:spPr>
          <a:xfrm>
            <a:off x="3634969" y="5935473"/>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674281" y="5973754"/>
            <a:ext cx="1239248" cy="338554"/>
          </a:xfrm>
          <a:prstGeom prst="rect">
            <a:avLst/>
          </a:prstGeom>
          <a:noFill/>
        </p:spPr>
        <p:txBody>
          <a:bodyPr wrap="square" rtlCol="0">
            <a:spAutoFit/>
          </a:bodyPr>
          <a:lstStyle/>
          <a:p>
            <a:pPr algn="ctr"/>
            <a:r>
              <a:rPr lang="ja-JP" altLang="en-US" sz="1600" dirty="0" smtClean="0">
                <a:latin typeface="HG丸ｺﾞｼｯｸM-PRO" panose="020F0600000000000000" pitchFamily="50" charset="-128"/>
                <a:ea typeface="HG丸ｺﾞｼｯｸM-PRO" panose="020F0600000000000000" pitchFamily="50" charset="-128"/>
              </a:rPr>
              <a:t>自宅の外で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24" name="テキスト ボックス 23"/>
          <p:cNvSpPr txBox="1"/>
          <p:nvPr/>
        </p:nvSpPr>
        <p:spPr>
          <a:xfrm>
            <a:off x="3756807" y="6341064"/>
            <a:ext cx="2680569" cy="2816156"/>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見慣れない車が停まっている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作業員が頻繁に出入りするなど、工　</a:t>
            </a:r>
            <a:endParaRPr lang="en-US" altLang="ja-JP" sz="1200" dirty="0" smtClean="0">
              <a:latin typeface="Meiryo UI" panose="020B0604030504040204" pitchFamily="50" charset="-128"/>
              <a:ea typeface="Meiryo UI" panose="020B0604030504040204" pitchFamily="50" charset="-128"/>
            </a:endParaRPr>
          </a:p>
          <a:p>
            <a:r>
              <a:rPr lang="ja-JP" altLang="en-US" sz="1200" smtClean="0">
                <a:latin typeface="Meiryo UI" panose="020B0604030504040204" pitchFamily="50" charset="-128"/>
                <a:ea typeface="Meiryo UI" panose="020B0604030504040204" pitchFamily="50" charset="-128"/>
              </a:rPr>
              <a:t>     事</a:t>
            </a:r>
            <a:r>
              <a:rPr lang="ja-JP" altLang="en-US" sz="1200" dirty="0" smtClean="0">
                <a:latin typeface="Meiryo UI" panose="020B0604030504040204" pitchFamily="50" charset="-128"/>
                <a:ea typeface="Meiryo UI" panose="020B0604030504040204" pitchFamily="50" charset="-128"/>
              </a:rPr>
              <a:t>が続いている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営業マンらしい人と、車に乗って出掛</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err="1" smtClean="0">
                <a:latin typeface="Meiryo UI" panose="020B0604030504040204" pitchFamily="50" charset="-128"/>
                <a:ea typeface="Meiryo UI" panose="020B0604030504040204" pitchFamily="50" charset="-128"/>
              </a:rPr>
              <a:t>けて</a:t>
            </a:r>
            <a:r>
              <a:rPr lang="ja-JP" altLang="en-US" sz="1200" dirty="0" smtClean="0">
                <a:latin typeface="Meiryo UI" panose="020B0604030504040204" pitchFamily="50" charset="-128"/>
                <a:ea typeface="Meiryo UI" panose="020B0604030504040204" pitchFamily="50" charset="-128"/>
              </a:rPr>
              <a:t>いく姿を見掛ける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頻繁に出掛けては、何か購入してくる</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ようだ</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いつもと違うアクセサリーをしている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服装が不自然なまま外出している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見慣れない人が家に出入りするように</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なった</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地域の集まりや行事にいつも参加して</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いたのに、急に来なくなった</a:t>
            </a:r>
            <a:endParaRPr lang="en-US" altLang="ja-JP" sz="1400" dirty="0">
              <a:latin typeface="Meiryo UI" panose="020B0604030504040204" pitchFamily="50" charset="-128"/>
              <a:ea typeface="Meiryo UI" panose="020B0604030504040204" pitchFamily="50" charset="-128"/>
            </a:endParaRPr>
          </a:p>
        </p:txBody>
      </p:sp>
      <p:sp>
        <p:nvSpPr>
          <p:cNvPr id="27" name="テキスト ボックス 26"/>
          <p:cNvSpPr txBox="1"/>
          <p:nvPr/>
        </p:nvSpPr>
        <p:spPr>
          <a:xfrm>
            <a:off x="469508" y="350889"/>
            <a:ext cx="5161271" cy="400110"/>
          </a:xfrm>
          <a:prstGeom prst="rect">
            <a:avLst/>
          </a:prstGeom>
          <a:noFill/>
        </p:spPr>
        <p:txBody>
          <a:bodyPr wrap="square" rtlCol="0">
            <a:spAutoFit/>
          </a:bodyPr>
          <a:lstStyle/>
          <a:p>
            <a:r>
              <a:rPr lang="ja-JP" altLang="en-US" sz="2000" b="1" dirty="0">
                <a:latin typeface="HG丸ｺﾞｼｯｸM-PRO" panose="020F0600000000000000" pitchFamily="50" charset="-128"/>
                <a:ea typeface="HG丸ｺﾞｼｯｸM-PRO" panose="020F0600000000000000" pitchFamily="50" charset="-128"/>
              </a:rPr>
              <a:t>５</a:t>
            </a:r>
            <a:r>
              <a:rPr lang="ja-JP" altLang="en-US" sz="2000" b="1" dirty="0" smtClean="0">
                <a:latin typeface="HG丸ｺﾞｼｯｸM-PRO" panose="020F0600000000000000" pitchFamily="50" charset="-128"/>
                <a:ea typeface="HG丸ｺﾞｼｯｸM-PRO" panose="020F0600000000000000" pitchFamily="50" charset="-128"/>
              </a:rPr>
              <a:t>．気付きのポイント</a:t>
            </a:r>
            <a:endParaRPr lang="ja-JP" altLang="en-US" sz="2000" b="1" dirty="0">
              <a:latin typeface="HG丸ｺﾞｼｯｸM-PRO" panose="020F0600000000000000" pitchFamily="50" charset="-128"/>
              <a:ea typeface="HG丸ｺﾞｼｯｸM-PRO" panose="020F0600000000000000" pitchFamily="50" charset="-128"/>
            </a:endParaRPr>
          </a:p>
        </p:txBody>
      </p:sp>
      <p:pic>
        <p:nvPicPr>
          <p:cNvPr id="3" name="図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46952" y="4723990"/>
            <a:ext cx="1006059" cy="1006059"/>
          </a:xfrm>
          <a:prstGeom prst="rect">
            <a:avLst/>
          </a:prstGeom>
        </p:spPr>
      </p:pic>
      <p:pic>
        <p:nvPicPr>
          <p:cNvPr id="4" name="図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06638" y="8517651"/>
            <a:ext cx="1281087" cy="1027717"/>
          </a:xfrm>
          <a:prstGeom prst="rect">
            <a:avLst/>
          </a:prstGeom>
        </p:spPr>
      </p:pic>
      <p:sp>
        <p:nvSpPr>
          <p:cNvPr id="25" name="テキスト ボックス 24"/>
          <p:cNvSpPr txBox="1"/>
          <p:nvPr/>
        </p:nvSpPr>
        <p:spPr>
          <a:xfrm>
            <a:off x="792710" y="6333203"/>
            <a:ext cx="2571321" cy="3170099"/>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お金に困っている様子が見られる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元気がない</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介護サービスを減らしたいと言うよう</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になった</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悩み事やストレスを抱えているようだ</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知人等に商品や儲かる仕事を紹介</a:t>
            </a:r>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    すると言っている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ビジネスで成功した特別な人を話</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題にしている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スマートフォンの</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着信音が度々鳴り、</a:t>
            </a:r>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    落ち着きなく不安な</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様子である</a:t>
            </a:r>
            <a:endParaRPr lang="en-US" altLang="ja-JP" sz="1200" dirty="0" smtClean="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633611" y="1188464"/>
            <a:ext cx="5680709" cy="1077218"/>
          </a:xfrm>
          <a:prstGeom prst="rect">
            <a:avLst/>
          </a:prstGeom>
          <a:noFill/>
        </p:spPr>
        <p:txBody>
          <a:bodyPr wrap="square" rtlCol="0">
            <a:spAutoFit/>
          </a:bodyPr>
          <a:lstStyle/>
          <a:p>
            <a:pPr algn="dist"/>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消費者トラブル</a:t>
            </a:r>
            <a:r>
              <a:rPr lang="ja-JP" altLang="en-US" sz="1600" dirty="0">
                <a:latin typeface="Meiryo UI" panose="020B0604030504040204" pitchFamily="50" charset="-128"/>
                <a:ea typeface="Meiryo UI" panose="020B0604030504040204" pitchFamily="50" charset="-128"/>
              </a:rPr>
              <a:t>や被害を防ぐためには、家族や周囲の人の協力が不可欠です。日頃から家族</a:t>
            </a:r>
            <a:r>
              <a:rPr lang="ja-JP" altLang="en-US" sz="1600" dirty="0" smtClean="0">
                <a:latin typeface="Meiryo UI" panose="020B0604030504040204" pitchFamily="50" charset="-128"/>
                <a:ea typeface="Meiryo UI" panose="020B0604030504040204" pitchFamily="50" charset="-128"/>
              </a:rPr>
              <a:t>や近隣住民、福祉事業者などの周囲</a:t>
            </a:r>
            <a:r>
              <a:rPr lang="ja-JP" altLang="en-US" sz="1600" dirty="0">
                <a:latin typeface="Meiryo UI" panose="020B0604030504040204" pitchFamily="50" charset="-128"/>
                <a:ea typeface="Meiryo UI" panose="020B0604030504040204" pitchFamily="50" charset="-128"/>
              </a:rPr>
              <a:t>の</a:t>
            </a:r>
            <a:r>
              <a:rPr lang="ja-JP" altLang="en-US" sz="1600" dirty="0" smtClean="0">
                <a:latin typeface="Meiryo UI" panose="020B0604030504040204" pitchFamily="50" charset="-128"/>
                <a:ea typeface="Meiryo UI" panose="020B0604030504040204" pitchFamily="50" charset="-128"/>
              </a:rPr>
              <a:t>人が</a:t>
            </a:r>
            <a:r>
              <a:rPr lang="ja-JP" altLang="en-US" sz="1600" dirty="0">
                <a:latin typeface="Meiryo UI" panose="020B0604030504040204" pitchFamily="50" charset="-128"/>
                <a:ea typeface="Meiryo UI" panose="020B0604030504040204" pitchFamily="50" charset="-128"/>
              </a:rPr>
              <a:t>高齢者</a:t>
            </a:r>
            <a:r>
              <a:rPr lang="ja-JP" altLang="en-US" sz="1600" dirty="0" smtClean="0">
                <a:latin typeface="Meiryo UI" panose="020B0604030504040204" pitchFamily="50" charset="-128"/>
                <a:ea typeface="Meiryo UI" panose="020B0604030504040204" pitchFamily="50" charset="-128"/>
              </a:rPr>
              <a:t>本人の</a:t>
            </a:r>
            <a:r>
              <a:rPr lang="ja-JP" altLang="en-US" sz="1600" dirty="0">
                <a:latin typeface="Meiryo UI" panose="020B0604030504040204" pitchFamily="50" charset="-128"/>
                <a:ea typeface="Meiryo UI" panose="020B0604030504040204" pitchFamily="50" charset="-128"/>
              </a:rPr>
              <a:t>様子、言動や態度に変化や不審な点がないか</a:t>
            </a:r>
            <a:r>
              <a:rPr lang="ja-JP" altLang="en-US" sz="1600" dirty="0" smtClean="0">
                <a:latin typeface="Meiryo UI" panose="020B0604030504040204" pitchFamily="50" charset="-128"/>
                <a:ea typeface="Meiryo UI" panose="020B0604030504040204" pitchFamily="50" charset="-128"/>
              </a:rPr>
              <a:t>気</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を付けましょう。</a:t>
            </a:r>
            <a:endParaRPr lang="en-US" altLang="ja-JP" sz="16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6</a:t>
            </a:fld>
            <a:endParaRPr kumimoji="1" lang="ja-JP" altLang="en-US"/>
          </a:p>
        </p:txBody>
      </p:sp>
    </p:spTree>
    <p:extLst>
      <p:ext uri="{BB962C8B-B14F-4D97-AF65-F5344CB8AC3E}">
        <p14:creationId xmlns:p14="http://schemas.microsoft.com/office/powerpoint/2010/main" val="564740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0" name="角丸四角形 29"/>
          <p:cNvSpPr/>
          <p:nvPr/>
        </p:nvSpPr>
        <p:spPr>
          <a:xfrm>
            <a:off x="-556054" y="310096"/>
            <a:ext cx="6415433" cy="485910"/>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角丸四角形 31"/>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624040" y="1347134"/>
            <a:ext cx="5692140" cy="1815882"/>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rPr>
              <a:t>　消費者</a:t>
            </a:r>
            <a:r>
              <a:rPr lang="ja-JP" altLang="en-US" sz="1600" dirty="0">
                <a:latin typeface="Meiryo UI" panose="020B0604030504040204" pitchFamily="50" charset="-128"/>
                <a:ea typeface="Meiryo UI" panose="020B0604030504040204" pitchFamily="50" charset="-128"/>
              </a:rPr>
              <a:t>被害に遭っているような様子が見られたり、本人から相談されたとき、</a:t>
            </a:r>
            <a:r>
              <a:rPr lang="ja-JP" altLang="en-US" sz="1600" dirty="0" smtClean="0">
                <a:latin typeface="Meiryo UI" panose="020B0604030504040204" pitchFamily="50" charset="-128"/>
                <a:ea typeface="Meiryo UI" panose="020B0604030504040204" pitchFamily="50" charset="-128"/>
              </a:rPr>
              <a:t>問い詰めたり</a:t>
            </a:r>
            <a:r>
              <a:rPr lang="ja-JP" altLang="en-US" sz="1600" dirty="0">
                <a:latin typeface="Meiryo UI" panose="020B0604030504040204" pitchFamily="50" charset="-128"/>
                <a:ea typeface="Meiryo UI" panose="020B0604030504040204" pitchFamily="50" charset="-128"/>
              </a:rPr>
              <a:t>、頭から否定するような口調は、本人の心を閉ざしてしまいがちです。</a:t>
            </a:r>
            <a:r>
              <a:rPr lang="ja-JP" altLang="en-US" sz="1600" dirty="0">
                <a:solidFill>
                  <a:srgbClr val="C00000"/>
                </a:solidFill>
                <a:latin typeface="Meiryo UI" panose="020B0604030504040204" pitchFamily="50" charset="-128"/>
                <a:ea typeface="Meiryo UI" panose="020B0604030504040204" pitchFamily="50" charset="-128"/>
              </a:rPr>
              <a:t>一旦は</a:t>
            </a:r>
            <a:r>
              <a:rPr lang="ja-JP" altLang="en-US" sz="1600" dirty="0" smtClean="0">
                <a:solidFill>
                  <a:srgbClr val="C00000"/>
                </a:solidFill>
                <a:latin typeface="Meiryo UI" panose="020B0604030504040204" pitchFamily="50" charset="-128"/>
                <a:ea typeface="Meiryo UI" panose="020B0604030504040204" pitchFamily="50" charset="-128"/>
              </a:rPr>
              <a:t>受け入れる気持ち</a:t>
            </a:r>
            <a:r>
              <a:rPr lang="ja-JP" altLang="en-US" sz="1600" dirty="0">
                <a:solidFill>
                  <a:srgbClr val="C00000"/>
                </a:solidFill>
                <a:latin typeface="Meiryo UI" panose="020B0604030504040204" pitchFamily="50" charset="-128"/>
                <a:ea typeface="Meiryo UI" panose="020B0604030504040204" pitchFamily="50" charset="-128"/>
              </a:rPr>
              <a:t>を持って、ゆっくりと状況を聞きましょう。</a:t>
            </a:r>
            <a:r>
              <a:rPr lang="ja-JP" altLang="en-US" sz="1600" dirty="0">
                <a:latin typeface="Meiryo UI" panose="020B0604030504040204" pitchFamily="50" charset="-128"/>
                <a:ea typeface="Meiryo UI" panose="020B0604030504040204" pitchFamily="50" charset="-128"/>
              </a:rPr>
              <a:t>いきなり質問をせず、世間話を</a:t>
            </a:r>
            <a:r>
              <a:rPr lang="ja-JP" altLang="en-US" sz="1600" dirty="0" smtClean="0">
                <a:latin typeface="Meiryo UI" panose="020B0604030504040204" pitchFamily="50" charset="-128"/>
                <a:ea typeface="Meiryo UI" panose="020B0604030504040204" pitchFamily="50" charset="-128"/>
              </a:rPr>
              <a:t>しながら何気なく</a:t>
            </a:r>
            <a:r>
              <a:rPr lang="ja-JP" altLang="en-US" sz="1600" dirty="0">
                <a:latin typeface="Meiryo UI" panose="020B0604030504040204" pitchFamily="50" charset="-128"/>
                <a:ea typeface="Meiryo UI" panose="020B0604030504040204" pitchFamily="50" charset="-128"/>
              </a:rPr>
              <a:t>尋ねてみるなど、会話をしていくうちに心を開いてくれることもあります。「</a:t>
            </a:r>
            <a:r>
              <a:rPr lang="ja-JP" altLang="en-US" sz="1600" dirty="0" smtClean="0">
                <a:latin typeface="Meiryo UI" panose="020B0604030504040204" pitchFamily="50" charset="-128"/>
                <a:ea typeface="Meiryo UI" panose="020B0604030504040204" pitchFamily="50" charset="-128"/>
              </a:rPr>
              <a:t>お節介</a:t>
            </a:r>
            <a:r>
              <a:rPr lang="ja-JP" altLang="en-US" sz="1600" dirty="0">
                <a:latin typeface="Meiryo UI" panose="020B0604030504040204" pitchFamily="50" charset="-128"/>
                <a:ea typeface="Meiryo UI" panose="020B0604030504040204" pitchFamily="50" charset="-128"/>
              </a:rPr>
              <a:t>」に思われるかもしれない</a:t>
            </a:r>
            <a:r>
              <a:rPr lang="ja-JP" altLang="en-US" sz="1600" dirty="0" smtClean="0">
                <a:latin typeface="Meiryo UI" panose="020B0604030504040204" pitchFamily="50" charset="-128"/>
                <a:ea typeface="Meiryo UI" panose="020B0604030504040204" pitchFamily="50" charset="-128"/>
              </a:rPr>
              <a:t>と躊躇（ちゅうちょ）せず、</a:t>
            </a:r>
            <a:r>
              <a:rPr lang="ja-JP" altLang="en-US" sz="1600" dirty="0">
                <a:latin typeface="Meiryo UI" panose="020B0604030504040204" pitchFamily="50" charset="-128"/>
                <a:ea typeface="Meiryo UI" panose="020B0604030504040204" pitchFamily="50" charset="-128"/>
              </a:rPr>
              <a:t>場面に応じた自然な会話の</a:t>
            </a:r>
            <a:r>
              <a:rPr lang="ja-JP" altLang="en-US" sz="1600" dirty="0" smtClean="0">
                <a:latin typeface="Meiryo UI" panose="020B0604030504040204" pitchFamily="50" charset="-128"/>
                <a:ea typeface="Meiryo UI" panose="020B0604030504040204" pitchFamily="50" charset="-128"/>
              </a:rPr>
              <a:t>流れを</a:t>
            </a:r>
            <a:r>
              <a:rPr lang="ja-JP" altLang="en-US" sz="1600" dirty="0">
                <a:latin typeface="Meiryo UI" panose="020B0604030504040204" pitchFamily="50" charset="-128"/>
                <a:ea typeface="Meiryo UI" panose="020B0604030504040204" pitchFamily="50" charset="-128"/>
              </a:rPr>
              <a:t>工夫してみましょう。</a:t>
            </a:r>
            <a:endParaRPr lang="en-US" altLang="ja-JP" sz="1600" dirty="0">
              <a:latin typeface="Meiryo UI" panose="020B0604030504040204" pitchFamily="50" charset="-128"/>
              <a:ea typeface="Meiryo UI" panose="020B0604030504040204" pitchFamily="50" charset="-128"/>
            </a:endParaRPr>
          </a:p>
        </p:txBody>
      </p:sp>
      <p:sp>
        <p:nvSpPr>
          <p:cNvPr id="3" name="メモ 2"/>
          <p:cNvSpPr/>
          <p:nvPr/>
        </p:nvSpPr>
        <p:spPr>
          <a:xfrm>
            <a:off x="624040" y="3485550"/>
            <a:ext cx="5791200" cy="3471455"/>
          </a:xfrm>
          <a:prstGeom prst="foldedCorner">
            <a:avLst>
              <a:gd name="adj" fmla="val 18235"/>
            </a:avLst>
          </a:prstGeom>
          <a:solidFill>
            <a:srgbClr val="FFFFCC">
              <a:alpha val="40000"/>
            </a:srgb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ローチャート: 代替処理 4"/>
          <p:cNvSpPr/>
          <p:nvPr/>
        </p:nvSpPr>
        <p:spPr>
          <a:xfrm>
            <a:off x="616420" y="3363630"/>
            <a:ext cx="2171700" cy="396240"/>
          </a:xfrm>
          <a:prstGeom prst="flowChartAlternateProcess">
            <a:avLst/>
          </a:prstGeom>
          <a:solidFill>
            <a:srgbClr val="A9D18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616420" y="3393224"/>
            <a:ext cx="2354580" cy="307777"/>
          </a:xfrm>
          <a:prstGeom prst="rect">
            <a:avLst/>
          </a:prstGeom>
          <a:noFill/>
        </p:spPr>
        <p:txBody>
          <a:bodyPr wrap="squar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寄り添った声掛けの仕方</a:t>
            </a:r>
            <a:endParaRPr kumimoji="1" lang="ja-JP" altLang="en-US" sz="1400" dirty="0">
              <a:latin typeface="HG丸ｺﾞｼｯｸM-PRO" panose="020F0600000000000000" pitchFamily="50" charset="-128"/>
              <a:ea typeface="HG丸ｺﾞｼｯｸM-PRO" panose="020F0600000000000000" pitchFamily="50" charset="-128"/>
            </a:endParaRPr>
          </a:p>
        </p:txBody>
      </p:sp>
      <p:sp>
        <p:nvSpPr>
          <p:cNvPr id="8" name="テキスト ボックス 7"/>
          <p:cNvSpPr txBox="1"/>
          <p:nvPr/>
        </p:nvSpPr>
        <p:spPr>
          <a:xfrm>
            <a:off x="495300" y="373543"/>
            <a:ext cx="5509260" cy="400110"/>
          </a:xfrm>
          <a:prstGeom prst="rect">
            <a:avLst/>
          </a:prstGeom>
          <a:noFill/>
        </p:spPr>
        <p:txBody>
          <a:bodyPr wrap="square" rtlCol="0">
            <a:spAutoFit/>
          </a:bodyPr>
          <a:lstStyle/>
          <a:p>
            <a:r>
              <a:rPr lang="ja-JP" altLang="en-US" sz="2000" b="1" dirty="0">
                <a:latin typeface="HG丸ｺﾞｼｯｸM-PRO" panose="020F0600000000000000" pitchFamily="50" charset="-128"/>
                <a:ea typeface="HG丸ｺﾞｼｯｸM-PRO" panose="020F0600000000000000" pitchFamily="50" charset="-128"/>
              </a:rPr>
              <a:t>６</a:t>
            </a:r>
            <a:r>
              <a:rPr lang="ja-JP" altLang="en-US" sz="2000" b="1" dirty="0" smtClean="0">
                <a:latin typeface="HG丸ｺﾞｼｯｸM-PRO" panose="020F0600000000000000" pitchFamily="50" charset="-128"/>
                <a:ea typeface="HG丸ｺﾞｼｯｸM-PRO" panose="020F0600000000000000" pitchFamily="50" charset="-128"/>
              </a:rPr>
              <a:t>．声掛けのポイント</a:t>
            </a:r>
            <a:endParaRPr lang="ja-JP" altLang="en-US" sz="2000" b="1" dirty="0">
              <a:latin typeface="HG丸ｺﾞｼｯｸM-PRO" panose="020F0600000000000000" pitchFamily="50" charset="-128"/>
              <a:ea typeface="HG丸ｺﾞｼｯｸM-PRO" panose="020F0600000000000000" pitchFamily="50" charset="-128"/>
            </a:endParaRPr>
          </a:p>
        </p:txBody>
      </p:sp>
      <p:sp>
        <p:nvSpPr>
          <p:cNvPr id="2" name="ストライプ矢印 1"/>
          <p:cNvSpPr/>
          <p:nvPr/>
        </p:nvSpPr>
        <p:spPr>
          <a:xfrm>
            <a:off x="752184" y="7184212"/>
            <a:ext cx="342900" cy="289560"/>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095084" y="7158375"/>
            <a:ext cx="1767840" cy="307777"/>
          </a:xfrm>
          <a:prstGeom prst="rect">
            <a:avLst/>
          </a:prstGeom>
          <a:noFill/>
        </p:spPr>
        <p:txBody>
          <a:bodyPr wrap="squar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声掛け</a:t>
            </a:r>
            <a:r>
              <a:rPr kumimoji="1" lang="en-US" altLang="ja-JP" sz="1400" dirty="0" smtClean="0">
                <a:latin typeface="HG丸ｺﾞｼｯｸM-PRO" panose="020F0600000000000000" pitchFamily="50" charset="-128"/>
                <a:ea typeface="HG丸ｺﾞｼｯｸM-PRO" panose="020F0600000000000000" pitchFamily="50" charset="-128"/>
              </a:rPr>
              <a:t>NG</a:t>
            </a:r>
            <a:r>
              <a:rPr kumimoji="1" lang="ja-JP" altLang="en-US" sz="1400" dirty="0" smtClean="0">
                <a:latin typeface="HG丸ｺﾞｼｯｸM-PRO" panose="020F0600000000000000" pitchFamily="50" charset="-128"/>
                <a:ea typeface="HG丸ｺﾞｼｯｸM-PRO" panose="020F0600000000000000" pitchFamily="50" charset="-128"/>
              </a:rPr>
              <a:t>ワード集</a:t>
            </a:r>
            <a:endParaRPr kumimoji="1" lang="ja-JP" altLang="en-US" sz="1400" dirty="0">
              <a:latin typeface="HG丸ｺﾞｼｯｸM-PRO" panose="020F0600000000000000" pitchFamily="50" charset="-128"/>
              <a:ea typeface="HG丸ｺﾞｼｯｸM-PRO" panose="020F0600000000000000" pitchFamily="50" charset="-128"/>
            </a:endParaRPr>
          </a:p>
        </p:txBody>
      </p:sp>
      <p:sp>
        <p:nvSpPr>
          <p:cNvPr id="6" name="円形吹き出し 5"/>
          <p:cNvSpPr/>
          <p:nvPr/>
        </p:nvSpPr>
        <p:spPr>
          <a:xfrm>
            <a:off x="852640" y="3980850"/>
            <a:ext cx="2118360" cy="630857"/>
          </a:xfrm>
          <a:prstGeom prst="wedgeEllipseCallout">
            <a:avLst>
              <a:gd name="adj1" fmla="val 34796"/>
              <a:gd name="adj2" fmla="val 6616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最近どうですか？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2" name="円形吹き出し 11"/>
          <p:cNvSpPr/>
          <p:nvPr/>
        </p:nvSpPr>
        <p:spPr>
          <a:xfrm>
            <a:off x="780250" y="4818704"/>
            <a:ext cx="2278380" cy="663612"/>
          </a:xfrm>
          <a:prstGeom prst="wedgeEllipseCallout">
            <a:avLst>
              <a:gd name="adj1" fmla="val -12806"/>
              <a:gd name="adj2" fmla="val 78073"/>
            </a:avLst>
          </a:prstGeom>
          <a:solidFill>
            <a:srgbClr val="FF6699">
              <a:alpha val="2000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相談できる方は</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いますか？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9" name="角丸四角形 8"/>
          <p:cNvSpPr/>
          <p:nvPr/>
        </p:nvSpPr>
        <p:spPr>
          <a:xfrm>
            <a:off x="7254701" y="7141818"/>
            <a:ext cx="1935480" cy="26929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latin typeface="HG丸ｺﾞｼｯｸM-PRO" panose="020F0600000000000000" pitchFamily="50" charset="-128"/>
                <a:ea typeface="HG丸ｺﾞｼｯｸM-PRO" panose="020F0600000000000000" pitchFamily="50" charset="-128"/>
              </a:rPr>
              <a:t>本人の意識に関すること</a:t>
            </a:r>
            <a:endParaRPr kumimoji="1" lang="ja-JP" altLang="en-US" sz="1200" dirty="0">
              <a:solidFill>
                <a:schemeClr val="tx1"/>
              </a:solidFill>
              <a:latin typeface="HG丸ｺﾞｼｯｸM-PRO" panose="020F0600000000000000" pitchFamily="50" charset="-128"/>
              <a:ea typeface="HG丸ｺﾞｼｯｸM-PRO" panose="020F0600000000000000" pitchFamily="50" charset="-128"/>
            </a:endParaRPr>
          </a:p>
        </p:txBody>
      </p:sp>
      <p:sp>
        <p:nvSpPr>
          <p:cNvPr id="17" name="角丸四角形 16"/>
          <p:cNvSpPr/>
          <p:nvPr/>
        </p:nvSpPr>
        <p:spPr>
          <a:xfrm>
            <a:off x="7261101" y="7697122"/>
            <a:ext cx="1455420" cy="26929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latin typeface="HG丸ｺﾞｼｯｸM-PRO" panose="020F0600000000000000" pitchFamily="50" charset="-128"/>
                <a:ea typeface="HG丸ｺﾞｼｯｸM-PRO" panose="020F0600000000000000" pitchFamily="50" charset="-128"/>
              </a:rPr>
              <a:t>契約</a:t>
            </a:r>
            <a:r>
              <a:rPr kumimoji="1" lang="ja-JP" altLang="en-US" sz="1200" dirty="0" smtClean="0">
                <a:solidFill>
                  <a:schemeClr val="tx1"/>
                </a:solidFill>
                <a:latin typeface="HG丸ｺﾞｼｯｸM-PRO" panose="020F0600000000000000" pitchFamily="50" charset="-128"/>
                <a:ea typeface="HG丸ｺﾞｼｯｸM-PRO" panose="020F0600000000000000" pitchFamily="50" charset="-128"/>
              </a:rPr>
              <a:t>に関すること</a:t>
            </a:r>
            <a:endParaRPr kumimoji="1" lang="ja-JP" altLang="en-US" sz="1200" dirty="0">
              <a:solidFill>
                <a:schemeClr val="tx1"/>
              </a:solidFill>
              <a:latin typeface="HG丸ｺﾞｼｯｸM-PRO" panose="020F0600000000000000" pitchFamily="50" charset="-128"/>
              <a:ea typeface="HG丸ｺﾞｼｯｸM-PRO" panose="020F0600000000000000" pitchFamily="50" charset="-128"/>
            </a:endParaRPr>
          </a:p>
        </p:txBody>
      </p:sp>
      <p:sp>
        <p:nvSpPr>
          <p:cNvPr id="19" name="テキスト ボックス 18"/>
          <p:cNvSpPr txBox="1"/>
          <p:nvPr/>
        </p:nvSpPr>
        <p:spPr>
          <a:xfrm>
            <a:off x="734940" y="7914969"/>
            <a:ext cx="2872740" cy="646331"/>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おだてにのるから・・・</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欲をかくから・・・</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だまされているんじゃない？</a:t>
            </a:r>
            <a:endParaRPr lang="en-US" altLang="ja-JP" sz="1200" dirty="0" smtClean="0">
              <a:latin typeface="HG丸ｺﾞｼｯｸM-PRO" panose="020F0600000000000000" pitchFamily="50" charset="-128"/>
              <a:ea typeface="HG丸ｺﾞｼｯｸM-PRO" panose="020F0600000000000000" pitchFamily="50" charset="-128"/>
            </a:endParaRPr>
          </a:p>
        </p:txBody>
      </p:sp>
      <p:sp>
        <p:nvSpPr>
          <p:cNvPr id="21" name="テキスト ボックス 20"/>
          <p:cNvSpPr txBox="1"/>
          <p:nvPr/>
        </p:nvSpPr>
        <p:spPr>
          <a:xfrm>
            <a:off x="3542500" y="7914967"/>
            <a:ext cx="2872740" cy="646331"/>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何で信用したんですか？</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あのような人が言うことを信用し</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a:t>
            </a:r>
            <a:r>
              <a:rPr lang="ja-JP" altLang="en-US" sz="1200" dirty="0" smtClean="0">
                <a:latin typeface="HG丸ｺﾞｼｯｸM-PRO" panose="020F0600000000000000" pitchFamily="50" charset="-128"/>
                <a:ea typeface="HG丸ｺﾞｼｯｸM-PRO" panose="020F0600000000000000" pitchFamily="50" charset="-128"/>
              </a:rPr>
              <a:t>　</a:t>
            </a:r>
            <a:r>
              <a:rPr lang="ja-JP" altLang="en-US" sz="1200" dirty="0" err="1" smtClean="0">
                <a:latin typeface="HG丸ｺﾞｼｯｸM-PRO" panose="020F0600000000000000" pitchFamily="50" charset="-128"/>
                <a:ea typeface="HG丸ｺﾞｼｯｸM-PRO" panose="020F0600000000000000" pitchFamily="50" charset="-128"/>
              </a:rPr>
              <a:t>ては</a:t>
            </a:r>
            <a:r>
              <a:rPr lang="ja-JP" altLang="en-US" sz="1200" dirty="0" smtClean="0">
                <a:latin typeface="HG丸ｺﾞｼｯｸM-PRO" panose="020F0600000000000000" pitchFamily="50" charset="-128"/>
                <a:ea typeface="HG丸ｺﾞｼｯｸM-PRO" panose="020F0600000000000000" pitchFamily="50" charset="-128"/>
              </a:rPr>
              <a:t>いけませんよ</a:t>
            </a:r>
            <a:endParaRPr lang="en-US" altLang="ja-JP" sz="1200" dirty="0" smtClean="0">
              <a:latin typeface="HG丸ｺﾞｼｯｸM-PRO" panose="020F0600000000000000" pitchFamily="50" charset="-128"/>
              <a:ea typeface="HG丸ｺﾞｼｯｸM-PRO" panose="020F0600000000000000" pitchFamily="50" charset="-128"/>
            </a:endParaRPr>
          </a:p>
        </p:txBody>
      </p:sp>
      <p:cxnSp>
        <p:nvCxnSpPr>
          <p:cNvPr id="11" name="直線コネクタ 10"/>
          <p:cNvCxnSpPr/>
          <p:nvPr/>
        </p:nvCxnSpPr>
        <p:spPr>
          <a:xfrm>
            <a:off x="3455676" y="7984312"/>
            <a:ext cx="0" cy="542697"/>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706464" y="9051951"/>
            <a:ext cx="2872740" cy="461665"/>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a:t>
            </a:r>
            <a:r>
              <a:rPr lang="ja-JP" altLang="en-US" sz="1200" dirty="0">
                <a:latin typeface="HG丸ｺﾞｼｯｸM-PRO" panose="020F0600000000000000" pitchFamily="50" charset="-128"/>
                <a:ea typeface="HG丸ｺﾞｼｯｸM-PRO" panose="020F0600000000000000" pitchFamily="50" charset="-128"/>
              </a:rPr>
              <a:t>何</a:t>
            </a:r>
            <a:r>
              <a:rPr lang="ja-JP" altLang="en-US" sz="1200" dirty="0" smtClean="0">
                <a:latin typeface="HG丸ｺﾞｼｯｸM-PRO" panose="020F0600000000000000" pitchFamily="50" charset="-128"/>
                <a:ea typeface="HG丸ｺﾞｼｯｸM-PRO" panose="020F0600000000000000" pitchFamily="50" charset="-128"/>
              </a:rPr>
              <a:t>で契約しちゃったの！</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お金を払ってしまったんですね！</a:t>
            </a:r>
            <a:endParaRPr lang="en-US" altLang="ja-JP" sz="1200" dirty="0" smtClean="0">
              <a:latin typeface="HG丸ｺﾞｼｯｸM-PRO" panose="020F0600000000000000" pitchFamily="50" charset="-128"/>
              <a:ea typeface="HG丸ｺﾞｼｯｸM-PRO" panose="020F0600000000000000" pitchFamily="50" charset="-128"/>
            </a:endParaRPr>
          </a:p>
        </p:txBody>
      </p:sp>
      <p:cxnSp>
        <p:nvCxnSpPr>
          <p:cNvPr id="24" name="直線コネクタ 23"/>
          <p:cNvCxnSpPr/>
          <p:nvPr/>
        </p:nvCxnSpPr>
        <p:spPr>
          <a:xfrm>
            <a:off x="3455676" y="9017662"/>
            <a:ext cx="0" cy="49012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3542500" y="9051951"/>
            <a:ext cx="2872740" cy="461665"/>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誰にも相談せず、一人でしてし</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a:t>
            </a:r>
            <a:r>
              <a:rPr lang="ja-JP" altLang="en-US" sz="1200" dirty="0" smtClean="0">
                <a:latin typeface="HG丸ｺﾞｼｯｸM-PRO" panose="020F0600000000000000" pitchFamily="50" charset="-128"/>
                <a:ea typeface="HG丸ｺﾞｼｯｸM-PRO" panose="020F0600000000000000" pitchFamily="50" charset="-128"/>
              </a:rPr>
              <a:t>　まったのですか？</a:t>
            </a:r>
            <a:endParaRPr lang="en-US" altLang="ja-JP" sz="1200" dirty="0" smtClean="0">
              <a:latin typeface="HG丸ｺﾞｼｯｸM-PRO" panose="020F0600000000000000" pitchFamily="50" charset="-128"/>
              <a:ea typeface="HG丸ｺﾞｼｯｸM-PRO" panose="020F0600000000000000" pitchFamily="50" charset="-128"/>
            </a:endParaRPr>
          </a:p>
        </p:txBody>
      </p:sp>
      <p:sp>
        <p:nvSpPr>
          <p:cNvPr id="26" name="円形吹き出し 25"/>
          <p:cNvSpPr/>
          <p:nvPr/>
        </p:nvSpPr>
        <p:spPr>
          <a:xfrm>
            <a:off x="3995889" y="5095790"/>
            <a:ext cx="2278380" cy="663612"/>
          </a:xfrm>
          <a:prstGeom prst="wedgeEllipseCallout">
            <a:avLst>
              <a:gd name="adj1" fmla="val -50264"/>
              <a:gd name="adj2" fmla="val 57404"/>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信頼できる誰かに</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相談してみましょう。</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4" name="円形吹き出し 13"/>
          <p:cNvSpPr/>
          <p:nvPr/>
        </p:nvSpPr>
        <p:spPr>
          <a:xfrm>
            <a:off x="4074376" y="4121880"/>
            <a:ext cx="2278380" cy="637591"/>
          </a:xfrm>
          <a:prstGeom prst="wedgeEllipseCallout">
            <a:avLst>
              <a:gd name="adj1" fmla="val 21977"/>
              <a:gd name="adj2" fmla="val 61030"/>
            </a:avLst>
          </a:prstGeom>
          <a:solidFill>
            <a:srgbClr val="FF6699">
              <a:alpha val="2000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新しく買われたん</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ですか？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27" name="円形吹き出し 26"/>
          <p:cNvSpPr/>
          <p:nvPr/>
        </p:nvSpPr>
        <p:spPr>
          <a:xfrm>
            <a:off x="1915153" y="5324556"/>
            <a:ext cx="1863090" cy="812717"/>
          </a:xfrm>
          <a:prstGeom prst="wedgeEllipseCallout">
            <a:avLst>
              <a:gd name="adj1" fmla="val 29669"/>
              <a:gd name="adj2" fmla="val 58552"/>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お元気ないようですが・・・。</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p:txBody>
      </p:sp>
      <p:sp>
        <p:nvSpPr>
          <p:cNvPr id="28" name="円形吹き出し 27"/>
          <p:cNvSpPr/>
          <p:nvPr/>
        </p:nvSpPr>
        <p:spPr>
          <a:xfrm>
            <a:off x="898360" y="5966358"/>
            <a:ext cx="2005965" cy="812717"/>
          </a:xfrm>
          <a:prstGeom prst="wedgeEllipseCallout">
            <a:avLst>
              <a:gd name="adj1" fmla="val -56221"/>
              <a:gd name="adj2" fmla="val 45426"/>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latin typeface="HG丸ｺﾞｼｯｸM-PRO" panose="020F0600000000000000" pitchFamily="50" charset="-128"/>
                <a:ea typeface="HG丸ｺﾞｼｯｸM-PRO" panose="020F0600000000000000" pitchFamily="50" charset="-128"/>
              </a:rPr>
              <a:t>気</a:t>
            </a: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になることがあったら、教えてください。</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p:txBody>
      </p:sp>
      <p:sp>
        <p:nvSpPr>
          <p:cNvPr id="31" name="円形吹き出し 30"/>
          <p:cNvSpPr/>
          <p:nvPr/>
        </p:nvSpPr>
        <p:spPr>
          <a:xfrm>
            <a:off x="4240327" y="5759995"/>
            <a:ext cx="1859281" cy="630857"/>
          </a:xfrm>
          <a:prstGeom prst="wedgeEllipseCallout">
            <a:avLst>
              <a:gd name="adj1" fmla="val 25370"/>
              <a:gd name="adj2" fmla="val 66160"/>
            </a:avLst>
          </a:prstGeom>
          <a:solidFill>
            <a:srgbClr val="FF6699">
              <a:alpha val="2000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心配しないで</a:t>
            </a:r>
            <a:endParaRPr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ください。</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3" name="円形吹き出し 12"/>
          <p:cNvSpPr/>
          <p:nvPr/>
        </p:nvSpPr>
        <p:spPr>
          <a:xfrm>
            <a:off x="2656101" y="3605967"/>
            <a:ext cx="2278380" cy="720541"/>
          </a:xfrm>
          <a:prstGeom prst="wedgeEllipseCallout">
            <a:avLst>
              <a:gd name="adj1" fmla="val -26183"/>
              <a:gd name="adj2" fmla="val 71877"/>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お元気ですね。</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お出掛けですか？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5" name="円形吹き出し 14"/>
          <p:cNvSpPr/>
          <p:nvPr/>
        </p:nvSpPr>
        <p:spPr>
          <a:xfrm>
            <a:off x="2856700" y="4502098"/>
            <a:ext cx="1760220" cy="809323"/>
          </a:xfrm>
          <a:prstGeom prst="wedgeEllipseCallout">
            <a:avLst>
              <a:gd name="adj1" fmla="val -33124"/>
              <a:gd name="adj2" fmla="val 58357"/>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一緒に調べて</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みましょう。</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29" name="円形吹き出し 28"/>
          <p:cNvSpPr/>
          <p:nvPr/>
        </p:nvSpPr>
        <p:spPr>
          <a:xfrm>
            <a:off x="2748115" y="6095721"/>
            <a:ext cx="1977390" cy="637591"/>
          </a:xfrm>
          <a:prstGeom prst="wedgeEllipseCallout">
            <a:avLst>
              <a:gd name="adj1" fmla="val 21977"/>
              <a:gd name="adj2" fmla="val 6103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latin typeface="HG丸ｺﾞｼｯｸM-PRO" panose="020F0600000000000000" pitchFamily="50" charset="-128"/>
                <a:ea typeface="HG丸ｺﾞｼｯｸM-PRO" panose="020F0600000000000000" pitchFamily="50" charset="-128"/>
              </a:rPr>
              <a:t>誰</a:t>
            </a: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にでも起こることですよ。</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p:txBody>
      </p:sp>
      <p:sp>
        <p:nvSpPr>
          <p:cNvPr id="10" name="スライド番号プレースホルダー 9"/>
          <p:cNvSpPr>
            <a:spLocks noGrp="1"/>
          </p:cNvSpPr>
          <p:nvPr>
            <p:ph type="sldNum" sz="quarter" idx="12"/>
          </p:nvPr>
        </p:nvSpPr>
        <p:spPr/>
        <p:txBody>
          <a:bodyPr/>
          <a:lstStyle/>
          <a:p>
            <a:fld id="{2D29DCC2-8EF3-41CF-8D5F-D9B527706C29}" type="slidenum">
              <a:rPr kumimoji="1" lang="ja-JP" altLang="en-US" smtClean="0"/>
              <a:t>7</a:t>
            </a:fld>
            <a:endParaRPr kumimoji="1" lang="ja-JP" altLang="en-US"/>
          </a:p>
        </p:txBody>
      </p:sp>
      <p:grpSp>
        <p:nvGrpSpPr>
          <p:cNvPr id="33" name="グループ化 32"/>
          <p:cNvGrpSpPr/>
          <p:nvPr/>
        </p:nvGrpSpPr>
        <p:grpSpPr>
          <a:xfrm>
            <a:off x="559889" y="7527596"/>
            <a:ext cx="2228231" cy="315523"/>
            <a:chOff x="568575" y="6435079"/>
            <a:chExt cx="1877437" cy="343861"/>
          </a:xfrm>
        </p:grpSpPr>
        <p:sp>
          <p:nvSpPr>
            <p:cNvPr id="34" name="角丸四角形 33"/>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p:cNvSpPr txBox="1"/>
            <p:nvPr/>
          </p:nvSpPr>
          <p:spPr>
            <a:xfrm>
              <a:off x="568575" y="6435079"/>
              <a:ext cx="1877437" cy="276999"/>
            </a:xfrm>
            <a:prstGeom prst="rect">
              <a:avLst/>
            </a:prstGeom>
            <a:noFill/>
          </p:spPr>
          <p:txBody>
            <a:bodyPr wrap="none" rtlCol="0">
              <a:spAutoFit/>
            </a:bodyPr>
            <a:lstStyle/>
            <a:p>
              <a:pPr algn="ctr"/>
              <a:r>
                <a:rPr lang="ja-JP" altLang="en-US" sz="1200" dirty="0">
                  <a:latin typeface="HG丸ｺﾞｼｯｸM-PRO" panose="020F0600000000000000" pitchFamily="50" charset="-128"/>
                  <a:ea typeface="HG丸ｺﾞｼｯｸM-PRO" panose="020F0600000000000000" pitchFamily="50" charset="-128"/>
                </a:rPr>
                <a:t>本人の意識に関すること</a:t>
              </a:r>
            </a:p>
          </p:txBody>
        </p:sp>
      </p:grpSp>
      <p:grpSp>
        <p:nvGrpSpPr>
          <p:cNvPr id="36" name="グループ化 35"/>
          <p:cNvGrpSpPr/>
          <p:nvPr/>
        </p:nvGrpSpPr>
        <p:grpSpPr>
          <a:xfrm>
            <a:off x="720280" y="8707081"/>
            <a:ext cx="1525825" cy="289909"/>
            <a:chOff x="703715" y="6435079"/>
            <a:chExt cx="1612231" cy="305860"/>
          </a:xfrm>
        </p:grpSpPr>
        <p:sp>
          <p:nvSpPr>
            <p:cNvPr id="37" name="角丸四角形 36"/>
            <p:cNvSpPr/>
            <p:nvPr/>
          </p:nvSpPr>
          <p:spPr>
            <a:xfrm>
              <a:off x="703715" y="6448925"/>
              <a:ext cx="1612231" cy="292014"/>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910851" y="6435079"/>
              <a:ext cx="1192885" cy="292240"/>
            </a:xfrm>
            <a:prstGeom prst="rect">
              <a:avLst/>
            </a:prstGeom>
            <a:noFill/>
          </p:spPr>
          <p:txBody>
            <a:bodyPr wrap="none" rtlCol="0">
              <a:spAutoFit/>
            </a:bodyPr>
            <a:lstStyle/>
            <a:p>
              <a:pPr algn="ctr"/>
              <a:r>
                <a:rPr lang="ja-JP" altLang="en-US" sz="1200" dirty="0" smtClean="0">
                  <a:latin typeface="HG丸ｺﾞｼｯｸM-PRO" panose="020F0600000000000000" pitchFamily="50" charset="-128"/>
                  <a:ea typeface="HG丸ｺﾞｼｯｸM-PRO" panose="020F0600000000000000" pitchFamily="50" charset="-128"/>
                </a:rPr>
                <a:t>契約に</a:t>
              </a:r>
              <a:r>
                <a:rPr lang="ja-JP" altLang="en-US" sz="1200" dirty="0">
                  <a:latin typeface="HG丸ｺﾞｼｯｸM-PRO" panose="020F0600000000000000" pitchFamily="50" charset="-128"/>
                  <a:ea typeface="HG丸ｺﾞｼｯｸM-PRO" panose="020F0600000000000000" pitchFamily="50" charset="-128"/>
                </a:rPr>
                <a:t>関すること</a:t>
              </a:r>
            </a:p>
          </p:txBody>
        </p:sp>
      </p:grpSp>
      <p:sp>
        <p:nvSpPr>
          <p:cNvPr id="39" name="テキスト ボックス 38"/>
          <p:cNvSpPr txBox="1"/>
          <p:nvPr/>
        </p:nvSpPr>
        <p:spPr>
          <a:xfrm>
            <a:off x="3591513" y="3103874"/>
            <a:ext cx="3062057" cy="230832"/>
          </a:xfrm>
          <a:prstGeom prst="rect">
            <a:avLst/>
          </a:prstGeom>
          <a:noFill/>
        </p:spPr>
        <p:txBody>
          <a:bodyPr wrap="none" rtlCol="0">
            <a:spAutoFit/>
          </a:bodyPr>
          <a:lstStyle/>
          <a:p>
            <a:r>
              <a:rPr lang="ja-JP" altLang="en-US" sz="900" dirty="0" smtClean="0">
                <a:latin typeface="Meiryo UI" panose="020B0604030504040204" pitchFamily="50" charset="-128"/>
                <a:ea typeface="Meiryo UI" panose="020B0604030504040204" pitchFamily="50" charset="-128"/>
              </a:rPr>
              <a:t>出所：高齢者・</a:t>
            </a:r>
            <a:r>
              <a:rPr lang="ja-JP" altLang="en-US" sz="900" dirty="0" err="1" smtClean="0">
                <a:latin typeface="Meiryo UI" panose="020B0604030504040204" pitchFamily="50" charset="-128"/>
                <a:ea typeface="Meiryo UI" panose="020B0604030504040204" pitchFamily="50" charset="-128"/>
              </a:rPr>
              <a:t>障がい</a:t>
            </a:r>
            <a:r>
              <a:rPr lang="ja-JP" altLang="en-US" sz="900" dirty="0" smtClean="0">
                <a:latin typeface="Meiryo UI" panose="020B0604030504040204" pitchFamily="50" charset="-128"/>
                <a:ea typeface="Meiryo UI" panose="020B0604030504040204" pitchFamily="50" charset="-128"/>
              </a:rPr>
              <a:t>者の消費者トラブル　見守りガイドブック</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91481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4" name="角丸四角形 43"/>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角丸四角形 42"/>
          <p:cNvSpPr/>
          <p:nvPr/>
        </p:nvSpPr>
        <p:spPr>
          <a:xfrm>
            <a:off x="-421105" y="310096"/>
            <a:ext cx="6280484" cy="561485"/>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472709" y="398919"/>
            <a:ext cx="5088252"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７</a:t>
            </a:r>
            <a:r>
              <a:rPr kumimoji="1" lang="ja-JP" altLang="en-US" sz="2000" b="1" dirty="0" smtClean="0">
                <a:latin typeface="HG丸ｺﾞｼｯｸM-PRO" panose="020F0600000000000000" pitchFamily="50" charset="-128"/>
                <a:ea typeface="HG丸ｺﾞｼｯｸM-PRO" panose="020F0600000000000000" pitchFamily="50" charset="-128"/>
              </a:rPr>
              <a:t>．</a:t>
            </a:r>
            <a:r>
              <a:rPr lang="ja-JP" altLang="en-US" sz="2000" b="1" dirty="0">
                <a:latin typeface="HG丸ｺﾞｼｯｸM-PRO" panose="020F0600000000000000" pitchFamily="50" charset="-128"/>
                <a:ea typeface="HG丸ｺﾞｼｯｸM-PRO" panose="020F0600000000000000" pitchFamily="50" charset="-128"/>
              </a:rPr>
              <a:t>実際</a:t>
            </a:r>
            <a:r>
              <a:rPr lang="ja-JP" altLang="en-US" sz="2000" b="1" dirty="0" smtClean="0">
                <a:latin typeface="HG丸ｺﾞｼｯｸM-PRO" panose="020F0600000000000000" pitchFamily="50" charset="-128"/>
                <a:ea typeface="HG丸ｺﾞｼｯｸM-PRO" panose="020F0600000000000000" pitchFamily="50" charset="-128"/>
              </a:rPr>
              <a:t>にあった消費者トラブル事例</a:t>
            </a:r>
            <a:r>
              <a:rPr lang="en-US" altLang="ja-JP" sz="2000" b="1" dirty="0" smtClean="0">
                <a:latin typeface="HG丸ｺﾞｼｯｸM-PRO" panose="020F0600000000000000" pitchFamily="50" charset="-128"/>
                <a:ea typeface="HG丸ｺﾞｼｯｸM-PRO" panose="020F0600000000000000" pitchFamily="50" charset="-128"/>
              </a:rPr>
              <a:t>‐</a:t>
            </a:r>
            <a:r>
              <a:rPr lang="ja-JP" altLang="en-US" sz="2000" b="1" dirty="0" smtClean="0">
                <a:latin typeface="HG丸ｺﾞｼｯｸM-PRO" panose="020F0600000000000000" pitchFamily="50" charset="-128"/>
                <a:ea typeface="HG丸ｺﾞｼｯｸM-PRO" panose="020F0600000000000000" pitchFamily="50" charset="-128"/>
              </a:rPr>
              <a:t>①</a:t>
            </a:r>
            <a:endParaRPr kumimoji="1" lang="ja-JP" altLang="en-US" sz="2000" b="1" dirty="0">
              <a:latin typeface="HG丸ｺﾞｼｯｸM-PRO" panose="020F0600000000000000" pitchFamily="50" charset="-128"/>
              <a:ea typeface="HG丸ｺﾞｼｯｸM-PRO" panose="020F0600000000000000" pitchFamily="50" charset="-128"/>
            </a:endParaRPr>
          </a:p>
        </p:txBody>
      </p:sp>
      <p:grpSp>
        <p:nvGrpSpPr>
          <p:cNvPr id="20" name="グループ化 19"/>
          <p:cNvGrpSpPr/>
          <p:nvPr/>
        </p:nvGrpSpPr>
        <p:grpSpPr>
          <a:xfrm>
            <a:off x="639967" y="1733772"/>
            <a:ext cx="5746258" cy="4538295"/>
            <a:chOff x="775199" y="1067069"/>
            <a:chExt cx="5450940" cy="4409057"/>
          </a:xfrm>
        </p:grpSpPr>
        <p:grpSp>
          <p:nvGrpSpPr>
            <p:cNvPr id="6" name="グループ化 5"/>
            <p:cNvGrpSpPr/>
            <p:nvPr/>
          </p:nvGrpSpPr>
          <p:grpSpPr>
            <a:xfrm>
              <a:off x="775199" y="1067069"/>
              <a:ext cx="5450940" cy="4409057"/>
              <a:chOff x="775199" y="1067069"/>
              <a:chExt cx="5450940" cy="4409057"/>
            </a:xfrm>
          </p:grpSpPr>
          <p:grpSp>
            <p:nvGrpSpPr>
              <p:cNvPr id="9" name="グループ化 8"/>
              <p:cNvGrpSpPr/>
              <p:nvPr/>
            </p:nvGrpSpPr>
            <p:grpSpPr>
              <a:xfrm>
                <a:off x="775199" y="1067069"/>
                <a:ext cx="5450940" cy="4409057"/>
                <a:chOff x="564687" y="3835736"/>
                <a:chExt cx="5728625" cy="4221823"/>
              </a:xfrm>
            </p:grpSpPr>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4687" y="3835736"/>
                  <a:ext cx="5728625" cy="2234527"/>
                </a:xfrm>
                <a:prstGeom prst="rect">
                  <a:avLst/>
                </a:prstGeom>
              </p:spPr>
            </p:pic>
            <p:pic>
              <p:nvPicPr>
                <p:cNvPr id="8" name="図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687" y="6070263"/>
                  <a:ext cx="5728625" cy="1987296"/>
                </a:xfrm>
                <a:prstGeom prst="rect">
                  <a:avLst/>
                </a:prstGeom>
              </p:spPr>
            </p:pic>
          </p:grpSp>
          <p:sp>
            <p:nvSpPr>
              <p:cNvPr id="3" name="テキスト ボックス 2"/>
              <p:cNvSpPr txBox="1"/>
              <p:nvPr/>
            </p:nvSpPr>
            <p:spPr>
              <a:xfrm>
                <a:off x="895350" y="1162050"/>
                <a:ext cx="748923" cy="261610"/>
              </a:xfrm>
              <a:prstGeom prst="rect">
                <a:avLst/>
              </a:prstGeom>
              <a:solidFill>
                <a:schemeClr val="bg1"/>
              </a:solidFill>
              <a:ln>
                <a:solidFill>
                  <a:schemeClr val="tx1"/>
                </a:solidFill>
              </a:ln>
            </p:spPr>
            <p:txBody>
              <a:bodyPr wrap="none" rtlCol="0">
                <a:spAutoFit/>
              </a:bodyPr>
              <a:lstStyle/>
              <a:p>
                <a:r>
                  <a:rPr kumimoji="1" lang="ja-JP" altLang="en-US" sz="1050" dirty="0" smtClean="0">
                    <a:latin typeface="HG丸ｺﾞｼｯｸM-PRO" panose="020F0600000000000000" pitchFamily="50" charset="-128"/>
                    <a:ea typeface="HG丸ｺﾞｼｯｸM-PRO" panose="020F0600000000000000" pitchFamily="50" charset="-128"/>
                  </a:rPr>
                  <a:t>４か月前</a:t>
                </a:r>
                <a:endParaRPr kumimoji="1" lang="ja-JP" altLang="en-US" sz="1050" dirty="0">
                  <a:latin typeface="HG丸ｺﾞｼｯｸM-PRO" panose="020F0600000000000000" pitchFamily="50" charset="-128"/>
                  <a:ea typeface="HG丸ｺﾞｼｯｸM-PRO" panose="020F0600000000000000" pitchFamily="50" charset="-128"/>
                </a:endParaRPr>
              </a:p>
            </p:txBody>
          </p:sp>
          <p:sp>
            <p:nvSpPr>
              <p:cNvPr id="7" name="テキスト ボックス 6"/>
              <p:cNvSpPr txBox="1"/>
              <p:nvPr/>
            </p:nvSpPr>
            <p:spPr>
              <a:xfrm>
                <a:off x="3648075" y="1159505"/>
                <a:ext cx="453970" cy="253916"/>
              </a:xfrm>
              <a:prstGeom prst="rect">
                <a:avLst/>
              </a:prstGeom>
              <a:solidFill>
                <a:schemeClr val="bg1"/>
              </a:solidFill>
              <a:ln>
                <a:solidFill>
                  <a:schemeClr val="tx1"/>
                </a:solidFill>
              </a:ln>
            </p:spPr>
            <p:txBody>
              <a:bodyPr wrap="none" rtlCol="0">
                <a:spAutoFit/>
              </a:bodyPr>
              <a:lstStyle/>
              <a:p>
                <a:r>
                  <a:rPr kumimoji="1" lang="ja-JP" altLang="en-US" sz="1050" dirty="0" smtClean="0">
                    <a:latin typeface="HG丸ｺﾞｼｯｸM-PRO" panose="020F0600000000000000" pitchFamily="50" charset="-128"/>
                    <a:ea typeface="HG丸ｺﾞｼｯｸM-PRO" panose="020F0600000000000000" pitchFamily="50" charset="-128"/>
                  </a:rPr>
                  <a:t>今日</a:t>
                </a:r>
                <a:endParaRPr kumimoji="1" lang="ja-JP" altLang="en-US" sz="1050" dirty="0">
                  <a:latin typeface="HG丸ｺﾞｼｯｸM-PRO" panose="020F0600000000000000" pitchFamily="50" charset="-128"/>
                  <a:ea typeface="HG丸ｺﾞｼｯｸM-PRO" panose="020F0600000000000000" pitchFamily="50" charset="-128"/>
                </a:endParaRPr>
              </a:p>
            </p:txBody>
          </p:sp>
          <p:sp>
            <p:nvSpPr>
              <p:cNvPr id="5" name="正方形/長方形 4"/>
              <p:cNvSpPr/>
              <p:nvPr/>
            </p:nvSpPr>
            <p:spPr>
              <a:xfrm>
                <a:off x="3230545" y="3004456"/>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１</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11" name="正方形/長方形 10"/>
              <p:cNvSpPr/>
              <p:nvPr/>
            </p:nvSpPr>
            <p:spPr>
              <a:xfrm>
                <a:off x="3230545" y="3334551"/>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３</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12" name="正方形/長方形 11"/>
              <p:cNvSpPr/>
              <p:nvPr/>
            </p:nvSpPr>
            <p:spPr>
              <a:xfrm>
                <a:off x="3556976" y="3334551"/>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４</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10" name="正方形/長方形 9"/>
              <p:cNvSpPr/>
              <p:nvPr/>
            </p:nvSpPr>
            <p:spPr>
              <a:xfrm>
                <a:off x="3555127" y="2999431"/>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２</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grpSp>
        <p:sp>
          <p:nvSpPr>
            <p:cNvPr id="13" name="角丸四角形吹き出し 12"/>
            <p:cNvSpPr/>
            <p:nvPr/>
          </p:nvSpPr>
          <p:spPr>
            <a:xfrm>
              <a:off x="895349" y="1518641"/>
              <a:ext cx="1069103" cy="512466"/>
            </a:xfrm>
            <a:prstGeom prst="wedgeRoundRectCallout">
              <a:avLst>
                <a:gd name="adj1" fmla="val -4655"/>
                <a:gd name="adj2" fmla="val 75245"/>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雲形吹き出し 13"/>
            <p:cNvSpPr/>
            <p:nvPr/>
          </p:nvSpPr>
          <p:spPr>
            <a:xfrm rot="20311430" flipH="1">
              <a:off x="2126849" y="1257456"/>
              <a:ext cx="1330179" cy="870167"/>
            </a:xfrm>
            <a:prstGeom prst="cloudCallout">
              <a:avLst>
                <a:gd name="adj1" fmla="val -291"/>
                <a:gd name="adj2" fmla="val 6357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雲形吹き出し 14"/>
            <p:cNvSpPr/>
            <p:nvPr/>
          </p:nvSpPr>
          <p:spPr>
            <a:xfrm rot="20293345" flipH="1">
              <a:off x="3569808" y="1426043"/>
              <a:ext cx="1091419" cy="874227"/>
            </a:xfrm>
            <a:prstGeom prst="cloudCallout">
              <a:avLst>
                <a:gd name="adj1" fmla="val -3289"/>
                <a:gd name="adj2" fmla="val 5674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吹き出し 15"/>
            <p:cNvSpPr/>
            <p:nvPr/>
          </p:nvSpPr>
          <p:spPr>
            <a:xfrm>
              <a:off x="3648076" y="2499942"/>
              <a:ext cx="655964" cy="419673"/>
            </a:xfrm>
            <a:prstGeom prst="wedgeRoundRectCallout">
              <a:avLst>
                <a:gd name="adj1" fmla="val 39387"/>
                <a:gd name="adj2" fmla="val -67564"/>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雲形吹き出し 16"/>
            <p:cNvSpPr/>
            <p:nvPr/>
          </p:nvSpPr>
          <p:spPr>
            <a:xfrm rot="162491" flipH="1">
              <a:off x="4916009" y="1387754"/>
              <a:ext cx="1217440" cy="690935"/>
            </a:xfrm>
            <a:prstGeom prst="cloudCallout">
              <a:avLst>
                <a:gd name="adj1" fmla="val -21106"/>
                <a:gd name="adj2" fmla="val 5974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吹き出し 17"/>
            <p:cNvSpPr/>
            <p:nvPr/>
          </p:nvSpPr>
          <p:spPr>
            <a:xfrm flipH="1">
              <a:off x="1107231" y="4094491"/>
              <a:ext cx="595250" cy="426221"/>
            </a:xfrm>
            <a:prstGeom prst="wedgeRoundRectCallout">
              <a:avLst>
                <a:gd name="adj1" fmla="val 44044"/>
                <a:gd name="adj2" fmla="val 74850"/>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2355780" y="3650838"/>
              <a:ext cx="1005403" cy="215444"/>
            </a:xfrm>
            <a:prstGeom prst="rect">
              <a:avLst/>
            </a:prstGeom>
            <a:solidFill>
              <a:schemeClr val="bg1"/>
            </a:solidFill>
            <a:ln>
              <a:solidFill>
                <a:schemeClr val="tx1"/>
              </a:solidFill>
            </a:ln>
          </p:spPr>
          <p:txBody>
            <a:bodyPr wrap="none" rtlCol="0">
              <a:spAutoFit/>
            </a:bodyPr>
            <a:lstStyle/>
            <a:p>
              <a:r>
                <a:rPr kumimoji="1" lang="ja-JP" altLang="en-US" sz="800" dirty="0" smtClean="0">
                  <a:latin typeface="HG丸ｺﾞｼｯｸM-PRO" panose="020F0600000000000000" pitchFamily="50" charset="-128"/>
                  <a:ea typeface="HG丸ｺﾞｼｯｸM-PRO" panose="020F0600000000000000" pitchFamily="50" charset="-128"/>
                </a:rPr>
                <a:t>ご近所にも配って</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19" name="円形吹き出し 18"/>
            <p:cNvSpPr/>
            <p:nvPr/>
          </p:nvSpPr>
          <p:spPr>
            <a:xfrm>
              <a:off x="1310835" y="3689167"/>
              <a:ext cx="1039978" cy="499850"/>
            </a:xfrm>
            <a:prstGeom prst="wedgeEllipseCallout">
              <a:avLst>
                <a:gd name="adj1" fmla="val 18599"/>
                <a:gd name="adj2" fmla="val 8497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2422291" y="5046142"/>
              <a:ext cx="931607" cy="338554"/>
            </a:xfrm>
            <a:prstGeom prst="rect">
              <a:avLst/>
            </a:prstGeom>
            <a:solidFill>
              <a:schemeClr val="bg1"/>
            </a:solidFill>
            <a:ln>
              <a:solidFill>
                <a:schemeClr val="tx1"/>
              </a:solidFill>
            </a:ln>
          </p:spPr>
          <p:txBody>
            <a:bodyPr wrap="square" rtlCol="0">
              <a:spAutoFit/>
            </a:bodyPr>
            <a:lstStyle/>
            <a:p>
              <a:r>
                <a:rPr kumimoji="1" lang="ja-JP" altLang="en-US" sz="800" dirty="0" smtClean="0">
                  <a:latin typeface="HG丸ｺﾞｼｯｸM-PRO" panose="020F0600000000000000" pitchFamily="50" charset="-128"/>
                  <a:ea typeface="HG丸ｺﾞｼｯｸM-PRO" panose="020F0600000000000000" pitchFamily="50" charset="-128"/>
                </a:rPr>
                <a:t>冷蔵庫もカニで</a:t>
              </a:r>
              <a:endParaRPr kumimoji="1" lang="en-US" altLang="ja-JP" sz="800" dirty="0" smtClean="0">
                <a:latin typeface="HG丸ｺﾞｼｯｸM-PRO" panose="020F0600000000000000" pitchFamily="50" charset="-128"/>
                <a:ea typeface="HG丸ｺﾞｼｯｸM-PRO" panose="020F0600000000000000" pitchFamily="50" charset="-128"/>
              </a:endParaRPr>
            </a:p>
            <a:p>
              <a:r>
                <a:rPr lang="ja-JP" altLang="en-US" sz="800" dirty="0" smtClean="0">
                  <a:latin typeface="HG丸ｺﾞｼｯｸM-PRO" panose="020F0600000000000000" pitchFamily="50" charset="-128"/>
                  <a:ea typeface="HG丸ｺﾞｼｯｸM-PRO" panose="020F0600000000000000" pitchFamily="50" charset="-128"/>
                </a:rPr>
                <a:t>いっぱ</a:t>
              </a:r>
              <a:r>
                <a:rPr lang="ja-JP" altLang="en-US" sz="800" dirty="0">
                  <a:latin typeface="HG丸ｺﾞｼｯｸM-PRO" panose="020F0600000000000000" pitchFamily="50" charset="-128"/>
                  <a:ea typeface="HG丸ｺﾞｼｯｸM-PRO" panose="020F0600000000000000" pitchFamily="50" charset="-128"/>
                </a:rPr>
                <a:t>い</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23" name="角丸四角形吹き出し 22"/>
            <p:cNvSpPr/>
            <p:nvPr/>
          </p:nvSpPr>
          <p:spPr>
            <a:xfrm flipH="1">
              <a:off x="3676450" y="3562479"/>
              <a:ext cx="1166134" cy="664693"/>
            </a:xfrm>
            <a:prstGeom prst="wedgeRoundRectCallout">
              <a:avLst>
                <a:gd name="adj1" fmla="val 16912"/>
                <a:gd name="adj2" fmla="val 69970"/>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角丸四角形吹き出し 23"/>
            <p:cNvSpPr/>
            <p:nvPr/>
          </p:nvSpPr>
          <p:spPr>
            <a:xfrm flipH="1">
              <a:off x="4632839" y="3727054"/>
              <a:ext cx="1057247" cy="611435"/>
            </a:xfrm>
            <a:prstGeom prst="wedgeRoundRectCallout">
              <a:avLst>
                <a:gd name="adj1" fmla="val 78557"/>
                <a:gd name="adj2" fmla="val 5586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870861" y="1523276"/>
              <a:ext cx="1118077" cy="507831"/>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お届け物でー</a:t>
              </a:r>
              <a:r>
                <a:rPr lang="ja-JP" altLang="en-US" sz="900" dirty="0" err="1" smtClean="0">
                  <a:latin typeface="HG丸ｺﾞｼｯｸM-PRO" panose="020F0600000000000000" pitchFamily="50" charset="-128"/>
                  <a:ea typeface="HG丸ｺﾞｼｯｸM-PRO" panose="020F0600000000000000" pitchFamily="50" charset="-128"/>
                </a:rPr>
                <a:t>す</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kumimoji="1" lang="en-US" altLang="ja-JP" sz="900" dirty="0">
                  <a:latin typeface="HG丸ｺﾞｼｯｸM-PRO" panose="020F0600000000000000" pitchFamily="50" charset="-128"/>
                  <a:ea typeface="HG丸ｺﾞｼｯｸM-PRO" panose="020F0600000000000000" pitchFamily="50" charset="-128"/>
                </a:rPr>
                <a:t>2</a:t>
              </a:r>
              <a:r>
                <a:rPr kumimoji="1" lang="ja-JP" altLang="en-US" sz="900" dirty="0">
                  <a:latin typeface="HG丸ｺﾞｼｯｸM-PRO" panose="020F0600000000000000" pitchFamily="50" charset="-128"/>
                  <a:ea typeface="HG丸ｺﾞｼｯｸM-PRO" panose="020F0600000000000000" pitchFamily="50" charset="-128"/>
                </a:rPr>
                <a:t>万円</a:t>
              </a:r>
              <a:r>
                <a:rPr kumimoji="1" lang="ja-JP" altLang="en-US" sz="900" dirty="0" smtClean="0">
                  <a:latin typeface="HG丸ｺﾞｼｯｸM-PRO" panose="020F0600000000000000" pitchFamily="50" charset="-128"/>
                  <a:ea typeface="HG丸ｺﾞｼｯｸM-PRO" panose="020F0600000000000000" pitchFamily="50" charset="-128"/>
                </a:rPr>
                <a:t>のお支払い</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お</a:t>
              </a:r>
              <a:r>
                <a:rPr lang="ja-JP" altLang="en-US" sz="900" dirty="0">
                  <a:latin typeface="HG丸ｺﾞｼｯｸM-PRO" panose="020F0600000000000000" pitchFamily="50" charset="-128"/>
                  <a:ea typeface="HG丸ｺﾞｼｯｸM-PRO" panose="020F0600000000000000" pitchFamily="50" charset="-128"/>
                </a:rPr>
                <a:t>願</a:t>
              </a:r>
              <a:r>
                <a:rPr lang="ja-JP" altLang="en-US" sz="900" dirty="0" smtClean="0">
                  <a:latin typeface="HG丸ｺﾞｼｯｸM-PRO" panose="020F0600000000000000" pitchFamily="50" charset="-128"/>
                  <a:ea typeface="HG丸ｺﾞｼｯｸM-PRO" panose="020F0600000000000000" pitchFamily="50" charset="-128"/>
                </a:rPr>
                <a:t>いしま</a:t>
              </a:r>
              <a:r>
                <a:rPr lang="ja-JP" altLang="en-US" sz="900" dirty="0">
                  <a:latin typeface="HG丸ｺﾞｼｯｸM-PRO" panose="020F0600000000000000" pitchFamily="50" charset="-128"/>
                  <a:ea typeface="HG丸ｺﾞｼｯｸM-PRO" panose="020F0600000000000000" pitchFamily="50" charset="-128"/>
                </a:rPr>
                <a:t>す</a:t>
              </a:r>
              <a:endParaRPr kumimoji="1" lang="en-US" altLang="ja-JP" sz="900" dirty="0" smtClean="0">
                <a:latin typeface="HG丸ｺﾞｼｯｸM-PRO" panose="020F0600000000000000" pitchFamily="50" charset="-128"/>
                <a:ea typeface="HG丸ｺﾞｼｯｸM-PRO" panose="020F0600000000000000" pitchFamily="50" charset="-128"/>
              </a:endParaRPr>
            </a:p>
          </p:txBody>
        </p:sp>
        <p:sp>
          <p:nvSpPr>
            <p:cNvPr id="26" name="テキスト ボックス 25"/>
            <p:cNvSpPr txBox="1"/>
            <p:nvPr/>
          </p:nvSpPr>
          <p:spPr>
            <a:xfrm>
              <a:off x="2081943" y="1430483"/>
              <a:ext cx="1400948" cy="507831"/>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注文したかしら？</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でも、届いたんだから</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払わなくちゃね</a:t>
              </a:r>
              <a:endParaRPr kumimoji="1" lang="en-US" altLang="ja-JP" sz="900" dirty="0" smtClean="0">
                <a:latin typeface="HG丸ｺﾞｼｯｸM-PRO" panose="020F0600000000000000" pitchFamily="50" charset="-128"/>
                <a:ea typeface="HG丸ｺﾞｼｯｸM-PRO" panose="020F0600000000000000" pitchFamily="50" charset="-128"/>
              </a:endParaRPr>
            </a:p>
          </p:txBody>
        </p:sp>
        <p:sp>
          <p:nvSpPr>
            <p:cNvPr id="27" name="テキスト ボックス 26"/>
            <p:cNvSpPr txBox="1"/>
            <p:nvPr/>
          </p:nvSpPr>
          <p:spPr>
            <a:xfrm>
              <a:off x="3624729" y="2532630"/>
              <a:ext cx="679310" cy="369332"/>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お届け物</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でー</a:t>
              </a:r>
              <a:r>
                <a:rPr lang="ja-JP" altLang="en-US" sz="900" dirty="0" err="1" smtClean="0">
                  <a:latin typeface="HG丸ｺﾞｼｯｸM-PRO" panose="020F0600000000000000" pitchFamily="50" charset="-128"/>
                  <a:ea typeface="HG丸ｺﾞｼｯｸM-PRO" panose="020F0600000000000000" pitchFamily="50" charset="-128"/>
                </a:rPr>
                <a:t>す</a:t>
              </a:r>
              <a:endParaRPr lang="en-US" altLang="ja-JP" sz="900" dirty="0" smtClean="0">
                <a:latin typeface="HG丸ｺﾞｼｯｸM-PRO" panose="020F0600000000000000" pitchFamily="50" charset="-128"/>
                <a:ea typeface="HG丸ｺﾞｼｯｸM-PRO" panose="020F0600000000000000" pitchFamily="50" charset="-128"/>
              </a:endParaRPr>
            </a:p>
          </p:txBody>
        </p:sp>
        <p:sp>
          <p:nvSpPr>
            <p:cNvPr id="28" name="テキスト ボックス 27"/>
            <p:cNvSpPr txBox="1"/>
            <p:nvPr/>
          </p:nvSpPr>
          <p:spPr>
            <a:xfrm>
              <a:off x="3588920" y="1529871"/>
              <a:ext cx="1053194" cy="646331"/>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何度か同じ</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荷物を</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a:latin typeface="HG丸ｺﾞｼｯｸM-PRO" panose="020F0600000000000000" pitchFamily="50" charset="-128"/>
                  <a:ea typeface="HG丸ｺﾞｼｯｸM-PRO" panose="020F0600000000000000" pitchFamily="50" charset="-128"/>
                </a:rPr>
                <a:t>届</a:t>
              </a:r>
              <a:r>
                <a:rPr lang="ja-JP" altLang="en-US" sz="900" dirty="0" smtClean="0">
                  <a:latin typeface="HG丸ｺﾞｼｯｸM-PRO" panose="020F0600000000000000" pitchFamily="50" charset="-128"/>
                  <a:ea typeface="HG丸ｺﾞｼｯｸM-PRO" panose="020F0600000000000000" pitchFamily="50" charset="-128"/>
                </a:rPr>
                <a:t>けている気が</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するな</a:t>
              </a:r>
              <a:r>
                <a:rPr lang="ja-JP" altLang="en-US" sz="900" dirty="0">
                  <a:latin typeface="HG丸ｺﾞｼｯｸM-PRO" panose="020F0600000000000000" pitchFamily="50" charset="-128"/>
                  <a:ea typeface="HG丸ｺﾞｼｯｸM-PRO" panose="020F0600000000000000" pitchFamily="50" charset="-128"/>
                </a:rPr>
                <a:t>ぁ</a:t>
              </a:r>
              <a:endParaRPr lang="en-US" altLang="ja-JP" sz="900" dirty="0" smtClean="0">
                <a:latin typeface="HG丸ｺﾞｼｯｸM-PRO" panose="020F0600000000000000" pitchFamily="50" charset="-128"/>
                <a:ea typeface="HG丸ｺﾞｼｯｸM-PRO" panose="020F0600000000000000" pitchFamily="50" charset="-128"/>
              </a:endParaRPr>
            </a:p>
          </p:txBody>
        </p:sp>
        <p:sp>
          <p:nvSpPr>
            <p:cNvPr id="29" name="テキスト ボックス 28"/>
            <p:cNvSpPr txBox="1"/>
            <p:nvPr/>
          </p:nvSpPr>
          <p:spPr>
            <a:xfrm>
              <a:off x="5029754" y="1540905"/>
              <a:ext cx="1087250" cy="369332"/>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また届いたわ</a:t>
              </a:r>
              <a:r>
                <a:rPr lang="en-US" altLang="ja-JP" sz="900" dirty="0" smtClean="0">
                  <a:latin typeface="HG丸ｺﾞｼｯｸM-PRO" panose="020F0600000000000000" pitchFamily="50" charset="-128"/>
                  <a:ea typeface="HG丸ｺﾞｼｯｸM-PRO" panose="020F0600000000000000" pitchFamily="50" charset="-128"/>
                </a:rPr>
                <a:t>…</a:t>
              </a:r>
            </a:p>
            <a:p>
              <a:pPr algn="ctr"/>
              <a:r>
                <a:rPr lang="ja-JP" altLang="en-US" sz="900" dirty="0" smtClean="0">
                  <a:latin typeface="HG丸ｺﾞｼｯｸM-PRO" panose="020F0600000000000000" pitchFamily="50" charset="-128"/>
                  <a:ea typeface="HG丸ｺﾞｼｯｸM-PRO" panose="020F0600000000000000" pitchFamily="50" charset="-128"/>
                </a:rPr>
                <a:t>お金ないのに</a:t>
              </a:r>
              <a:r>
                <a:rPr lang="en-US" altLang="ja-JP" sz="900" dirty="0" smtClean="0">
                  <a:latin typeface="HG丸ｺﾞｼｯｸM-PRO" panose="020F0600000000000000" pitchFamily="50" charset="-128"/>
                  <a:ea typeface="HG丸ｺﾞｼｯｸM-PRO" panose="020F0600000000000000" pitchFamily="50" charset="-128"/>
                </a:rPr>
                <a:t>…</a:t>
              </a:r>
            </a:p>
          </p:txBody>
        </p:sp>
        <p:sp>
          <p:nvSpPr>
            <p:cNvPr id="30" name="テキスト ボックス 29"/>
            <p:cNvSpPr txBox="1"/>
            <p:nvPr/>
          </p:nvSpPr>
          <p:spPr>
            <a:xfrm>
              <a:off x="1055268" y="4076769"/>
              <a:ext cx="699177" cy="461665"/>
            </a:xfrm>
            <a:prstGeom prst="rect">
              <a:avLst/>
            </a:prstGeom>
            <a:noFill/>
          </p:spPr>
          <p:txBody>
            <a:bodyPr wrap="square" rtlCol="0">
              <a:spAutoFit/>
            </a:bodyPr>
            <a:lstStyle/>
            <a:p>
              <a:pPr algn="ctr"/>
              <a:r>
                <a:rPr lang="ja-JP" altLang="en-US" sz="800" dirty="0" smtClean="0">
                  <a:latin typeface="HG丸ｺﾞｼｯｸM-PRO" panose="020F0600000000000000" pitchFamily="50" charset="-128"/>
                  <a:ea typeface="HG丸ｺﾞｼｯｸM-PRO" panose="020F0600000000000000" pitchFamily="50" charset="-128"/>
                </a:rPr>
                <a:t>これ、</a:t>
              </a:r>
              <a:endParaRPr lang="en-US" altLang="ja-JP" sz="800" dirty="0" smtClean="0">
                <a:latin typeface="HG丸ｺﾞｼｯｸM-PRO" panose="020F0600000000000000" pitchFamily="50" charset="-128"/>
                <a:ea typeface="HG丸ｺﾞｼｯｸM-PRO" panose="020F0600000000000000" pitchFamily="50" charset="-128"/>
              </a:endParaRPr>
            </a:p>
            <a:p>
              <a:pPr algn="ctr"/>
              <a:r>
                <a:rPr lang="ja-JP" altLang="en-US" sz="800" dirty="0" smtClean="0">
                  <a:latin typeface="HG丸ｺﾞｼｯｸM-PRO" panose="020F0600000000000000" pitchFamily="50" charset="-128"/>
                  <a:ea typeface="HG丸ｺﾞｼｯｸM-PRO" panose="020F0600000000000000" pitchFamily="50" charset="-128"/>
                </a:rPr>
                <a:t>要冷蔵</a:t>
              </a:r>
              <a:endParaRPr lang="en-US" altLang="ja-JP" sz="800" dirty="0" smtClean="0">
                <a:latin typeface="HG丸ｺﾞｼｯｸM-PRO" panose="020F0600000000000000" pitchFamily="50" charset="-128"/>
                <a:ea typeface="HG丸ｺﾞｼｯｸM-PRO" panose="020F0600000000000000" pitchFamily="50" charset="-128"/>
              </a:endParaRPr>
            </a:p>
            <a:p>
              <a:pPr algn="ctr"/>
              <a:r>
                <a:rPr lang="ja-JP" altLang="en-US" sz="800" dirty="0" smtClean="0">
                  <a:latin typeface="HG丸ｺﾞｼｯｸM-PRO" panose="020F0600000000000000" pitchFamily="50" charset="-128"/>
                  <a:ea typeface="HG丸ｺﾞｼｯｸM-PRO" panose="020F0600000000000000" pitchFamily="50" charset="-128"/>
                </a:rPr>
                <a:t>なんで</a:t>
              </a:r>
              <a:r>
                <a:rPr lang="en-US" altLang="ja-JP" sz="800" dirty="0" smtClean="0">
                  <a:latin typeface="HG丸ｺﾞｼｯｸM-PRO" panose="020F0600000000000000" pitchFamily="50" charset="-128"/>
                  <a:ea typeface="HG丸ｺﾞｼｯｸM-PRO" panose="020F0600000000000000" pitchFamily="50" charset="-128"/>
                </a:rPr>
                <a:t>…</a:t>
              </a:r>
            </a:p>
          </p:txBody>
        </p:sp>
        <p:sp>
          <p:nvSpPr>
            <p:cNvPr id="32" name="テキスト ボックス 31"/>
            <p:cNvSpPr txBox="1"/>
            <p:nvPr/>
          </p:nvSpPr>
          <p:spPr>
            <a:xfrm>
              <a:off x="1368544" y="3794098"/>
              <a:ext cx="973691" cy="338554"/>
            </a:xfrm>
            <a:prstGeom prst="rect">
              <a:avLst/>
            </a:prstGeom>
            <a:noFill/>
          </p:spPr>
          <p:txBody>
            <a:bodyPr wrap="square" rtlCol="0">
              <a:spAutoFit/>
            </a:bodyPr>
            <a:lstStyle/>
            <a:p>
              <a:pPr algn="ctr"/>
              <a:r>
                <a:rPr lang="ja-JP" altLang="en-US" sz="800" dirty="0" smtClean="0">
                  <a:latin typeface="HG丸ｺﾞｼｯｸM-PRO" panose="020F0600000000000000" pitchFamily="50" charset="-128"/>
                  <a:ea typeface="HG丸ｺﾞｼｯｸM-PRO" panose="020F0600000000000000" pitchFamily="50" charset="-128"/>
                </a:rPr>
                <a:t>食べきれなくて</a:t>
              </a:r>
              <a:endParaRPr lang="en-US" altLang="ja-JP" sz="800" dirty="0" smtClean="0">
                <a:latin typeface="HG丸ｺﾞｼｯｸM-PRO" panose="020F0600000000000000" pitchFamily="50" charset="-128"/>
                <a:ea typeface="HG丸ｺﾞｼｯｸM-PRO" panose="020F0600000000000000" pitchFamily="50" charset="-128"/>
              </a:endParaRPr>
            </a:p>
            <a:p>
              <a:pPr algn="ctr"/>
              <a:r>
                <a:rPr lang="ja-JP" altLang="en-US" sz="800" dirty="0">
                  <a:latin typeface="HG丸ｺﾞｼｯｸM-PRO" panose="020F0600000000000000" pitchFamily="50" charset="-128"/>
                  <a:ea typeface="HG丸ｺﾞｼｯｸM-PRO" panose="020F0600000000000000" pitchFamily="50" charset="-128"/>
                </a:rPr>
                <a:t>困</a:t>
              </a:r>
              <a:r>
                <a:rPr lang="ja-JP" altLang="en-US" sz="800" dirty="0" smtClean="0">
                  <a:latin typeface="HG丸ｺﾞｼｯｸM-PRO" panose="020F0600000000000000" pitchFamily="50" charset="-128"/>
                  <a:ea typeface="HG丸ｺﾞｼｯｸM-PRO" panose="020F0600000000000000" pitchFamily="50" charset="-128"/>
                </a:rPr>
                <a:t>ってる</a:t>
              </a:r>
              <a:r>
                <a:rPr lang="ja-JP" altLang="en-US" sz="800" dirty="0">
                  <a:latin typeface="HG丸ｺﾞｼｯｸM-PRO" panose="020F0600000000000000" pitchFamily="50" charset="-128"/>
                  <a:ea typeface="HG丸ｺﾞｼｯｸM-PRO" panose="020F0600000000000000" pitchFamily="50" charset="-128"/>
                </a:rPr>
                <a:t>の</a:t>
              </a:r>
              <a:endParaRPr lang="en-US" altLang="ja-JP" sz="800" dirty="0" smtClean="0">
                <a:latin typeface="HG丸ｺﾞｼｯｸM-PRO" panose="020F0600000000000000" pitchFamily="50" charset="-128"/>
                <a:ea typeface="HG丸ｺﾞｼｯｸM-PRO" panose="020F0600000000000000" pitchFamily="50" charset="-128"/>
              </a:endParaRPr>
            </a:p>
          </p:txBody>
        </p:sp>
        <p:sp>
          <p:nvSpPr>
            <p:cNvPr id="33" name="テキスト ボックス 32"/>
            <p:cNvSpPr txBox="1"/>
            <p:nvPr/>
          </p:nvSpPr>
          <p:spPr>
            <a:xfrm>
              <a:off x="3703314" y="3598087"/>
              <a:ext cx="1057247" cy="584775"/>
            </a:xfrm>
            <a:prstGeom prst="rect">
              <a:avLst/>
            </a:prstGeom>
            <a:noFill/>
          </p:spPr>
          <p:txBody>
            <a:bodyPr wrap="square" rtlCol="0">
              <a:spAutoFit/>
            </a:bodyPr>
            <a:lstStyle/>
            <a:p>
              <a:r>
                <a:rPr lang="ja-JP" altLang="en-US" sz="800" dirty="0" smtClean="0">
                  <a:latin typeface="HG丸ｺﾞｼｯｸM-PRO" panose="020F0600000000000000" pitchFamily="50" charset="-128"/>
                  <a:ea typeface="HG丸ｺﾞｼｯｸM-PRO" panose="020F0600000000000000" pitchFamily="50" charset="-128"/>
                </a:rPr>
                <a:t>心当たりが</a:t>
              </a:r>
              <a:endParaRPr lang="en-US" altLang="ja-JP" sz="800" dirty="0" smtClean="0">
                <a:latin typeface="HG丸ｺﾞｼｯｸM-PRO" panose="020F0600000000000000" pitchFamily="50" charset="-128"/>
                <a:ea typeface="HG丸ｺﾞｼｯｸM-PRO" panose="020F0600000000000000" pitchFamily="50" charset="-128"/>
              </a:endParaRPr>
            </a:p>
            <a:p>
              <a:r>
                <a:rPr lang="ja-JP" altLang="en-US" sz="800" dirty="0" smtClean="0">
                  <a:latin typeface="HG丸ｺﾞｼｯｸM-PRO" panose="020F0600000000000000" pitchFamily="50" charset="-128"/>
                  <a:ea typeface="HG丸ｺﾞｼｯｸM-PRO" panose="020F0600000000000000" pitchFamily="50" charset="-128"/>
                </a:rPr>
                <a:t>ないなら</a:t>
              </a:r>
              <a:endParaRPr lang="en-US" altLang="ja-JP" sz="800" dirty="0" smtClean="0">
                <a:latin typeface="HG丸ｺﾞｼｯｸM-PRO" panose="020F0600000000000000" pitchFamily="50" charset="-128"/>
                <a:ea typeface="HG丸ｺﾞｼｯｸM-PRO" panose="020F0600000000000000" pitchFamily="50" charset="-128"/>
              </a:endParaRPr>
            </a:p>
            <a:p>
              <a:r>
                <a:rPr lang="ja-JP" altLang="en-US" sz="800" dirty="0" smtClean="0">
                  <a:latin typeface="HG丸ｺﾞｼｯｸM-PRO" panose="020F0600000000000000" pitchFamily="50" charset="-128"/>
                  <a:ea typeface="HG丸ｺﾞｼｯｸM-PRO" panose="020F0600000000000000" pitchFamily="50" charset="-128"/>
                </a:rPr>
                <a:t>受け取らないで</a:t>
              </a:r>
              <a:endParaRPr lang="en-US" altLang="ja-JP" sz="800" dirty="0" smtClean="0">
                <a:latin typeface="HG丸ｺﾞｼｯｸM-PRO" panose="020F0600000000000000" pitchFamily="50" charset="-128"/>
                <a:ea typeface="HG丸ｺﾞｼｯｸM-PRO" panose="020F0600000000000000" pitchFamily="50" charset="-128"/>
              </a:endParaRPr>
            </a:p>
            <a:p>
              <a:r>
                <a:rPr lang="ja-JP" altLang="en-US" sz="800" dirty="0" smtClean="0">
                  <a:latin typeface="HG丸ｺﾞｼｯｸM-PRO" panose="020F0600000000000000" pitchFamily="50" charset="-128"/>
                  <a:ea typeface="HG丸ｺﾞｼｯｸM-PRO" panose="020F0600000000000000" pitchFamily="50" charset="-128"/>
                </a:rPr>
                <a:t>戻しましょうか？</a:t>
              </a:r>
              <a:endParaRPr lang="en-US" altLang="ja-JP" sz="800" dirty="0" smtClean="0">
                <a:latin typeface="HG丸ｺﾞｼｯｸM-PRO" panose="020F0600000000000000" pitchFamily="50" charset="-128"/>
                <a:ea typeface="HG丸ｺﾞｼｯｸM-PRO" panose="020F0600000000000000" pitchFamily="50" charset="-128"/>
              </a:endParaRPr>
            </a:p>
          </p:txBody>
        </p:sp>
        <p:sp>
          <p:nvSpPr>
            <p:cNvPr id="34" name="テキスト ボックス 33"/>
            <p:cNvSpPr txBox="1"/>
            <p:nvPr/>
          </p:nvSpPr>
          <p:spPr>
            <a:xfrm>
              <a:off x="4659930" y="3758053"/>
              <a:ext cx="1030156" cy="589384"/>
            </a:xfrm>
            <a:prstGeom prst="rect">
              <a:avLst/>
            </a:prstGeom>
            <a:noFill/>
          </p:spPr>
          <p:txBody>
            <a:bodyPr wrap="square" rtlCol="0">
              <a:spAutoFit/>
            </a:bodyPr>
            <a:lstStyle/>
            <a:p>
              <a:r>
                <a:rPr lang="ja-JP" altLang="en-US" sz="800" dirty="0" smtClean="0">
                  <a:latin typeface="HG丸ｺﾞｼｯｸM-PRO" panose="020F0600000000000000" pitchFamily="50" charset="-128"/>
                  <a:ea typeface="HG丸ｺﾞｼｯｸM-PRO" panose="020F0600000000000000" pitchFamily="50" charset="-128"/>
                </a:rPr>
                <a:t>この荷物のことは</a:t>
              </a:r>
              <a:endParaRPr lang="en-US" altLang="ja-JP" sz="800" dirty="0" smtClean="0">
                <a:latin typeface="HG丸ｺﾞｼｯｸM-PRO" panose="020F0600000000000000" pitchFamily="50" charset="-128"/>
                <a:ea typeface="HG丸ｺﾞｼｯｸM-PRO" panose="020F0600000000000000" pitchFamily="50" charset="-128"/>
              </a:endParaRPr>
            </a:p>
            <a:p>
              <a:r>
                <a:rPr lang="ja-JP" altLang="en-US" sz="800" dirty="0">
                  <a:latin typeface="HG丸ｺﾞｼｯｸM-PRO" panose="020F0600000000000000" pitchFamily="50" charset="-128"/>
                  <a:ea typeface="HG丸ｺﾞｼｯｸM-PRO" panose="020F0600000000000000" pitchFamily="50" charset="-128"/>
                </a:rPr>
                <a:t>信頼</a:t>
              </a:r>
              <a:r>
                <a:rPr lang="ja-JP" altLang="en-US" sz="800" dirty="0" smtClean="0">
                  <a:latin typeface="HG丸ｺﾞｼｯｸM-PRO" panose="020F0600000000000000" pitchFamily="50" charset="-128"/>
                  <a:ea typeface="HG丸ｺﾞｼｯｸM-PRO" panose="020F0600000000000000" pitchFamily="50" charset="-128"/>
                </a:rPr>
                <a:t>できる</a:t>
              </a:r>
              <a:r>
                <a:rPr lang="ja-JP" altLang="en-US" sz="800" dirty="0">
                  <a:latin typeface="HG丸ｺﾞｼｯｸM-PRO" panose="020F0600000000000000" pitchFamily="50" charset="-128"/>
                  <a:ea typeface="HG丸ｺﾞｼｯｸM-PRO" panose="020F0600000000000000" pitchFamily="50" charset="-128"/>
                </a:rPr>
                <a:t>人</a:t>
              </a:r>
              <a:r>
                <a:rPr lang="ja-JP" altLang="en-US" sz="800" dirty="0" smtClean="0">
                  <a:latin typeface="HG丸ｺﾞｼｯｸM-PRO" panose="020F0600000000000000" pitchFamily="50" charset="-128"/>
                  <a:ea typeface="HG丸ｺﾞｼｯｸM-PRO" panose="020F0600000000000000" pitchFamily="50" charset="-128"/>
                </a:rPr>
                <a:t>に</a:t>
              </a:r>
              <a:endParaRPr lang="en-US" altLang="ja-JP" sz="800" dirty="0" smtClean="0">
                <a:latin typeface="HG丸ｺﾞｼｯｸM-PRO" panose="020F0600000000000000" pitchFamily="50" charset="-128"/>
                <a:ea typeface="HG丸ｺﾞｼｯｸM-PRO" panose="020F0600000000000000" pitchFamily="50" charset="-128"/>
              </a:endParaRPr>
            </a:p>
            <a:p>
              <a:r>
                <a:rPr lang="ja-JP" altLang="en-US" sz="800" dirty="0">
                  <a:latin typeface="HG丸ｺﾞｼｯｸM-PRO" panose="020F0600000000000000" pitchFamily="50" charset="-128"/>
                  <a:ea typeface="HG丸ｺﾞｼｯｸM-PRO" panose="020F0600000000000000" pitchFamily="50" charset="-128"/>
                </a:rPr>
                <a:t>相談</a:t>
              </a:r>
              <a:r>
                <a:rPr lang="ja-JP" altLang="en-US" sz="800" dirty="0" smtClean="0">
                  <a:latin typeface="HG丸ｺﾞｼｯｸM-PRO" panose="020F0600000000000000" pitchFamily="50" charset="-128"/>
                  <a:ea typeface="HG丸ｺﾞｼｯｸM-PRO" panose="020F0600000000000000" pitchFamily="50" charset="-128"/>
                </a:rPr>
                <a:t>してみたら</a:t>
              </a:r>
              <a:endParaRPr lang="en-US" altLang="ja-JP" sz="800" dirty="0" smtClean="0">
                <a:latin typeface="HG丸ｺﾞｼｯｸM-PRO" panose="020F0600000000000000" pitchFamily="50" charset="-128"/>
                <a:ea typeface="HG丸ｺﾞｼｯｸM-PRO" panose="020F0600000000000000" pitchFamily="50" charset="-128"/>
              </a:endParaRPr>
            </a:p>
            <a:p>
              <a:r>
                <a:rPr lang="ja-JP" altLang="en-US" sz="800" dirty="0" smtClean="0">
                  <a:latin typeface="HG丸ｺﾞｼｯｸM-PRO" panose="020F0600000000000000" pitchFamily="50" charset="-128"/>
                  <a:ea typeface="HG丸ｺﾞｼｯｸM-PRO" panose="020F0600000000000000" pitchFamily="50" charset="-128"/>
                </a:rPr>
                <a:t>どうですか？</a:t>
              </a:r>
              <a:endParaRPr lang="en-US" altLang="ja-JP" sz="800" dirty="0" smtClean="0">
                <a:latin typeface="HG丸ｺﾞｼｯｸM-PRO" panose="020F0600000000000000" pitchFamily="50" charset="-128"/>
                <a:ea typeface="HG丸ｺﾞｼｯｸM-PRO" panose="020F0600000000000000" pitchFamily="50" charset="-128"/>
              </a:endParaRPr>
            </a:p>
          </p:txBody>
        </p:sp>
      </p:grpSp>
      <p:sp>
        <p:nvSpPr>
          <p:cNvPr id="62" name="テキスト ボックス 61"/>
          <p:cNvSpPr txBox="1"/>
          <p:nvPr/>
        </p:nvSpPr>
        <p:spPr>
          <a:xfrm>
            <a:off x="2152846" y="1307737"/>
            <a:ext cx="2507418" cy="369332"/>
          </a:xfrm>
          <a:prstGeom prst="rect">
            <a:avLst/>
          </a:prstGeom>
          <a:noFill/>
        </p:spPr>
        <p:txBody>
          <a:bodyPr wrap="none" rtlCol="0">
            <a:spAutoFit/>
          </a:bodyPr>
          <a:lstStyle/>
          <a:p>
            <a:r>
              <a:rPr kumimoji="1" lang="ja-JP" altLang="en-US" dirty="0" smtClean="0">
                <a:latin typeface="Meiryo UI" panose="020B0604030504040204" pitchFamily="50" charset="-128"/>
                <a:ea typeface="Meiryo UI" panose="020B0604030504040204" pitchFamily="50" charset="-128"/>
              </a:rPr>
              <a:t>宅配配達員による気付き</a:t>
            </a:r>
            <a:endParaRPr kumimoji="1" lang="ja-JP" altLang="en-US" dirty="0">
              <a:latin typeface="Meiryo UI" panose="020B0604030504040204" pitchFamily="50" charset="-128"/>
              <a:ea typeface="Meiryo UI" panose="020B0604030504040204" pitchFamily="50" charset="-128"/>
            </a:endParaRPr>
          </a:p>
        </p:txBody>
      </p:sp>
      <p:sp>
        <p:nvSpPr>
          <p:cNvPr id="64" name="テキスト ボックス 63"/>
          <p:cNvSpPr txBox="1"/>
          <p:nvPr/>
        </p:nvSpPr>
        <p:spPr>
          <a:xfrm>
            <a:off x="740812" y="8429849"/>
            <a:ext cx="5645413" cy="830997"/>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商品が届いて</a:t>
            </a:r>
            <a:r>
              <a:rPr lang="ja-JP" altLang="en-US" sz="1600" dirty="0">
                <a:latin typeface="Meiryo UI" panose="020B0604030504040204" pitchFamily="50" charset="-128"/>
                <a:ea typeface="Meiryo UI" panose="020B0604030504040204" pitchFamily="50" charset="-128"/>
              </a:rPr>
              <a:t>しまうと、受け取らなければならないと</a:t>
            </a:r>
            <a:r>
              <a:rPr lang="ja-JP" altLang="en-US" sz="1600" dirty="0" smtClean="0">
                <a:latin typeface="Meiryo UI" panose="020B0604030504040204" pitchFamily="50" charset="-128"/>
                <a:ea typeface="Meiryo UI" panose="020B0604030504040204" pitchFamily="50" charset="-128"/>
              </a:rPr>
              <a:t>思って代金</a:t>
            </a:r>
            <a:r>
              <a:rPr lang="ja-JP" altLang="en-US" sz="1600" dirty="0">
                <a:latin typeface="Meiryo UI" panose="020B0604030504040204" pitchFamily="50" charset="-128"/>
                <a:ea typeface="Meiryo UI" panose="020B0604030504040204" pitchFamily="50" charset="-128"/>
              </a:rPr>
              <a:t>を支払ってしまいがち</a:t>
            </a:r>
            <a:r>
              <a:rPr lang="ja-JP" altLang="en-US" sz="1600" dirty="0" smtClean="0">
                <a:latin typeface="Meiryo UI" panose="020B0604030504040204" pitchFamily="50" charset="-128"/>
                <a:ea typeface="Meiryo UI" panose="020B0604030504040204" pitchFamily="50" charset="-128"/>
              </a:rPr>
              <a:t>ですが、心当たりのないものや、知らない人から送ら</a:t>
            </a:r>
            <a:endParaRPr lang="en-US" altLang="ja-JP" sz="1600" dirty="0" smtClean="0">
              <a:latin typeface="Meiryo UI" panose="020B0604030504040204" pitchFamily="50" charset="-128"/>
              <a:ea typeface="Meiryo UI" panose="020B0604030504040204" pitchFamily="50" charset="-128"/>
            </a:endParaRPr>
          </a:p>
          <a:p>
            <a:r>
              <a:rPr lang="ja-JP" altLang="en-US" sz="1600" dirty="0" err="1" smtClean="0">
                <a:latin typeface="Meiryo UI" panose="020B0604030504040204" pitchFamily="50" charset="-128"/>
                <a:ea typeface="Meiryo UI" panose="020B0604030504040204" pitchFamily="50" charset="-128"/>
              </a:rPr>
              <a:t>れて</a:t>
            </a:r>
            <a:r>
              <a:rPr lang="ja-JP" altLang="en-US" sz="1600" dirty="0" smtClean="0">
                <a:latin typeface="Meiryo UI" panose="020B0604030504040204" pitchFamily="50" charset="-128"/>
                <a:ea typeface="Meiryo UI" panose="020B0604030504040204" pitchFamily="50" charset="-128"/>
              </a:rPr>
              <a:t>きたものは、受取を拒否しましょう</a:t>
            </a:r>
            <a:r>
              <a:rPr lang="ja-JP" altLang="en-US" sz="1600" dirty="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p:txBody>
      </p:sp>
      <p:grpSp>
        <p:nvGrpSpPr>
          <p:cNvPr id="35" name="グループ化 34"/>
          <p:cNvGrpSpPr/>
          <p:nvPr/>
        </p:nvGrpSpPr>
        <p:grpSpPr>
          <a:xfrm>
            <a:off x="703715" y="6435084"/>
            <a:ext cx="1612231" cy="343856"/>
            <a:chOff x="703715" y="6435084"/>
            <a:chExt cx="1612231" cy="343856"/>
          </a:xfrm>
        </p:grpSpPr>
        <p:sp>
          <p:nvSpPr>
            <p:cNvPr id="31" name="角丸四角形 30"/>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819444" y="6435084"/>
              <a:ext cx="1375698" cy="3385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rPr>
                <a:t>トラブルの特徴</a:t>
              </a:r>
              <a:endParaRPr kumimoji="1" lang="ja-JP" altLang="en-US" sz="1600" dirty="0">
                <a:latin typeface="Meiryo UI" panose="020B0604030504040204" pitchFamily="50" charset="-128"/>
                <a:ea typeface="Meiryo UI" panose="020B0604030504040204" pitchFamily="50" charset="-128"/>
              </a:endParaRPr>
            </a:p>
          </p:txBody>
        </p:sp>
      </p:grpSp>
      <p:sp>
        <p:nvSpPr>
          <p:cNvPr id="37" name="テキスト ボックス 36"/>
          <p:cNvSpPr txBox="1"/>
          <p:nvPr/>
        </p:nvSpPr>
        <p:spPr>
          <a:xfrm>
            <a:off x="733473" y="6774267"/>
            <a:ext cx="5611765" cy="1077218"/>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頼んでもいない商品がいきなり代金引換で送られてきたり</a:t>
            </a:r>
            <a:r>
              <a:rPr kumimoji="1" lang="ja-JP" altLang="en-US" sz="1600" dirty="0" smtClean="0">
                <a:latin typeface="Meiryo UI" panose="020B0604030504040204" pitchFamily="50" charset="-128"/>
                <a:ea typeface="Meiryo UI" panose="020B0604030504040204" pitchFamily="50" charset="-128"/>
              </a:rPr>
              <a:t>、事前に事業者から電話があ</a:t>
            </a:r>
            <a:r>
              <a:rPr lang="ja-JP" altLang="en-US" sz="1600" dirty="0" smtClean="0">
                <a:latin typeface="Meiryo UI" panose="020B0604030504040204" pitchFamily="50" charset="-128"/>
                <a:ea typeface="Meiryo UI" panose="020B0604030504040204" pitchFamily="50" charset="-128"/>
              </a:rPr>
              <a:t>った時に断れなかった、あいまいな返事をしたなどによって強引に商品を送られることが</a:t>
            </a:r>
            <a:r>
              <a:rPr kumimoji="1" lang="ja-JP" altLang="en-US" sz="1600" dirty="0" smtClean="0">
                <a:latin typeface="Meiryo UI" panose="020B0604030504040204" pitchFamily="50" charset="-128"/>
                <a:ea typeface="Meiryo UI" panose="020B0604030504040204" pitchFamily="50" charset="-128"/>
              </a:rPr>
              <a:t>あります。</a:t>
            </a:r>
            <a:r>
              <a:rPr lang="ja-JP" altLang="en-US" sz="1600" dirty="0" smtClean="0">
                <a:latin typeface="Meiryo UI" panose="020B0604030504040204" pitchFamily="50" charset="-128"/>
                <a:ea typeface="Meiryo UI" panose="020B0604030504040204" pitchFamily="50" charset="-128"/>
              </a:rPr>
              <a:t>この</a:t>
            </a:r>
            <a:r>
              <a:rPr lang="ja-JP" altLang="en-US" sz="1600" dirty="0">
                <a:latin typeface="Meiryo UI" panose="020B0604030504040204" pitchFamily="50" charset="-128"/>
                <a:ea typeface="Meiryo UI" panose="020B0604030504040204" pitchFamily="50" charset="-128"/>
              </a:rPr>
              <a:t>種</a:t>
            </a:r>
            <a:r>
              <a:rPr lang="ja-JP" altLang="en-US" sz="1600" dirty="0" smtClean="0">
                <a:latin typeface="Meiryo UI" panose="020B0604030504040204" pitchFamily="50" charset="-128"/>
                <a:ea typeface="Meiryo UI" panose="020B0604030504040204" pitchFamily="50" charset="-128"/>
              </a:rPr>
              <a:t>のトラブルは支</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払ってしまうとお金を取り戻すことが困難な場合がほとんどです。</a:t>
            </a:r>
            <a:endParaRPr kumimoji="1" lang="en-US" altLang="ja-JP" sz="1600" dirty="0" smtClean="0">
              <a:latin typeface="Meiryo UI" panose="020B0604030504040204" pitchFamily="50" charset="-128"/>
              <a:ea typeface="Meiryo UI" panose="020B0604030504040204" pitchFamily="50" charset="-128"/>
            </a:endParaRPr>
          </a:p>
        </p:txBody>
      </p:sp>
      <p:grpSp>
        <p:nvGrpSpPr>
          <p:cNvPr id="47" name="グループ化 46"/>
          <p:cNvGrpSpPr/>
          <p:nvPr/>
        </p:nvGrpSpPr>
        <p:grpSpPr>
          <a:xfrm>
            <a:off x="719134" y="8075555"/>
            <a:ext cx="1612231" cy="343856"/>
            <a:chOff x="703715" y="6435084"/>
            <a:chExt cx="1612231" cy="343856"/>
          </a:xfrm>
        </p:grpSpPr>
        <p:sp>
          <p:nvSpPr>
            <p:cNvPr id="48" name="角丸四角形 47"/>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p:cNvSpPr txBox="1"/>
            <p:nvPr/>
          </p:nvSpPr>
          <p:spPr>
            <a:xfrm>
              <a:off x="919790" y="6435084"/>
              <a:ext cx="1259933" cy="338554"/>
            </a:xfrm>
            <a:prstGeom prst="rect">
              <a:avLst/>
            </a:prstGeom>
            <a:noFill/>
          </p:spPr>
          <p:txBody>
            <a:bodyPr wrap="square" rtlCol="0">
              <a:spAutoFit/>
            </a:bodyPr>
            <a:lstStyle/>
            <a:p>
              <a:pPr algn="ctr"/>
              <a:r>
                <a:rPr kumimoji="1" lang="ja-JP" altLang="en-US" sz="1600" dirty="0" smtClean="0">
                  <a:latin typeface="Meiryo UI" panose="020B0604030504040204" pitchFamily="50" charset="-128"/>
                  <a:ea typeface="Meiryo UI" panose="020B0604030504040204" pitchFamily="50" charset="-128"/>
                </a:rPr>
                <a:t>ワンポイント</a:t>
              </a:r>
              <a:endParaRPr kumimoji="1" lang="ja-JP" altLang="en-US" sz="1600" dirty="0">
                <a:latin typeface="Meiryo UI" panose="020B0604030504040204" pitchFamily="50" charset="-128"/>
                <a:ea typeface="Meiryo UI" panose="020B0604030504040204" pitchFamily="50" charset="-128"/>
              </a:endParaRPr>
            </a:p>
          </p:txBody>
        </p:sp>
      </p:grpSp>
      <p:cxnSp>
        <p:nvCxnSpPr>
          <p:cNvPr id="46" name="直線コネクタ 45"/>
          <p:cNvCxnSpPr/>
          <p:nvPr/>
        </p:nvCxnSpPr>
        <p:spPr>
          <a:xfrm>
            <a:off x="2376294" y="6581274"/>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2424635" y="8249653"/>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スライド番号プレースホルダー 37"/>
          <p:cNvSpPr>
            <a:spLocks noGrp="1"/>
          </p:cNvSpPr>
          <p:nvPr>
            <p:ph type="sldNum" sz="quarter" idx="12"/>
          </p:nvPr>
        </p:nvSpPr>
        <p:spPr/>
        <p:txBody>
          <a:bodyPr/>
          <a:lstStyle/>
          <a:p>
            <a:fld id="{2D29DCC2-8EF3-41CF-8D5F-D9B527706C29}" type="slidenum">
              <a:rPr kumimoji="1" lang="ja-JP" altLang="en-US" smtClean="0"/>
              <a:t>8</a:t>
            </a:fld>
            <a:endParaRPr kumimoji="1" lang="ja-JP" altLang="en-US"/>
          </a:p>
        </p:txBody>
      </p:sp>
      <p:sp>
        <p:nvSpPr>
          <p:cNvPr id="50" name="テキスト ボックス 49"/>
          <p:cNvSpPr txBox="1"/>
          <p:nvPr/>
        </p:nvSpPr>
        <p:spPr>
          <a:xfrm>
            <a:off x="3502310" y="6311254"/>
            <a:ext cx="3062057" cy="230832"/>
          </a:xfrm>
          <a:prstGeom prst="rect">
            <a:avLst/>
          </a:prstGeom>
          <a:noFill/>
        </p:spPr>
        <p:txBody>
          <a:bodyPr wrap="none" rtlCol="0">
            <a:spAutoFit/>
          </a:bodyPr>
          <a:lstStyle/>
          <a:p>
            <a:r>
              <a:rPr lang="ja-JP" altLang="en-US" sz="900" dirty="0" smtClean="0">
                <a:latin typeface="Meiryo UI" panose="020B0604030504040204" pitchFamily="50" charset="-128"/>
                <a:ea typeface="Meiryo UI" panose="020B0604030504040204" pitchFamily="50" charset="-128"/>
              </a:rPr>
              <a:t>出所：高齢者・</a:t>
            </a:r>
            <a:r>
              <a:rPr lang="ja-JP" altLang="en-US" sz="900" dirty="0" err="1" smtClean="0">
                <a:latin typeface="Meiryo UI" panose="020B0604030504040204" pitchFamily="50" charset="-128"/>
                <a:ea typeface="Meiryo UI" panose="020B0604030504040204" pitchFamily="50" charset="-128"/>
              </a:rPr>
              <a:t>障がい</a:t>
            </a:r>
            <a:r>
              <a:rPr lang="ja-JP" altLang="en-US" sz="900" dirty="0" smtClean="0">
                <a:latin typeface="Meiryo UI" panose="020B0604030504040204" pitchFamily="50" charset="-128"/>
                <a:ea typeface="Meiryo UI" panose="020B0604030504040204" pitchFamily="50" charset="-128"/>
              </a:rPr>
              <a:t>者の消費者トラブル　見守りガイドブック</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95980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8" name="角丸四角形 37"/>
          <p:cNvSpPr/>
          <p:nvPr/>
        </p:nvSpPr>
        <p:spPr>
          <a:xfrm>
            <a:off x="-1070810" y="310096"/>
            <a:ext cx="6930189" cy="48979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角丸四角形 38"/>
          <p:cNvSpPr/>
          <p:nvPr/>
        </p:nvSpPr>
        <p:spPr>
          <a:xfrm>
            <a:off x="404750" y="974558"/>
            <a:ext cx="6159617" cy="8734926"/>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472709" y="363039"/>
            <a:ext cx="5088252" cy="400110"/>
          </a:xfrm>
          <a:prstGeom prst="rect">
            <a:avLst/>
          </a:prstGeom>
          <a:noFill/>
        </p:spPr>
        <p:txBody>
          <a:bodyPr wrap="none" rtlCol="0">
            <a:spAutoFit/>
          </a:bodyPr>
          <a:lstStyle/>
          <a:p>
            <a:r>
              <a:rPr kumimoji="1" lang="ja-JP" altLang="en-US" sz="2000" b="1" dirty="0" smtClean="0">
                <a:latin typeface="HG丸ｺﾞｼｯｸM-PRO" panose="020F0600000000000000" pitchFamily="50" charset="-128"/>
                <a:ea typeface="HG丸ｺﾞｼｯｸM-PRO" panose="020F0600000000000000" pitchFamily="50" charset="-128"/>
              </a:rPr>
              <a:t>７．</a:t>
            </a:r>
            <a:r>
              <a:rPr lang="ja-JP" altLang="en-US" sz="2000" b="1" dirty="0">
                <a:latin typeface="HG丸ｺﾞｼｯｸM-PRO" panose="020F0600000000000000" pitchFamily="50" charset="-128"/>
                <a:ea typeface="HG丸ｺﾞｼｯｸM-PRO" panose="020F0600000000000000" pitchFamily="50" charset="-128"/>
              </a:rPr>
              <a:t>実際</a:t>
            </a:r>
            <a:r>
              <a:rPr lang="ja-JP" altLang="en-US" sz="2000" b="1" dirty="0" smtClean="0">
                <a:latin typeface="HG丸ｺﾞｼｯｸM-PRO" panose="020F0600000000000000" pitchFamily="50" charset="-128"/>
                <a:ea typeface="HG丸ｺﾞｼｯｸM-PRO" panose="020F0600000000000000" pitchFamily="50" charset="-128"/>
              </a:rPr>
              <a:t>にあった消費者トラブル事例</a:t>
            </a:r>
            <a:r>
              <a:rPr lang="en-US" altLang="ja-JP" sz="2000" b="1" dirty="0" smtClean="0">
                <a:latin typeface="HG丸ｺﾞｼｯｸM-PRO" panose="020F0600000000000000" pitchFamily="50" charset="-128"/>
                <a:ea typeface="HG丸ｺﾞｼｯｸM-PRO" panose="020F0600000000000000" pitchFamily="50" charset="-128"/>
              </a:rPr>
              <a:t>‐</a:t>
            </a:r>
            <a:r>
              <a:rPr lang="ja-JP" altLang="en-US" sz="2000" b="1" dirty="0" smtClean="0">
                <a:latin typeface="HG丸ｺﾞｼｯｸM-PRO" panose="020F0600000000000000" pitchFamily="50" charset="-128"/>
                <a:ea typeface="HG丸ｺﾞｼｯｸM-PRO" panose="020F0600000000000000" pitchFamily="50" charset="-128"/>
              </a:rPr>
              <a:t>②</a:t>
            </a:r>
            <a:endParaRPr kumimoji="1" lang="ja-JP" altLang="en-US" sz="2000" b="1" dirty="0">
              <a:latin typeface="HG丸ｺﾞｼｯｸM-PRO" panose="020F0600000000000000" pitchFamily="50" charset="-128"/>
              <a:ea typeface="HG丸ｺﾞｼｯｸM-PRO" panose="020F0600000000000000" pitchFamily="50" charset="-128"/>
            </a:endParaRPr>
          </a:p>
        </p:txBody>
      </p:sp>
      <p:grpSp>
        <p:nvGrpSpPr>
          <p:cNvPr id="32" name="グループ化 31"/>
          <p:cNvGrpSpPr/>
          <p:nvPr/>
        </p:nvGrpSpPr>
        <p:grpSpPr>
          <a:xfrm>
            <a:off x="659275" y="1486768"/>
            <a:ext cx="5645271" cy="4491201"/>
            <a:chOff x="715090" y="1130439"/>
            <a:chExt cx="5643720" cy="4213085"/>
          </a:xfrm>
        </p:grpSpPr>
        <p:grpSp>
          <p:nvGrpSpPr>
            <p:cNvPr id="3" name="グループ化 2"/>
            <p:cNvGrpSpPr/>
            <p:nvPr/>
          </p:nvGrpSpPr>
          <p:grpSpPr>
            <a:xfrm>
              <a:off x="715090" y="1130439"/>
              <a:ext cx="5643720" cy="4213085"/>
              <a:chOff x="1204097" y="1564456"/>
              <a:chExt cx="4267229" cy="3545130"/>
            </a:xfrm>
          </p:grpSpPr>
          <p:grpSp>
            <p:nvGrpSpPr>
              <p:cNvPr id="7" name="グループ化 6"/>
              <p:cNvGrpSpPr/>
              <p:nvPr/>
            </p:nvGrpSpPr>
            <p:grpSpPr>
              <a:xfrm>
                <a:off x="1204097" y="1564456"/>
                <a:ext cx="4267229" cy="3545130"/>
                <a:chOff x="562423" y="1409407"/>
                <a:chExt cx="5730889" cy="4218753"/>
              </a:xfrm>
            </p:grpSpPr>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4687" y="1409407"/>
                  <a:ext cx="5728625" cy="2234527"/>
                </a:xfrm>
                <a:prstGeom prst="rect">
                  <a:avLst/>
                </a:prstGeom>
              </p:spPr>
            </p:pic>
            <p:pic>
              <p:nvPicPr>
                <p:cNvPr id="6" name="図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2423" y="3640864"/>
                  <a:ext cx="5728625" cy="1987296"/>
                </a:xfrm>
                <a:prstGeom prst="rect">
                  <a:avLst/>
                </a:prstGeom>
              </p:spPr>
            </p:pic>
          </p:grpSp>
          <p:sp>
            <p:nvSpPr>
              <p:cNvPr id="8" name="正方形/長方形 7"/>
              <p:cNvSpPr/>
              <p:nvPr/>
            </p:nvSpPr>
            <p:spPr>
              <a:xfrm>
                <a:off x="3084847" y="3099913"/>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１</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9" name="正方形/長方形 8"/>
              <p:cNvSpPr/>
              <p:nvPr/>
            </p:nvSpPr>
            <p:spPr>
              <a:xfrm>
                <a:off x="3384308" y="3104937"/>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２</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10" name="正方形/長方形 9"/>
              <p:cNvSpPr/>
              <p:nvPr/>
            </p:nvSpPr>
            <p:spPr>
              <a:xfrm>
                <a:off x="3084847" y="3399863"/>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３</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11" name="正方形/長方形 10"/>
              <p:cNvSpPr/>
              <p:nvPr/>
            </p:nvSpPr>
            <p:spPr>
              <a:xfrm>
                <a:off x="3391181" y="3399863"/>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４</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grpSp>
        <p:sp>
          <p:nvSpPr>
            <p:cNvPr id="4" name="角丸四角形吹き出し 3"/>
            <p:cNvSpPr/>
            <p:nvPr/>
          </p:nvSpPr>
          <p:spPr>
            <a:xfrm>
              <a:off x="1613339" y="2701934"/>
              <a:ext cx="1589179" cy="442171"/>
            </a:xfrm>
            <a:prstGeom prst="wedgeRoundRectCallout">
              <a:avLst>
                <a:gd name="adj1" fmla="val 25682"/>
                <a:gd name="adj2" fmla="val -13785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形吹き出し 12"/>
            <p:cNvSpPr/>
            <p:nvPr/>
          </p:nvSpPr>
          <p:spPr>
            <a:xfrm>
              <a:off x="800456" y="1188585"/>
              <a:ext cx="1239080" cy="525037"/>
            </a:xfrm>
            <a:prstGeom prst="wedgeEllipseCallout">
              <a:avLst>
                <a:gd name="adj1" fmla="val -516"/>
                <a:gd name="adj2" fmla="val 9943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形吹き出し 13"/>
            <p:cNvSpPr/>
            <p:nvPr/>
          </p:nvSpPr>
          <p:spPr>
            <a:xfrm>
              <a:off x="4439654" y="1186248"/>
              <a:ext cx="1639870" cy="877823"/>
            </a:xfrm>
            <a:prstGeom prst="wedgeEllipseCallout">
              <a:avLst>
                <a:gd name="adj1" fmla="val -49415"/>
                <a:gd name="adj2" fmla="val 4434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吹き出し 14"/>
            <p:cNvSpPr/>
            <p:nvPr/>
          </p:nvSpPr>
          <p:spPr>
            <a:xfrm>
              <a:off x="4510306" y="2550872"/>
              <a:ext cx="1308150" cy="570557"/>
            </a:xfrm>
            <a:prstGeom prst="wedgeRoundRectCallout">
              <a:avLst>
                <a:gd name="adj1" fmla="val 48285"/>
                <a:gd name="adj2" fmla="val -76024"/>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吹き出し 15"/>
            <p:cNvSpPr/>
            <p:nvPr/>
          </p:nvSpPr>
          <p:spPr>
            <a:xfrm>
              <a:off x="783407" y="3350907"/>
              <a:ext cx="1550720" cy="521270"/>
            </a:xfrm>
            <a:prstGeom prst="wedgeRoundRectCallout">
              <a:avLst>
                <a:gd name="adj1" fmla="val 41392"/>
                <a:gd name="adj2" fmla="val 7795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吹き出し 17"/>
            <p:cNvSpPr/>
            <p:nvPr/>
          </p:nvSpPr>
          <p:spPr>
            <a:xfrm>
              <a:off x="5137484" y="3358898"/>
              <a:ext cx="1126958" cy="852155"/>
            </a:xfrm>
            <a:prstGeom prst="wedgeRoundRectCallout">
              <a:avLst>
                <a:gd name="adj1" fmla="val -67729"/>
                <a:gd name="adj2" fmla="val 3307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形吹き出し 11"/>
            <p:cNvSpPr/>
            <p:nvPr/>
          </p:nvSpPr>
          <p:spPr>
            <a:xfrm>
              <a:off x="4234843" y="4781271"/>
              <a:ext cx="1155032" cy="509337"/>
            </a:xfrm>
            <a:prstGeom prst="wedgeEllipseCallout">
              <a:avLst>
                <a:gd name="adj1" fmla="val 61806"/>
                <a:gd name="adj2" fmla="val -1860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2473470" y="1205219"/>
              <a:ext cx="992579" cy="253916"/>
            </a:xfrm>
            <a:prstGeom prst="rect">
              <a:avLst/>
            </a:prstGeom>
            <a:solidFill>
              <a:schemeClr val="bg1"/>
            </a:solidFill>
            <a:ln>
              <a:solidFill>
                <a:schemeClr val="tx1"/>
              </a:solidFill>
            </a:ln>
          </p:spPr>
          <p:txBody>
            <a:bodyPr wrap="none" rtlCol="0">
              <a:spAutoFit/>
            </a:bodyPr>
            <a:lstStyle/>
            <a:p>
              <a:r>
                <a:rPr kumimoji="1" lang="ja-JP" altLang="en-US" sz="1050" b="1" dirty="0" smtClean="0">
                  <a:latin typeface="HG丸ｺﾞｼｯｸM-PRO" panose="020F0600000000000000" pitchFamily="50" charset="-128"/>
                  <a:ea typeface="HG丸ｺﾞｼｯｸM-PRO" panose="020F0600000000000000" pitchFamily="50" charset="-128"/>
                </a:rPr>
                <a:t>金融機関窓口</a:t>
              </a:r>
              <a:endParaRPr kumimoji="1" lang="ja-JP" altLang="en-US" sz="1050" b="1" dirty="0">
                <a:latin typeface="HG丸ｺﾞｼｯｸM-PRO" panose="020F0600000000000000" pitchFamily="50" charset="-128"/>
                <a:ea typeface="HG丸ｺﾞｼｯｸM-PRO" panose="020F0600000000000000" pitchFamily="50" charset="-128"/>
              </a:endParaRPr>
            </a:p>
          </p:txBody>
        </p:sp>
        <p:sp>
          <p:nvSpPr>
            <p:cNvPr id="21" name="テキスト ボックス 20"/>
            <p:cNvSpPr txBox="1"/>
            <p:nvPr/>
          </p:nvSpPr>
          <p:spPr>
            <a:xfrm>
              <a:off x="1613339" y="2734049"/>
              <a:ext cx="1589179" cy="369332"/>
            </a:xfrm>
            <a:prstGeom prst="rect">
              <a:avLst/>
            </a:prstGeom>
            <a:noFill/>
          </p:spPr>
          <p:txBody>
            <a:bodyPr wrap="square" rtlCol="0">
              <a:spAutoFit/>
            </a:bodyPr>
            <a:lstStyle/>
            <a:p>
              <a:r>
                <a:rPr kumimoji="1" lang="ja-JP" altLang="en-US" sz="900" dirty="0" smtClean="0">
                  <a:latin typeface="HG丸ｺﾞｼｯｸM-PRO" panose="020F0600000000000000" pitchFamily="50" charset="-128"/>
                  <a:ea typeface="HG丸ｺﾞｼｯｸM-PRO" panose="020F0600000000000000" pitchFamily="50" charset="-128"/>
                </a:rPr>
                <a:t>高額なので何に使われるか</a:t>
              </a:r>
              <a:endParaRPr kumimoji="1" lang="en-US" altLang="ja-JP" sz="900" dirty="0" smtClean="0">
                <a:latin typeface="HG丸ｺﾞｼｯｸM-PRO" panose="020F0600000000000000" pitchFamily="50" charset="-128"/>
                <a:ea typeface="HG丸ｺﾞｼｯｸM-PRO" panose="020F0600000000000000" pitchFamily="50" charset="-128"/>
              </a:endParaRPr>
            </a:p>
            <a:p>
              <a:r>
                <a:rPr kumimoji="1" lang="ja-JP" altLang="en-US" sz="900" dirty="0" smtClean="0">
                  <a:latin typeface="HG丸ｺﾞｼｯｸM-PRO" panose="020F0600000000000000" pitchFamily="50" charset="-128"/>
                  <a:ea typeface="HG丸ｺﾞｼｯｸM-PRO" panose="020F0600000000000000" pitchFamily="50" charset="-128"/>
                </a:rPr>
                <a:t>教えてくださいますか？</a:t>
              </a:r>
              <a:endParaRPr kumimoji="1" lang="ja-JP" altLang="en-US" sz="900" dirty="0">
                <a:latin typeface="HG丸ｺﾞｼｯｸM-PRO" panose="020F0600000000000000" pitchFamily="50" charset="-128"/>
                <a:ea typeface="HG丸ｺﾞｼｯｸM-PRO" panose="020F0600000000000000" pitchFamily="50" charset="-128"/>
              </a:endParaRPr>
            </a:p>
          </p:txBody>
        </p:sp>
        <p:sp>
          <p:nvSpPr>
            <p:cNvPr id="22" name="テキスト ボックス 21"/>
            <p:cNvSpPr txBox="1"/>
            <p:nvPr/>
          </p:nvSpPr>
          <p:spPr>
            <a:xfrm>
              <a:off x="868590" y="1243404"/>
              <a:ext cx="1118077" cy="346461"/>
            </a:xfrm>
            <a:prstGeom prst="rect">
              <a:avLst/>
            </a:prstGeom>
            <a:noFill/>
          </p:spPr>
          <p:txBody>
            <a:bodyPr wrap="square" rtlCol="0">
              <a:spAutoFit/>
            </a:bodyPr>
            <a:lstStyle/>
            <a:p>
              <a:pPr algn="ctr"/>
              <a:r>
                <a:rPr lang="en-US" altLang="ja-JP" sz="900" dirty="0" smtClean="0">
                  <a:latin typeface="HG丸ｺﾞｼｯｸM-PRO" panose="020F0600000000000000" pitchFamily="50" charset="-128"/>
                  <a:ea typeface="HG丸ｺﾞｼｯｸM-PRO" panose="020F0600000000000000" pitchFamily="50" charset="-128"/>
                </a:rPr>
                <a:t>100</a:t>
              </a:r>
              <a:r>
                <a:rPr lang="ja-JP" altLang="en-US" sz="900" dirty="0" smtClean="0">
                  <a:latin typeface="HG丸ｺﾞｼｯｸM-PRO" panose="020F0600000000000000" pitchFamily="50" charset="-128"/>
                  <a:ea typeface="HG丸ｺﾞｼｯｸM-PRO" panose="020F0600000000000000" pitchFamily="50" charset="-128"/>
                </a:rPr>
                <a:t>万円</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下ろしてくださ</a:t>
              </a:r>
              <a:r>
                <a:rPr kumimoji="1" lang="ja-JP" altLang="en-US" sz="900" dirty="0">
                  <a:latin typeface="HG丸ｺﾞｼｯｸM-PRO" panose="020F0600000000000000" pitchFamily="50" charset="-128"/>
                  <a:ea typeface="HG丸ｺﾞｼｯｸM-PRO" panose="020F0600000000000000" pitchFamily="50" charset="-128"/>
                </a:rPr>
                <a:t>い</a:t>
              </a:r>
              <a:endParaRPr kumimoji="1" lang="en-US" altLang="ja-JP" sz="900" dirty="0" smtClean="0">
                <a:latin typeface="HG丸ｺﾞｼｯｸM-PRO" panose="020F0600000000000000" pitchFamily="50" charset="-128"/>
                <a:ea typeface="HG丸ｺﾞｼｯｸM-PRO" panose="020F0600000000000000" pitchFamily="50" charset="-128"/>
              </a:endParaRPr>
            </a:p>
          </p:txBody>
        </p:sp>
        <p:sp>
          <p:nvSpPr>
            <p:cNvPr id="23" name="テキスト ボックス 22"/>
            <p:cNvSpPr txBox="1"/>
            <p:nvPr/>
          </p:nvSpPr>
          <p:spPr>
            <a:xfrm>
              <a:off x="4510306" y="1260625"/>
              <a:ext cx="1498566" cy="784830"/>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ある会社の社債を</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en-US" altLang="ja-JP" sz="900" dirty="0" smtClean="0">
                  <a:latin typeface="HG丸ｺﾞｼｯｸM-PRO" panose="020F0600000000000000" pitchFamily="50" charset="-128"/>
                  <a:ea typeface="HG丸ｺﾞｼｯｸM-PRO" panose="020F0600000000000000" pitchFamily="50" charset="-128"/>
                </a:rPr>
                <a:t>300</a:t>
              </a:r>
              <a:r>
                <a:rPr lang="ja-JP" altLang="en-US" sz="900" dirty="0" smtClean="0">
                  <a:latin typeface="HG丸ｺﾞｼｯｸM-PRO" panose="020F0600000000000000" pitchFamily="50" charset="-128"/>
                  <a:ea typeface="HG丸ｺﾞｼｯｸM-PRO" panose="020F0600000000000000" pitchFamily="50" charset="-128"/>
                </a:rPr>
                <a:t>万円分買ったら</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en-US" altLang="ja-JP" sz="900" dirty="0" smtClean="0">
                  <a:latin typeface="HG丸ｺﾞｼｯｸM-PRO" panose="020F0600000000000000" pitchFamily="50" charset="-128"/>
                  <a:ea typeface="HG丸ｺﾞｼｯｸM-PRO" panose="020F0600000000000000" pitchFamily="50" charset="-128"/>
                </a:rPr>
                <a:t>3</a:t>
              </a:r>
              <a:r>
                <a:rPr lang="ja-JP" altLang="en-US" sz="900" dirty="0" smtClean="0">
                  <a:latin typeface="HG丸ｺﾞｼｯｸM-PRO" panose="020F0600000000000000" pitchFamily="50" charset="-128"/>
                  <a:ea typeface="HG丸ｺﾞｼｯｸM-PRO" panose="020F0600000000000000" pitchFamily="50" charset="-128"/>
                </a:rPr>
                <a:t>年後に満期で倍の</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en-US" altLang="ja-JP" sz="900" dirty="0" smtClean="0">
                  <a:latin typeface="HG丸ｺﾞｼｯｸM-PRO" panose="020F0600000000000000" pitchFamily="50" charset="-128"/>
                  <a:ea typeface="HG丸ｺﾞｼｯｸM-PRO" panose="020F0600000000000000" pitchFamily="50" charset="-128"/>
                </a:rPr>
                <a:t>600</a:t>
              </a:r>
              <a:r>
                <a:rPr lang="ja-JP" altLang="en-US" sz="900" dirty="0" smtClean="0">
                  <a:latin typeface="HG丸ｺﾞｼｯｸM-PRO" panose="020F0600000000000000" pitchFamily="50" charset="-128"/>
                  <a:ea typeface="HG丸ｺﾞｼｯｸM-PRO" panose="020F0600000000000000" pitchFamily="50" charset="-128"/>
                </a:rPr>
                <a:t>万円になると</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誘われてね</a:t>
              </a:r>
              <a:endParaRPr kumimoji="1" lang="en-US" altLang="ja-JP" sz="900" dirty="0" smtClean="0">
                <a:latin typeface="HG丸ｺﾞｼｯｸM-PRO" panose="020F0600000000000000" pitchFamily="50" charset="-128"/>
                <a:ea typeface="HG丸ｺﾞｼｯｸM-PRO" panose="020F0600000000000000" pitchFamily="50" charset="-128"/>
              </a:endParaRPr>
            </a:p>
          </p:txBody>
        </p:sp>
        <p:sp>
          <p:nvSpPr>
            <p:cNvPr id="24" name="テキスト ボックス 23"/>
            <p:cNvSpPr txBox="1"/>
            <p:nvPr/>
          </p:nvSpPr>
          <p:spPr>
            <a:xfrm>
              <a:off x="4605407" y="2584406"/>
              <a:ext cx="1133682" cy="507831"/>
            </a:xfrm>
            <a:prstGeom prst="rect">
              <a:avLst/>
            </a:prstGeom>
            <a:noFill/>
          </p:spPr>
          <p:txBody>
            <a:bodyPr wrap="square" rtlCol="0">
              <a:spAutoFit/>
            </a:bodyPr>
            <a:lstStyle/>
            <a:p>
              <a:pPr algn="ctr"/>
              <a:r>
                <a:rPr kumimoji="1" lang="ja-JP" altLang="en-US" sz="900" dirty="0" smtClean="0">
                  <a:latin typeface="HG丸ｺﾞｼｯｸM-PRO" panose="020F0600000000000000" pitchFamily="50" charset="-128"/>
                  <a:ea typeface="HG丸ｺﾞｼｯｸM-PRO" panose="020F0600000000000000" pitchFamily="50" charset="-128"/>
                </a:rPr>
                <a:t>こんなに高い</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利息の社債は</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心配なんですが</a:t>
              </a:r>
              <a:r>
                <a:rPr kumimoji="1" lang="en-US" altLang="ja-JP" sz="900" dirty="0" smtClean="0">
                  <a:latin typeface="HG丸ｺﾞｼｯｸM-PRO" panose="020F0600000000000000" pitchFamily="50" charset="-128"/>
                  <a:ea typeface="HG丸ｺﾞｼｯｸM-PRO" panose="020F0600000000000000" pitchFamily="50" charset="-128"/>
                </a:rPr>
                <a:t>…</a:t>
              </a:r>
            </a:p>
          </p:txBody>
        </p:sp>
        <p:sp>
          <p:nvSpPr>
            <p:cNvPr id="25" name="テキスト ボックス 24"/>
            <p:cNvSpPr txBox="1"/>
            <p:nvPr/>
          </p:nvSpPr>
          <p:spPr>
            <a:xfrm>
              <a:off x="743076" y="3364185"/>
              <a:ext cx="1629107" cy="476384"/>
            </a:xfrm>
            <a:prstGeom prst="rect">
              <a:avLst/>
            </a:prstGeom>
            <a:noFill/>
          </p:spPr>
          <p:txBody>
            <a:bodyPr wrap="square" rtlCol="0">
              <a:spAutoFit/>
            </a:bodyPr>
            <a:lstStyle/>
            <a:p>
              <a:pPr algn="ctr"/>
              <a:r>
                <a:rPr kumimoji="1" lang="ja-JP" altLang="en-US" sz="900" dirty="0" smtClean="0">
                  <a:latin typeface="HG丸ｺﾞｼｯｸM-PRO" panose="020F0600000000000000" pitchFamily="50" charset="-128"/>
                  <a:ea typeface="HG丸ｺﾞｼｯｸM-PRO" panose="020F0600000000000000" pitchFamily="50" charset="-128"/>
                </a:rPr>
                <a:t>投資詐欺のおそれが</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あります！</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a:latin typeface="HG丸ｺﾞｼｯｸM-PRO" panose="020F0600000000000000" pitchFamily="50" charset="-128"/>
                  <a:ea typeface="HG丸ｺﾞｼｯｸM-PRO" panose="020F0600000000000000" pitchFamily="50" charset="-128"/>
                </a:rPr>
                <a:t>取引</a:t>
              </a:r>
              <a:r>
                <a:rPr kumimoji="1" lang="ja-JP" altLang="en-US" sz="900" dirty="0" smtClean="0">
                  <a:latin typeface="HG丸ｺﾞｼｯｸM-PRO" panose="020F0600000000000000" pitchFamily="50" charset="-128"/>
                  <a:ea typeface="HG丸ｺﾞｼｯｸM-PRO" panose="020F0600000000000000" pitchFamily="50" charset="-128"/>
                </a:rPr>
                <a:t>はお考え直しください</a:t>
              </a:r>
              <a:endParaRPr kumimoji="1" lang="en-US" altLang="ja-JP" sz="900" dirty="0" smtClean="0">
                <a:latin typeface="HG丸ｺﾞｼｯｸM-PRO" panose="020F0600000000000000" pitchFamily="50" charset="-128"/>
                <a:ea typeface="HG丸ｺﾞｼｯｸM-PRO" panose="020F0600000000000000" pitchFamily="50" charset="-128"/>
              </a:endParaRPr>
            </a:p>
          </p:txBody>
        </p:sp>
        <p:pic>
          <p:nvPicPr>
            <p:cNvPr id="28" name="図 27"/>
            <p:cNvPicPr>
              <a:picLocks noChangeAspect="1"/>
            </p:cNvPicPr>
            <p:nvPr/>
          </p:nvPicPr>
          <p:blipFill rotWithShape="1">
            <a:blip r:embed="rId4" cstate="email">
              <a:extLst>
                <a:ext uri="{28A0092B-C50C-407E-A947-70E740481C1C}">
                  <a14:useLocalDpi xmlns:a14="http://schemas.microsoft.com/office/drawing/2010/main"/>
                </a:ext>
              </a:extLst>
            </a:blip>
            <a:srcRect l="1" r="2462" b="12170"/>
            <a:stretch/>
          </p:blipFill>
          <p:spPr>
            <a:xfrm>
              <a:off x="783407" y="4386904"/>
              <a:ext cx="2697730" cy="955117"/>
            </a:xfrm>
            <a:prstGeom prst="rect">
              <a:avLst/>
            </a:prstGeom>
          </p:spPr>
        </p:pic>
        <p:sp>
          <p:nvSpPr>
            <p:cNvPr id="26" name="テキスト ボックス 25"/>
            <p:cNvSpPr txBox="1"/>
            <p:nvPr/>
          </p:nvSpPr>
          <p:spPr>
            <a:xfrm>
              <a:off x="1398144" y="4725946"/>
              <a:ext cx="1804374" cy="476384"/>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私には購入する権利がある！</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早く、下ろしてくださいよ</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　　　私のお</a:t>
              </a:r>
              <a:r>
                <a:rPr lang="ja-JP" altLang="en-US" sz="900" dirty="0">
                  <a:latin typeface="HG丸ｺﾞｼｯｸM-PRO" panose="020F0600000000000000" pitchFamily="50" charset="-128"/>
                  <a:ea typeface="HG丸ｺﾞｼｯｸM-PRO" panose="020F0600000000000000" pitchFamily="50" charset="-128"/>
                </a:rPr>
                <a:t>金</a:t>
              </a:r>
              <a:r>
                <a:rPr lang="ja-JP" altLang="en-US" sz="900" dirty="0" smtClean="0">
                  <a:latin typeface="HG丸ｺﾞｼｯｸM-PRO" panose="020F0600000000000000" pitchFamily="50" charset="-128"/>
                  <a:ea typeface="HG丸ｺﾞｼｯｸM-PRO" panose="020F0600000000000000" pitchFamily="50" charset="-128"/>
                </a:rPr>
                <a:t>なんだから！</a:t>
              </a:r>
              <a:endParaRPr kumimoji="1" lang="en-US" altLang="ja-JP" sz="900" dirty="0" smtClean="0">
                <a:latin typeface="HG丸ｺﾞｼｯｸM-PRO" panose="020F0600000000000000" pitchFamily="50" charset="-128"/>
                <a:ea typeface="HG丸ｺﾞｼｯｸM-PRO" panose="020F0600000000000000" pitchFamily="50" charset="-128"/>
              </a:endParaRPr>
            </a:p>
          </p:txBody>
        </p:sp>
        <p:sp>
          <p:nvSpPr>
            <p:cNvPr id="29" name="テキスト ボックス 28"/>
            <p:cNvSpPr txBox="1"/>
            <p:nvPr/>
          </p:nvSpPr>
          <p:spPr>
            <a:xfrm>
              <a:off x="5091111" y="3392560"/>
              <a:ext cx="1219704" cy="784830"/>
            </a:xfrm>
            <a:prstGeom prst="rect">
              <a:avLst/>
            </a:prstGeom>
            <a:noFill/>
          </p:spPr>
          <p:txBody>
            <a:bodyPr wrap="square" rtlCol="0">
              <a:spAutoFit/>
            </a:bodyPr>
            <a:lstStyle/>
            <a:p>
              <a:pPr algn="ctr"/>
              <a:r>
                <a:rPr kumimoji="1" lang="ja-JP" altLang="en-US" sz="900" dirty="0" smtClean="0">
                  <a:latin typeface="HG丸ｺﾞｼｯｸM-PRO" panose="020F0600000000000000" pitchFamily="50" charset="-128"/>
                  <a:ea typeface="HG丸ｺﾞｼｯｸM-PRO" panose="020F0600000000000000" pitchFamily="50" charset="-128"/>
                </a:rPr>
                <a:t>話がうますぎ</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ませんか？</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ひょっとしたら</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投資詐欺では</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ないですか？</a:t>
              </a:r>
              <a:endParaRPr kumimoji="1" lang="en-US" altLang="ja-JP" sz="900" dirty="0" smtClean="0">
                <a:latin typeface="HG丸ｺﾞｼｯｸM-PRO" panose="020F0600000000000000" pitchFamily="50" charset="-128"/>
                <a:ea typeface="HG丸ｺﾞｼｯｸM-PRO" panose="020F0600000000000000" pitchFamily="50" charset="-128"/>
              </a:endParaRPr>
            </a:p>
          </p:txBody>
        </p:sp>
        <p:sp>
          <p:nvSpPr>
            <p:cNvPr id="30" name="テキスト ボックス 29"/>
            <p:cNvSpPr txBox="1"/>
            <p:nvPr/>
          </p:nvSpPr>
          <p:spPr>
            <a:xfrm>
              <a:off x="4274383" y="4851273"/>
              <a:ext cx="1116607" cy="369332"/>
            </a:xfrm>
            <a:prstGeom prst="rect">
              <a:avLst/>
            </a:prstGeom>
            <a:noFill/>
          </p:spPr>
          <p:txBody>
            <a:bodyPr wrap="square" rtlCol="0">
              <a:spAutoFit/>
            </a:bodyPr>
            <a:lstStyle/>
            <a:p>
              <a:pPr algn="ctr"/>
              <a:r>
                <a:rPr kumimoji="1" lang="ja-JP" altLang="en-US" sz="900" dirty="0" smtClean="0">
                  <a:latin typeface="HG丸ｺﾞｼｯｸM-PRO" panose="020F0600000000000000" pitchFamily="50" charset="-128"/>
                  <a:ea typeface="HG丸ｺﾞｼｯｸM-PRO" panose="020F0600000000000000" pitchFamily="50" charset="-128"/>
                </a:rPr>
                <a:t>うまい話は</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ないんだなぁ</a:t>
              </a:r>
              <a:r>
                <a:rPr lang="en-US" altLang="ja-JP" sz="900" dirty="0" smtClean="0">
                  <a:latin typeface="HG丸ｺﾞｼｯｸM-PRO" panose="020F0600000000000000" pitchFamily="50" charset="-128"/>
                  <a:ea typeface="HG丸ｺﾞｼｯｸM-PRO" panose="020F0600000000000000" pitchFamily="50" charset="-128"/>
                </a:rPr>
                <a:t>…</a:t>
              </a:r>
              <a:endParaRPr kumimoji="1" lang="en-US" altLang="ja-JP" sz="900" dirty="0" smtClean="0">
                <a:latin typeface="HG丸ｺﾞｼｯｸM-PRO" panose="020F0600000000000000" pitchFamily="50" charset="-128"/>
                <a:ea typeface="HG丸ｺﾞｼｯｸM-PRO" panose="020F0600000000000000" pitchFamily="50" charset="-128"/>
              </a:endParaRPr>
            </a:p>
          </p:txBody>
        </p:sp>
        <p:sp>
          <p:nvSpPr>
            <p:cNvPr id="31" name="テキスト ボックス 30"/>
            <p:cNvSpPr txBox="1"/>
            <p:nvPr/>
          </p:nvSpPr>
          <p:spPr>
            <a:xfrm>
              <a:off x="3992128" y="3327333"/>
              <a:ext cx="992579" cy="577081"/>
            </a:xfrm>
            <a:prstGeom prst="rect">
              <a:avLst/>
            </a:prstGeom>
            <a:solidFill>
              <a:schemeClr val="bg1"/>
            </a:solidFill>
            <a:ln>
              <a:solidFill>
                <a:schemeClr val="tx1"/>
              </a:solidFill>
            </a:ln>
          </p:spPr>
          <p:txBody>
            <a:bodyPr wrap="none" rtlCol="0">
              <a:spAutoFit/>
            </a:bodyPr>
            <a:lstStyle/>
            <a:p>
              <a:r>
                <a:rPr kumimoji="1" lang="ja-JP" altLang="en-US" sz="1050" dirty="0" smtClean="0">
                  <a:latin typeface="HG丸ｺﾞｼｯｸM-PRO" panose="020F0600000000000000" pitchFamily="50" charset="-128"/>
                  <a:ea typeface="HG丸ｺﾞｼｯｸM-PRO" panose="020F0600000000000000" pitchFamily="50" charset="-128"/>
                </a:rPr>
                <a:t>金融機関に</a:t>
              </a:r>
              <a:endParaRPr kumimoji="1" lang="en-US" altLang="ja-JP" sz="1050" dirty="0" smtClean="0">
                <a:latin typeface="HG丸ｺﾞｼｯｸM-PRO" panose="020F0600000000000000" pitchFamily="50" charset="-128"/>
                <a:ea typeface="HG丸ｺﾞｼｯｸM-PRO" panose="020F0600000000000000" pitchFamily="50" charset="-128"/>
              </a:endParaRPr>
            </a:p>
            <a:p>
              <a:r>
                <a:rPr kumimoji="1" lang="ja-JP" altLang="en-US" sz="1050" dirty="0" smtClean="0">
                  <a:latin typeface="HG丸ｺﾞｼｯｸM-PRO" panose="020F0600000000000000" pitchFamily="50" charset="-128"/>
                  <a:ea typeface="HG丸ｺﾞｼｯｸM-PRO" panose="020F0600000000000000" pitchFamily="50" charset="-128"/>
                </a:rPr>
                <a:t>呼ばれて</a:t>
              </a:r>
              <a:r>
                <a:rPr lang="ja-JP" altLang="en-US" sz="1050" dirty="0" smtClean="0">
                  <a:latin typeface="HG丸ｺﾞｼｯｸM-PRO" panose="020F0600000000000000" pitchFamily="50" charset="-128"/>
                  <a:ea typeface="HG丸ｺﾞｼｯｸM-PRO" panose="020F0600000000000000" pitchFamily="50" charset="-128"/>
                </a:rPr>
                <a:t>来た</a:t>
              </a:r>
              <a:endParaRPr lang="en-US" altLang="ja-JP" sz="1050" dirty="0" smtClean="0">
                <a:latin typeface="HG丸ｺﾞｼｯｸM-PRO" panose="020F0600000000000000" pitchFamily="50" charset="-128"/>
                <a:ea typeface="HG丸ｺﾞｼｯｸM-PRO" panose="020F0600000000000000" pitchFamily="50" charset="-128"/>
              </a:endParaRPr>
            </a:p>
            <a:p>
              <a:r>
                <a:rPr lang="ja-JP" altLang="en-US" sz="1050" dirty="0" smtClean="0">
                  <a:latin typeface="HG丸ｺﾞｼｯｸM-PRO" panose="020F0600000000000000" pitchFamily="50" charset="-128"/>
                  <a:ea typeface="HG丸ｺﾞｼｯｸM-PRO" panose="020F0600000000000000" pitchFamily="50" charset="-128"/>
                </a:rPr>
                <a:t>警察官</a:t>
              </a:r>
              <a:endParaRPr kumimoji="1" lang="ja-JP" altLang="en-US" sz="1050" dirty="0">
                <a:latin typeface="HG丸ｺﾞｼｯｸM-PRO" panose="020F0600000000000000" pitchFamily="50" charset="-128"/>
                <a:ea typeface="HG丸ｺﾞｼｯｸM-PRO" panose="020F0600000000000000" pitchFamily="50" charset="-128"/>
              </a:endParaRPr>
            </a:p>
          </p:txBody>
        </p:sp>
      </p:grpSp>
      <p:sp>
        <p:nvSpPr>
          <p:cNvPr id="33" name="テキスト ボックス 32"/>
          <p:cNvSpPr txBox="1"/>
          <p:nvPr/>
        </p:nvSpPr>
        <p:spPr>
          <a:xfrm>
            <a:off x="2003809" y="1053041"/>
            <a:ext cx="2954655" cy="369332"/>
          </a:xfrm>
          <a:prstGeom prst="rect">
            <a:avLst/>
          </a:prstGeom>
          <a:noFill/>
        </p:spPr>
        <p:txBody>
          <a:bodyPr wrap="none" rtlCol="0">
            <a:spAutoFit/>
          </a:bodyPr>
          <a:lstStyle/>
          <a:p>
            <a:r>
              <a:rPr lang="ja-JP" altLang="en-US" dirty="0" smtClean="0">
                <a:latin typeface="HG丸ｺﾞｼｯｸM-PRO" panose="020F0600000000000000" pitchFamily="50" charset="-128"/>
                <a:ea typeface="HG丸ｺﾞｼｯｸM-PRO" panose="020F0600000000000000" pitchFamily="50" charset="-128"/>
              </a:rPr>
              <a:t>金融機関職員</a:t>
            </a:r>
            <a:r>
              <a:rPr kumimoji="1" lang="ja-JP" altLang="en-US" dirty="0" smtClean="0">
                <a:latin typeface="HG丸ｺﾞｼｯｸM-PRO" panose="020F0600000000000000" pitchFamily="50" charset="-128"/>
                <a:ea typeface="HG丸ｺﾞｼｯｸM-PRO" panose="020F0600000000000000" pitchFamily="50" charset="-128"/>
              </a:rPr>
              <a:t>による気付き</a:t>
            </a:r>
            <a:endParaRPr kumimoji="1" lang="ja-JP" altLang="en-US" dirty="0">
              <a:latin typeface="HG丸ｺﾞｼｯｸM-PRO" panose="020F0600000000000000" pitchFamily="50" charset="-128"/>
              <a:ea typeface="HG丸ｺﾞｼｯｸM-PRO" panose="020F0600000000000000" pitchFamily="50" charset="-128"/>
            </a:endParaRPr>
          </a:p>
        </p:txBody>
      </p:sp>
      <p:sp>
        <p:nvSpPr>
          <p:cNvPr id="37" name="テキスト ボックス 36"/>
          <p:cNvSpPr txBox="1"/>
          <p:nvPr/>
        </p:nvSpPr>
        <p:spPr>
          <a:xfrm>
            <a:off x="819444" y="6695746"/>
            <a:ext cx="5525794" cy="1569660"/>
          </a:xfrm>
          <a:prstGeom prst="rect">
            <a:avLst/>
          </a:prstGeom>
          <a:noFill/>
        </p:spPr>
        <p:txBody>
          <a:bodyPr wrap="square" rtlCol="0">
            <a:spAutoFit/>
          </a:bodyPr>
          <a:lstStyle/>
          <a:p>
            <a:pPr algn="dist"/>
            <a:r>
              <a:rPr kumimoji="1" lang="ja-JP" altLang="en-US" sz="1600" dirty="0" smtClean="0">
                <a:latin typeface="Meiryo UI" panose="020B0604030504040204" pitchFamily="50" charset="-128"/>
                <a:ea typeface="Meiryo UI" panose="020B0604030504040204" pitchFamily="50" charset="-128"/>
              </a:rPr>
              <a:t>　必ずもうかるなどと必要以上にもうけを強調し、リスクについて十分</a:t>
            </a:r>
            <a:endParaRPr kumimoji="1" lang="en-US" altLang="ja-JP" sz="1600" dirty="0" smtClean="0">
              <a:latin typeface="Meiryo UI" panose="020B0604030504040204" pitchFamily="50" charset="-128"/>
              <a:ea typeface="Meiryo UI" panose="020B0604030504040204" pitchFamily="50" charset="-128"/>
            </a:endParaRPr>
          </a:p>
          <a:p>
            <a:r>
              <a:rPr kumimoji="1" lang="ja-JP" altLang="en-US" sz="1600" dirty="0" smtClean="0">
                <a:latin typeface="Meiryo UI" panose="020B0604030504040204" pitchFamily="50" charset="-128"/>
                <a:ea typeface="Meiryo UI" panose="020B0604030504040204" pitchFamily="50" charset="-128"/>
              </a:rPr>
              <a:t>な説明のないまま投資等の勧誘をしてきます。</a:t>
            </a:r>
            <a:endParaRPr kumimoji="1" lang="en-US" altLang="ja-JP" sz="1600" dirty="0" smtClean="0">
              <a:latin typeface="Meiryo UI" panose="020B0604030504040204" pitchFamily="50" charset="-128"/>
              <a:ea typeface="Meiryo UI" panose="020B0604030504040204" pitchFamily="50" charset="-128"/>
            </a:endParaRPr>
          </a:p>
          <a:p>
            <a:pPr algn="dist"/>
            <a:r>
              <a:rPr kumimoji="1" lang="ja-JP" altLang="en-US" sz="1600" dirty="0" smtClean="0">
                <a:latin typeface="Meiryo UI" panose="020B0604030504040204" pitchFamily="50" charset="-128"/>
                <a:ea typeface="Meiryo UI" panose="020B0604030504040204" pitchFamily="50" charset="-128"/>
              </a:rPr>
              <a:t>　また、複数の事業者が役割を演じてあの手この手で出資を仕向ける手口などもあります。最初のうちは配当が入ることもあるため信じていることも多く、被害を受けていても、損を取り戻せるという言葉を</a:t>
            </a:r>
            <a:endParaRPr kumimoji="1" lang="en-US" altLang="ja-JP" sz="1600" dirty="0" smtClean="0">
              <a:latin typeface="Meiryo UI" panose="020B0604030504040204" pitchFamily="50" charset="-128"/>
              <a:ea typeface="Meiryo UI" panose="020B0604030504040204" pitchFamily="50" charset="-128"/>
            </a:endParaRPr>
          </a:p>
          <a:p>
            <a:r>
              <a:rPr kumimoji="1" lang="ja-JP" altLang="en-US" sz="1600" dirty="0" smtClean="0">
                <a:latin typeface="Meiryo UI" panose="020B0604030504040204" pitchFamily="50" charset="-128"/>
                <a:ea typeface="Meiryo UI" panose="020B0604030504040204" pitchFamily="50" charset="-128"/>
              </a:rPr>
              <a:t>信じて、更に投資する等、被害が深刻化することがあります。</a:t>
            </a:r>
            <a:endParaRPr kumimoji="1" lang="ja-JP" altLang="en-US" sz="1600" dirty="0">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812817" y="8745823"/>
            <a:ext cx="5489499" cy="830997"/>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「必ずもうかる」「元本保証」「高配当」といったリスクがないかのような勧誘は疑ってかかりましょう。また、一度断った投資話を別の人が</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持ちかけてきた場合も、劇場型詐欺の可能性があります。</a:t>
            </a:r>
            <a:endParaRPr lang="en-US" altLang="ja-JP" sz="1600" dirty="0" smtClean="0">
              <a:latin typeface="Meiryo UI" panose="020B0604030504040204" pitchFamily="50" charset="-128"/>
              <a:ea typeface="Meiryo UI" panose="020B0604030504040204" pitchFamily="50" charset="-128"/>
            </a:endParaRPr>
          </a:p>
        </p:txBody>
      </p:sp>
      <p:grpSp>
        <p:nvGrpSpPr>
          <p:cNvPr id="40" name="グループ化 39"/>
          <p:cNvGrpSpPr/>
          <p:nvPr/>
        </p:nvGrpSpPr>
        <p:grpSpPr>
          <a:xfrm>
            <a:off x="703715" y="6326798"/>
            <a:ext cx="1612231" cy="343856"/>
            <a:chOff x="703715" y="6435084"/>
            <a:chExt cx="1612231" cy="343856"/>
          </a:xfrm>
        </p:grpSpPr>
        <p:sp>
          <p:nvSpPr>
            <p:cNvPr id="41" name="角丸四角形 40"/>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819444" y="6435084"/>
              <a:ext cx="1375698" cy="3385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rPr>
                <a:t>トラブルの特徴</a:t>
              </a:r>
              <a:endParaRPr kumimoji="1" lang="ja-JP" altLang="en-US" sz="1600" dirty="0">
                <a:latin typeface="Meiryo UI" panose="020B0604030504040204" pitchFamily="50" charset="-128"/>
                <a:ea typeface="Meiryo UI" panose="020B0604030504040204" pitchFamily="50" charset="-128"/>
              </a:endParaRPr>
            </a:p>
          </p:txBody>
        </p:sp>
      </p:grpSp>
      <p:grpSp>
        <p:nvGrpSpPr>
          <p:cNvPr id="43" name="グループ化 42"/>
          <p:cNvGrpSpPr/>
          <p:nvPr/>
        </p:nvGrpSpPr>
        <p:grpSpPr>
          <a:xfrm>
            <a:off x="719134" y="8388375"/>
            <a:ext cx="1612231" cy="343856"/>
            <a:chOff x="703715" y="6435084"/>
            <a:chExt cx="1612231" cy="343856"/>
          </a:xfrm>
        </p:grpSpPr>
        <p:sp>
          <p:nvSpPr>
            <p:cNvPr id="44" name="角丸四角形 43"/>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p:cNvSpPr txBox="1"/>
            <p:nvPr/>
          </p:nvSpPr>
          <p:spPr>
            <a:xfrm>
              <a:off x="919790" y="6435084"/>
              <a:ext cx="1259933" cy="338554"/>
            </a:xfrm>
            <a:prstGeom prst="rect">
              <a:avLst/>
            </a:prstGeom>
            <a:noFill/>
          </p:spPr>
          <p:txBody>
            <a:bodyPr wrap="square" rtlCol="0">
              <a:spAutoFit/>
            </a:bodyPr>
            <a:lstStyle/>
            <a:p>
              <a:pPr algn="ctr"/>
              <a:r>
                <a:rPr kumimoji="1" lang="ja-JP" altLang="en-US" sz="1600" dirty="0" smtClean="0">
                  <a:latin typeface="Meiryo UI" panose="020B0604030504040204" pitchFamily="50" charset="-128"/>
                  <a:ea typeface="Meiryo UI" panose="020B0604030504040204" pitchFamily="50" charset="-128"/>
                </a:rPr>
                <a:t>ワンポイント</a:t>
              </a:r>
              <a:endParaRPr kumimoji="1" lang="ja-JP" altLang="en-US" sz="1600" dirty="0">
                <a:latin typeface="Meiryo UI" panose="020B0604030504040204" pitchFamily="50" charset="-128"/>
                <a:ea typeface="Meiryo UI" panose="020B0604030504040204" pitchFamily="50" charset="-128"/>
              </a:endParaRPr>
            </a:p>
          </p:txBody>
        </p:sp>
      </p:grpSp>
      <p:cxnSp>
        <p:nvCxnSpPr>
          <p:cNvPr id="46" name="直線コネクタ 45"/>
          <p:cNvCxnSpPr/>
          <p:nvPr/>
        </p:nvCxnSpPr>
        <p:spPr>
          <a:xfrm>
            <a:off x="2376294" y="6472988"/>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2424635" y="8562473"/>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スライド番号プレースホルダー 16"/>
          <p:cNvSpPr>
            <a:spLocks noGrp="1"/>
          </p:cNvSpPr>
          <p:nvPr>
            <p:ph type="sldNum" sz="quarter" idx="12"/>
          </p:nvPr>
        </p:nvSpPr>
        <p:spPr/>
        <p:txBody>
          <a:bodyPr/>
          <a:lstStyle/>
          <a:p>
            <a:fld id="{2D29DCC2-8EF3-41CF-8D5F-D9B527706C29}" type="slidenum">
              <a:rPr kumimoji="1" lang="ja-JP" altLang="en-US" smtClean="0"/>
              <a:t>9</a:t>
            </a:fld>
            <a:endParaRPr kumimoji="1" lang="ja-JP" altLang="en-US"/>
          </a:p>
        </p:txBody>
      </p:sp>
      <p:sp>
        <p:nvSpPr>
          <p:cNvPr id="48" name="テキスト ボックス 47"/>
          <p:cNvSpPr txBox="1"/>
          <p:nvPr/>
        </p:nvSpPr>
        <p:spPr>
          <a:xfrm>
            <a:off x="3509930" y="6075034"/>
            <a:ext cx="3062057" cy="230832"/>
          </a:xfrm>
          <a:prstGeom prst="rect">
            <a:avLst/>
          </a:prstGeom>
          <a:noFill/>
        </p:spPr>
        <p:txBody>
          <a:bodyPr wrap="none" rtlCol="0">
            <a:spAutoFit/>
          </a:bodyPr>
          <a:lstStyle/>
          <a:p>
            <a:r>
              <a:rPr lang="ja-JP" altLang="en-US" sz="900" dirty="0" smtClean="0">
                <a:latin typeface="Meiryo UI" panose="020B0604030504040204" pitchFamily="50" charset="-128"/>
                <a:ea typeface="Meiryo UI" panose="020B0604030504040204" pitchFamily="50" charset="-128"/>
              </a:rPr>
              <a:t>出所：高齢者・</a:t>
            </a:r>
            <a:r>
              <a:rPr lang="ja-JP" altLang="en-US" sz="900" dirty="0" err="1" smtClean="0">
                <a:latin typeface="Meiryo UI" panose="020B0604030504040204" pitchFamily="50" charset="-128"/>
                <a:ea typeface="Meiryo UI" panose="020B0604030504040204" pitchFamily="50" charset="-128"/>
              </a:rPr>
              <a:t>障がい</a:t>
            </a:r>
            <a:r>
              <a:rPr lang="ja-JP" altLang="en-US" sz="900" dirty="0" smtClean="0">
                <a:latin typeface="Meiryo UI" panose="020B0604030504040204" pitchFamily="50" charset="-128"/>
                <a:ea typeface="Meiryo UI" panose="020B0604030504040204" pitchFamily="50" charset="-128"/>
              </a:rPr>
              <a:t>者の消費者トラブル　見守りガイドブック</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570021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7" name="角丸四角形 36"/>
          <p:cNvSpPr/>
          <p:nvPr/>
        </p:nvSpPr>
        <p:spPr>
          <a:xfrm>
            <a:off x="-580768" y="310096"/>
            <a:ext cx="6440147" cy="439301"/>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角丸四角形 37"/>
          <p:cNvSpPr/>
          <p:nvPr/>
        </p:nvSpPr>
        <p:spPr>
          <a:xfrm>
            <a:off x="404750" y="938463"/>
            <a:ext cx="6159617" cy="8771021"/>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518355" y="349754"/>
            <a:ext cx="5088252"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７</a:t>
            </a:r>
            <a:r>
              <a:rPr kumimoji="1" lang="ja-JP" altLang="en-US" sz="2000" b="1" dirty="0" smtClean="0">
                <a:latin typeface="HG丸ｺﾞｼｯｸM-PRO" panose="020F0600000000000000" pitchFamily="50" charset="-128"/>
                <a:ea typeface="HG丸ｺﾞｼｯｸM-PRO" panose="020F0600000000000000" pitchFamily="50" charset="-128"/>
              </a:rPr>
              <a:t>．</a:t>
            </a:r>
            <a:r>
              <a:rPr lang="ja-JP" altLang="en-US" sz="2000" b="1" dirty="0">
                <a:latin typeface="HG丸ｺﾞｼｯｸM-PRO" panose="020F0600000000000000" pitchFamily="50" charset="-128"/>
                <a:ea typeface="HG丸ｺﾞｼｯｸM-PRO" panose="020F0600000000000000" pitchFamily="50" charset="-128"/>
              </a:rPr>
              <a:t>実際</a:t>
            </a:r>
            <a:r>
              <a:rPr lang="ja-JP" altLang="en-US" sz="2000" b="1" dirty="0" smtClean="0">
                <a:latin typeface="HG丸ｺﾞｼｯｸM-PRO" panose="020F0600000000000000" pitchFamily="50" charset="-128"/>
                <a:ea typeface="HG丸ｺﾞｼｯｸM-PRO" panose="020F0600000000000000" pitchFamily="50" charset="-128"/>
              </a:rPr>
              <a:t>にあった消費者トラブル事例</a:t>
            </a:r>
            <a:r>
              <a:rPr lang="en-US" altLang="ja-JP" sz="2000" b="1" dirty="0" smtClean="0">
                <a:latin typeface="HG丸ｺﾞｼｯｸM-PRO" panose="020F0600000000000000" pitchFamily="50" charset="-128"/>
                <a:ea typeface="HG丸ｺﾞｼｯｸM-PRO" panose="020F0600000000000000" pitchFamily="50" charset="-128"/>
              </a:rPr>
              <a:t>‐</a:t>
            </a:r>
            <a:r>
              <a:rPr lang="ja-JP" altLang="en-US" sz="2000" b="1" dirty="0" smtClean="0">
                <a:latin typeface="HG丸ｺﾞｼｯｸM-PRO" panose="020F0600000000000000" pitchFamily="50" charset="-128"/>
                <a:ea typeface="HG丸ｺﾞｼｯｸM-PRO" panose="020F0600000000000000" pitchFamily="50" charset="-128"/>
              </a:rPr>
              <a:t>③</a:t>
            </a:r>
            <a:endParaRPr kumimoji="1" lang="ja-JP" altLang="en-US" sz="2000" b="1" dirty="0">
              <a:latin typeface="HG丸ｺﾞｼｯｸM-PRO" panose="020F0600000000000000" pitchFamily="50" charset="-128"/>
              <a:ea typeface="HG丸ｺﾞｼｯｸM-PRO" panose="020F0600000000000000" pitchFamily="50" charset="-128"/>
            </a:endParaRPr>
          </a:p>
        </p:txBody>
      </p:sp>
      <p:grpSp>
        <p:nvGrpSpPr>
          <p:cNvPr id="32" name="グループ化 31"/>
          <p:cNvGrpSpPr/>
          <p:nvPr/>
        </p:nvGrpSpPr>
        <p:grpSpPr>
          <a:xfrm>
            <a:off x="627029" y="1432822"/>
            <a:ext cx="5824989" cy="4609090"/>
            <a:chOff x="805569" y="1430285"/>
            <a:chExt cx="5462762" cy="3843971"/>
          </a:xfrm>
        </p:grpSpPr>
        <p:grpSp>
          <p:nvGrpSpPr>
            <p:cNvPr id="10" name="グループ化 9"/>
            <p:cNvGrpSpPr/>
            <p:nvPr/>
          </p:nvGrpSpPr>
          <p:grpSpPr>
            <a:xfrm>
              <a:off x="805569" y="1430285"/>
              <a:ext cx="5462762" cy="3843971"/>
              <a:chOff x="1044580" y="1494383"/>
              <a:chExt cx="4890891" cy="3530491"/>
            </a:xfrm>
          </p:grpSpPr>
          <p:grpSp>
            <p:nvGrpSpPr>
              <p:cNvPr id="5" name="グループ化 4"/>
              <p:cNvGrpSpPr/>
              <p:nvPr/>
            </p:nvGrpSpPr>
            <p:grpSpPr>
              <a:xfrm>
                <a:off x="1044580" y="1494383"/>
                <a:ext cx="4890891" cy="3530491"/>
                <a:chOff x="564687" y="3835736"/>
                <a:chExt cx="5728625" cy="4246207"/>
              </a:xfrm>
            </p:grpSpPr>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4687" y="3835736"/>
                  <a:ext cx="5728625" cy="2234527"/>
                </a:xfrm>
                <a:prstGeom prst="rect">
                  <a:avLst/>
                </a:prstGeom>
              </p:spPr>
            </p:pic>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687" y="6070263"/>
                  <a:ext cx="5728625" cy="2011680"/>
                </a:xfrm>
                <a:prstGeom prst="rect">
                  <a:avLst/>
                </a:prstGeom>
              </p:spPr>
            </p:pic>
          </p:grpSp>
          <p:sp>
            <p:nvSpPr>
              <p:cNvPr id="6" name="正方形/長方形 5"/>
              <p:cNvSpPr/>
              <p:nvPr/>
            </p:nvSpPr>
            <p:spPr>
              <a:xfrm>
                <a:off x="3230545" y="3004456"/>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１</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7" name="正方形/長方形 6"/>
              <p:cNvSpPr/>
              <p:nvPr/>
            </p:nvSpPr>
            <p:spPr>
              <a:xfrm>
                <a:off x="3540055" y="2999431"/>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２</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8" name="正方形/長方形 7"/>
              <p:cNvSpPr/>
              <p:nvPr/>
            </p:nvSpPr>
            <p:spPr>
              <a:xfrm>
                <a:off x="3230545" y="3304407"/>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３</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9" name="正方形/長方形 8"/>
              <p:cNvSpPr/>
              <p:nvPr/>
            </p:nvSpPr>
            <p:spPr>
              <a:xfrm>
                <a:off x="3541904" y="3304407"/>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４</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grpSp>
        <p:sp>
          <p:nvSpPr>
            <p:cNvPr id="11" name="テキスト ボックス 10"/>
            <p:cNvSpPr txBox="1"/>
            <p:nvPr/>
          </p:nvSpPr>
          <p:spPr>
            <a:xfrm>
              <a:off x="924923" y="1538995"/>
              <a:ext cx="864709" cy="205348"/>
            </a:xfrm>
            <a:prstGeom prst="rect">
              <a:avLst/>
            </a:prstGeom>
            <a:solidFill>
              <a:schemeClr val="bg1"/>
            </a:solidFill>
            <a:ln>
              <a:solidFill>
                <a:schemeClr val="tx1"/>
              </a:solidFill>
            </a:ln>
          </p:spPr>
          <p:txBody>
            <a:bodyPr wrap="none" rtlCol="0">
              <a:spAutoFit/>
            </a:bodyPr>
            <a:lstStyle/>
            <a:p>
              <a:r>
                <a:rPr kumimoji="1" lang="en-US" altLang="ja-JP" sz="1000" b="1" dirty="0" smtClean="0">
                  <a:latin typeface="HG丸ｺﾞｼｯｸM-PRO" panose="020F0600000000000000" pitchFamily="50" charset="-128"/>
                  <a:ea typeface="HG丸ｺﾞｼｯｸM-PRO" panose="020F0600000000000000" pitchFamily="50" charset="-128"/>
                </a:rPr>
                <a:t>1</a:t>
              </a:r>
              <a:r>
                <a:rPr kumimoji="1" lang="ja-JP" altLang="en-US" sz="1000" b="1" dirty="0" smtClean="0">
                  <a:latin typeface="HG丸ｺﾞｼｯｸM-PRO" panose="020F0600000000000000" pitchFamily="50" charset="-128"/>
                  <a:ea typeface="HG丸ｺﾞｼｯｸM-PRO" panose="020F0600000000000000" pitchFamily="50" charset="-128"/>
                </a:rPr>
                <a:t>週間ほど前</a:t>
              </a:r>
              <a:endParaRPr kumimoji="1" lang="ja-JP" altLang="en-US" sz="1000" b="1" dirty="0">
                <a:latin typeface="HG丸ｺﾞｼｯｸM-PRO" panose="020F0600000000000000" pitchFamily="50" charset="-128"/>
                <a:ea typeface="HG丸ｺﾞｼｯｸM-PRO" panose="020F0600000000000000" pitchFamily="50" charset="-128"/>
              </a:endParaRPr>
            </a:p>
          </p:txBody>
        </p:sp>
        <p:sp>
          <p:nvSpPr>
            <p:cNvPr id="13" name="四角形吹き出し 12"/>
            <p:cNvSpPr/>
            <p:nvPr/>
          </p:nvSpPr>
          <p:spPr>
            <a:xfrm>
              <a:off x="1848214" y="1640615"/>
              <a:ext cx="1564189" cy="648338"/>
            </a:xfrm>
            <a:prstGeom prst="wedgeRectCallout">
              <a:avLst>
                <a:gd name="adj1" fmla="val -64834"/>
                <a:gd name="adj2" fmla="val 4592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形吹き出し 13"/>
            <p:cNvSpPr/>
            <p:nvPr/>
          </p:nvSpPr>
          <p:spPr>
            <a:xfrm>
              <a:off x="1676904" y="2600056"/>
              <a:ext cx="1118937" cy="573964"/>
            </a:xfrm>
            <a:prstGeom prst="wedgeEllipseCallout">
              <a:avLst>
                <a:gd name="adj1" fmla="val 64113"/>
                <a:gd name="adj2" fmla="val -2840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形吹き出し 14"/>
            <p:cNvSpPr/>
            <p:nvPr/>
          </p:nvSpPr>
          <p:spPr>
            <a:xfrm>
              <a:off x="3729398" y="1567075"/>
              <a:ext cx="1091438" cy="550496"/>
            </a:xfrm>
            <a:prstGeom prst="wedgeEllipseCallout">
              <a:avLst>
                <a:gd name="adj1" fmla="val -16702"/>
                <a:gd name="adj2" fmla="val 7141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雲形吹き出し 16"/>
            <p:cNvSpPr/>
            <p:nvPr/>
          </p:nvSpPr>
          <p:spPr>
            <a:xfrm>
              <a:off x="4604619" y="2660002"/>
              <a:ext cx="1597620" cy="596941"/>
            </a:xfrm>
            <a:prstGeom prst="cloudCallout">
              <a:avLst>
                <a:gd name="adj1" fmla="val 844"/>
                <a:gd name="adj2" fmla="val -8843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線吹き出し 1 (枠付き) 17"/>
            <p:cNvSpPr/>
            <p:nvPr/>
          </p:nvSpPr>
          <p:spPr>
            <a:xfrm>
              <a:off x="5037221" y="1591946"/>
              <a:ext cx="807639" cy="383528"/>
            </a:xfrm>
            <a:prstGeom prst="borderCallout1">
              <a:avLst>
                <a:gd name="adj1" fmla="val 45958"/>
                <a:gd name="adj2" fmla="val 186"/>
                <a:gd name="adj3" fmla="val 232515"/>
                <a:gd name="adj4" fmla="val -81734"/>
              </a:avLst>
            </a:prstGeom>
            <a:solidFill>
              <a:schemeClr val="accent6">
                <a:lumMod val="20000"/>
                <a:lumOff val="80000"/>
              </a:schemeClr>
            </a:solidFill>
            <a:ln w="25400">
              <a:solidFill>
                <a:srgbClr val="00B050"/>
              </a:solidFill>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吹き出し 18"/>
            <p:cNvSpPr/>
            <p:nvPr/>
          </p:nvSpPr>
          <p:spPr>
            <a:xfrm>
              <a:off x="903442" y="3691504"/>
              <a:ext cx="734131" cy="467964"/>
            </a:xfrm>
            <a:prstGeom prst="wedgeRoundRectCallout">
              <a:avLst>
                <a:gd name="adj1" fmla="val -19740"/>
                <a:gd name="adj2" fmla="val 9249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形吹き出し 19"/>
            <p:cNvSpPr/>
            <p:nvPr/>
          </p:nvSpPr>
          <p:spPr>
            <a:xfrm>
              <a:off x="1708322" y="3458725"/>
              <a:ext cx="1432346" cy="732162"/>
            </a:xfrm>
            <a:prstGeom prst="wedgeEllipseCallout">
              <a:avLst>
                <a:gd name="adj1" fmla="val -29435"/>
                <a:gd name="adj2" fmla="val 755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雲形吹き出し 20"/>
            <p:cNvSpPr/>
            <p:nvPr/>
          </p:nvSpPr>
          <p:spPr>
            <a:xfrm>
              <a:off x="2386961" y="3982825"/>
              <a:ext cx="1056311" cy="723660"/>
            </a:xfrm>
            <a:prstGeom prst="cloudCallout">
              <a:avLst>
                <a:gd name="adj1" fmla="val -56723"/>
                <a:gd name="adj2" fmla="val 2806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吹き出し 21"/>
            <p:cNvSpPr/>
            <p:nvPr/>
          </p:nvSpPr>
          <p:spPr>
            <a:xfrm>
              <a:off x="4200557" y="3535406"/>
              <a:ext cx="1431439" cy="585877"/>
            </a:xfrm>
            <a:prstGeom prst="wedgeRoundRectCallout">
              <a:avLst>
                <a:gd name="adj1" fmla="val -37083"/>
                <a:gd name="adj2" fmla="val 6592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1720061" y="2672164"/>
              <a:ext cx="1084119" cy="507831"/>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いつも</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気遣ってくれて</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ありがと</a:t>
              </a:r>
              <a:r>
                <a:rPr kumimoji="1" lang="ja-JP" altLang="en-US" sz="900" dirty="0">
                  <a:latin typeface="HG丸ｺﾞｼｯｸM-PRO" panose="020F0600000000000000" pitchFamily="50" charset="-128"/>
                  <a:ea typeface="HG丸ｺﾞｼｯｸM-PRO" panose="020F0600000000000000" pitchFamily="50" charset="-128"/>
                </a:rPr>
                <a:t>ね</a:t>
              </a:r>
            </a:p>
          </p:txBody>
        </p:sp>
        <p:sp>
          <p:nvSpPr>
            <p:cNvPr id="24" name="テキスト ボックス 23"/>
            <p:cNvSpPr txBox="1"/>
            <p:nvPr/>
          </p:nvSpPr>
          <p:spPr>
            <a:xfrm>
              <a:off x="1912748" y="1714534"/>
              <a:ext cx="1601476" cy="615553"/>
            </a:xfrm>
            <a:prstGeom prst="rect">
              <a:avLst/>
            </a:prstGeom>
            <a:noFill/>
          </p:spPr>
          <p:txBody>
            <a:bodyPr wrap="square" rtlCol="0">
              <a:spAutoFit/>
            </a:bodyPr>
            <a:lstStyle/>
            <a:p>
              <a:r>
                <a:rPr lang="ja-JP" altLang="en-US" sz="850" dirty="0" smtClean="0">
                  <a:latin typeface="HG丸ｺﾞｼｯｸM-PRO" panose="020F0600000000000000" pitchFamily="50" charset="-128"/>
                  <a:ea typeface="HG丸ｺﾞｼｯｸM-PRO" panose="020F0600000000000000" pitchFamily="50" charset="-128"/>
                </a:rPr>
                <a:t>お膝の痛みはいかがですか？</a:t>
              </a:r>
              <a:endParaRPr lang="en-US" altLang="ja-JP" sz="850" dirty="0" smtClean="0">
                <a:latin typeface="HG丸ｺﾞｼｯｸM-PRO" panose="020F0600000000000000" pitchFamily="50" charset="-128"/>
                <a:ea typeface="HG丸ｺﾞｼｯｸM-PRO" panose="020F0600000000000000" pitchFamily="50" charset="-128"/>
              </a:endParaRPr>
            </a:p>
            <a:p>
              <a:r>
                <a:rPr kumimoji="1" lang="ja-JP" altLang="en-US" sz="850" dirty="0">
                  <a:latin typeface="HG丸ｺﾞｼｯｸM-PRO" panose="020F0600000000000000" pitchFamily="50" charset="-128"/>
                  <a:ea typeface="HG丸ｺﾞｼｯｸM-PRO" panose="020F0600000000000000" pitchFamily="50" charset="-128"/>
                </a:rPr>
                <a:t>新</a:t>
              </a:r>
              <a:r>
                <a:rPr kumimoji="1" lang="ja-JP" altLang="en-US" sz="850" dirty="0" smtClean="0">
                  <a:latin typeface="HG丸ｺﾞｼｯｸM-PRO" panose="020F0600000000000000" pitchFamily="50" charset="-128"/>
                  <a:ea typeface="HG丸ｺﾞｼｯｸM-PRO" panose="020F0600000000000000" pitchFamily="50" charset="-128"/>
                </a:rPr>
                <a:t>しいもの、送りますね</a:t>
              </a:r>
              <a:endParaRPr kumimoji="1" lang="en-US" altLang="ja-JP" sz="850" dirty="0" smtClean="0">
                <a:latin typeface="HG丸ｺﾞｼｯｸM-PRO" panose="020F0600000000000000" pitchFamily="50" charset="-128"/>
                <a:ea typeface="HG丸ｺﾞｼｯｸM-PRO" panose="020F0600000000000000" pitchFamily="50" charset="-128"/>
              </a:endParaRPr>
            </a:p>
            <a:p>
              <a:r>
                <a:rPr lang="ja-JP" altLang="en-US" sz="850" dirty="0">
                  <a:latin typeface="HG丸ｺﾞｼｯｸM-PRO" panose="020F0600000000000000" pitchFamily="50" charset="-128"/>
                  <a:ea typeface="HG丸ｺﾞｼｯｸM-PRO" panose="020F0600000000000000" pitchFamily="50" charset="-128"/>
                </a:rPr>
                <a:t>今回</a:t>
              </a:r>
              <a:r>
                <a:rPr lang="ja-JP" altLang="en-US" sz="850" dirty="0" smtClean="0">
                  <a:latin typeface="HG丸ｺﾞｼｯｸM-PRO" panose="020F0600000000000000" pitchFamily="50" charset="-128"/>
                  <a:ea typeface="HG丸ｺﾞｼｯｸM-PRO" panose="020F0600000000000000" pitchFamily="50" charset="-128"/>
                </a:rPr>
                <a:t>もコンビニでお支払い</a:t>
              </a:r>
              <a:endParaRPr lang="en-US" altLang="ja-JP" sz="850" dirty="0" smtClean="0">
                <a:latin typeface="HG丸ｺﾞｼｯｸM-PRO" panose="020F0600000000000000" pitchFamily="50" charset="-128"/>
                <a:ea typeface="HG丸ｺﾞｼｯｸM-PRO" panose="020F0600000000000000" pitchFamily="50" charset="-128"/>
              </a:endParaRPr>
            </a:p>
            <a:p>
              <a:r>
                <a:rPr lang="ja-JP" altLang="en-US" sz="850" dirty="0" smtClean="0">
                  <a:latin typeface="HG丸ｺﾞｼｯｸM-PRO" panose="020F0600000000000000" pitchFamily="50" charset="-128"/>
                  <a:ea typeface="HG丸ｺﾞｼｯｸM-PRO" panose="020F0600000000000000" pitchFamily="50" charset="-128"/>
                </a:rPr>
                <a:t>できますから～</a:t>
              </a:r>
              <a:endParaRPr kumimoji="1" lang="ja-JP" altLang="en-US" sz="850" dirty="0">
                <a:latin typeface="HG丸ｺﾞｼｯｸM-PRO" panose="020F0600000000000000" pitchFamily="50" charset="-128"/>
                <a:ea typeface="HG丸ｺﾞｼｯｸM-PRO" panose="020F0600000000000000" pitchFamily="50" charset="-128"/>
              </a:endParaRPr>
            </a:p>
          </p:txBody>
        </p:sp>
        <p:sp>
          <p:nvSpPr>
            <p:cNvPr id="25" name="テキスト ボックス 24"/>
            <p:cNvSpPr txBox="1"/>
            <p:nvPr/>
          </p:nvSpPr>
          <p:spPr>
            <a:xfrm>
              <a:off x="3729398" y="1597891"/>
              <a:ext cx="1084119" cy="507831"/>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これ、</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a:latin typeface="HG丸ｺﾞｼｯｸM-PRO" panose="020F0600000000000000" pitchFamily="50" charset="-128"/>
                  <a:ea typeface="HG丸ｺﾞｼｯｸM-PRO" panose="020F0600000000000000" pitchFamily="50" charset="-128"/>
                </a:rPr>
                <a:t>払いた</a:t>
              </a:r>
              <a:r>
                <a:rPr kumimoji="1" lang="ja-JP" altLang="en-US" sz="900" dirty="0" smtClean="0">
                  <a:latin typeface="HG丸ｺﾞｼｯｸM-PRO" panose="020F0600000000000000" pitchFamily="50" charset="-128"/>
                  <a:ea typeface="HG丸ｺﾞｼｯｸM-PRO" panose="020F0600000000000000" pitchFamily="50" charset="-128"/>
                </a:rPr>
                <a:t>いので</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お</a:t>
              </a:r>
              <a:r>
                <a:rPr lang="ja-JP" altLang="en-US" sz="900" dirty="0">
                  <a:latin typeface="HG丸ｺﾞｼｯｸM-PRO" panose="020F0600000000000000" pitchFamily="50" charset="-128"/>
                  <a:ea typeface="HG丸ｺﾞｼｯｸM-PRO" panose="020F0600000000000000" pitchFamily="50" charset="-128"/>
                </a:rPr>
                <a:t>願</a:t>
              </a:r>
              <a:r>
                <a:rPr lang="ja-JP" altLang="en-US" sz="900" dirty="0" smtClean="0">
                  <a:latin typeface="HG丸ｺﾞｼｯｸM-PRO" panose="020F0600000000000000" pitchFamily="50" charset="-128"/>
                  <a:ea typeface="HG丸ｺﾞｼｯｸM-PRO" panose="020F0600000000000000" pitchFamily="50" charset="-128"/>
                </a:rPr>
                <a:t>いしま</a:t>
              </a:r>
              <a:r>
                <a:rPr lang="ja-JP" altLang="en-US" sz="900" dirty="0">
                  <a:latin typeface="HG丸ｺﾞｼｯｸM-PRO" panose="020F0600000000000000" pitchFamily="50" charset="-128"/>
                  <a:ea typeface="HG丸ｺﾞｼｯｸM-PRO" panose="020F0600000000000000" pitchFamily="50" charset="-128"/>
                </a:rPr>
                <a:t>す</a:t>
              </a:r>
              <a:endParaRPr kumimoji="1" lang="ja-JP" altLang="en-US" sz="900" dirty="0">
                <a:latin typeface="HG丸ｺﾞｼｯｸM-PRO" panose="020F0600000000000000" pitchFamily="50" charset="-128"/>
                <a:ea typeface="HG丸ｺﾞｼｯｸM-PRO" panose="020F0600000000000000" pitchFamily="50" charset="-128"/>
              </a:endParaRPr>
            </a:p>
          </p:txBody>
        </p:sp>
        <p:sp>
          <p:nvSpPr>
            <p:cNvPr id="26" name="テキスト ボックス 25"/>
            <p:cNvSpPr txBox="1"/>
            <p:nvPr/>
          </p:nvSpPr>
          <p:spPr>
            <a:xfrm>
              <a:off x="4648536" y="2742098"/>
              <a:ext cx="1553704" cy="449089"/>
            </a:xfrm>
            <a:prstGeom prst="rect">
              <a:avLst/>
            </a:prstGeom>
            <a:noFill/>
          </p:spPr>
          <p:txBody>
            <a:bodyPr wrap="square" rtlCol="0">
              <a:spAutoFit/>
            </a:bodyPr>
            <a:lstStyle/>
            <a:p>
              <a:pPr algn="ctr"/>
              <a:r>
                <a:rPr lang="ja-JP" altLang="en-US" sz="800" dirty="0" smtClean="0">
                  <a:latin typeface="HG丸ｺﾞｼｯｸM-PRO" panose="020F0600000000000000" pitchFamily="50" charset="-128"/>
                  <a:ea typeface="HG丸ｺﾞｼｯｸM-PRO" panose="020F0600000000000000" pitchFamily="50" charset="-128"/>
                </a:rPr>
                <a:t>この前と支払先が同じようだ</a:t>
              </a:r>
              <a:endParaRPr lang="en-US" altLang="ja-JP" sz="800" dirty="0" smtClean="0">
                <a:latin typeface="HG丸ｺﾞｼｯｸM-PRO" panose="020F0600000000000000" pitchFamily="50" charset="-128"/>
                <a:ea typeface="HG丸ｺﾞｼｯｸM-PRO" panose="020F0600000000000000" pitchFamily="50" charset="-128"/>
              </a:endParaRPr>
            </a:p>
            <a:p>
              <a:pPr algn="ctr"/>
              <a:r>
                <a:rPr kumimoji="1" lang="ja-JP" altLang="en-US" sz="800" dirty="0" smtClean="0">
                  <a:latin typeface="HG丸ｺﾞｼｯｸM-PRO" panose="020F0600000000000000" pitchFamily="50" charset="-128"/>
                  <a:ea typeface="HG丸ｺﾞｼｯｸM-PRO" panose="020F0600000000000000" pitchFamily="50" charset="-128"/>
                </a:rPr>
                <a:t>そういえば膝が痛いと</a:t>
              </a:r>
              <a:endParaRPr kumimoji="1" lang="en-US" altLang="ja-JP" sz="800" dirty="0" smtClean="0">
                <a:latin typeface="HG丸ｺﾞｼｯｸM-PRO" panose="020F0600000000000000" pitchFamily="50" charset="-128"/>
                <a:ea typeface="HG丸ｺﾞｼｯｸM-PRO" panose="020F0600000000000000" pitchFamily="50" charset="-128"/>
              </a:endParaRPr>
            </a:p>
            <a:p>
              <a:pPr algn="ctr"/>
              <a:r>
                <a:rPr kumimoji="1" lang="ja-JP" altLang="en-US" sz="800" dirty="0" smtClean="0">
                  <a:latin typeface="HG丸ｺﾞｼｯｸM-PRO" panose="020F0600000000000000" pitchFamily="50" charset="-128"/>
                  <a:ea typeface="HG丸ｺﾞｼｯｸM-PRO" panose="020F0600000000000000" pitchFamily="50" charset="-128"/>
                </a:rPr>
                <a:t>言っていたなぁ</a:t>
              </a:r>
              <a:endParaRPr kumimoji="1" lang="ja-JP" altLang="en-US" sz="800" dirty="0">
                <a:latin typeface="HG丸ｺﾞｼｯｸM-PRO" panose="020F0600000000000000" pitchFamily="50" charset="-128"/>
                <a:ea typeface="HG丸ｺﾞｼｯｸM-PRO" panose="020F0600000000000000" pitchFamily="50" charset="-128"/>
              </a:endParaRPr>
            </a:p>
          </p:txBody>
        </p:sp>
        <p:sp>
          <p:nvSpPr>
            <p:cNvPr id="27" name="テキスト ボックス 26"/>
            <p:cNvSpPr txBox="1"/>
            <p:nvPr/>
          </p:nvSpPr>
          <p:spPr>
            <a:xfrm>
              <a:off x="4911095" y="1594691"/>
              <a:ext cx="1084119" cy="461665"/>
            </a:xfrm>
            <a:prstGeom prst="rect">
              <a:avLst/>
            </a:prstGeom>
            <a:noFill/>
          </p:spPr>
          <p:txBody>
            <a:bodyPr wrap="square" rtlCol="0">
              <a:spAutoFit/>
            </a:bodyPr>
            <a:lstStyle/>
            <a:p>
              <a:pPr algn="ctr"/>
              <a:r>
                <a:rPr lang="ja-JP" altLang="en-US" sz="800" u="sng" dirty="0" smtClean="0">
                  <a:latin typeface="HGP創英角ｺﾞｼｯｸUB" panose="020B0900000000000000" pitchFamily="50" charset="-128"/>
                  <a:ea typeface="HGP創英角ｺﾞｼｯｸUB" panose="020B0900000000000000" pitchFamily="50" charset="-128"/>
                </a:rPr>
                <a:t>支払伝票</a:t>
              </a:r>
              <a:endParaRPr lang="en-US" altLang="ja-JP" sz="800" u="sng" dirty="0" smtClean="0">
                <a:latin typeface="HGP創英角ｺﾞｼｯｸUB" panose="020B0900000000000000" pitchFamily="50" charset="-128"/>
                <a:ea typeface="HGP創英角ｺﾞｼｯｸUB" panose="020B0900000000000000" pitchFamily="50" charset="-128"/>
              </a:endParaRPr>
            </a:p>
            <a:p>
              <a:pPr algn="ctr"/>
              <a:r>
                <a:rPr kumimoji="1" lang="ja-JP" altLang="en-US" sz="800" dirty="0" smtClean="0">
                  <a:latin typeface="HGP創英角ｺﾞｼｯｸUB" panose="020B0900000000000000" pitchFamily="50" charset="-128"/>
                  <a:ea typeface="HGP創英角ｺﾞｼｯｸUB" panose="020B0900000000000000" pitchFamily="50" charset="-128"/>
                </a:rPr>
                <a:t>￥</a:t>
              </a:r>
              <a:r>
                <a:rPr kumimoji="1" lang="en-US" altLang="ja-JP" sz="800" dirty="0" smtClean="0">
                  <a:latin typeface="HGP創英角ｺﾞｼｯｸUB" panose="020B0900000000000000" pitchFamily="50" charset="-128"/>
                  <a:ea typeface="HGP創英角ｺﾞｼｯｸUB" panose="020B0900000000000000" pitchFamily="50" charset="-128"/>
                </a:rPr>
                <a:t>20,000-</a:t>
              </a:r>
            </a:p>
            <a:p>
              <a:pPr algn="ctr"/>
              <a:r>
                <a:rPr lang="ja-JP" altLang="en-US" sz="800" dirty="0">
                  <a:latin typeface="HGP創英角ｺﾞｼｯｸUB" panose="020B0900000000000000" pitchFamily="50" charset="-128"/>
                  <a:ea typeface="HGP創英角ｺﾞｼｯｸUB" panose="020B0900000000000000" pitchFamily="50" charset="-128"/>
                </a:rPr>
                <a:t>ヒザイタトール</a:t>
              </a:r>
              <a:endParaRPr kumimoji="1" lang="en-US" altLang="ja-JP" sz="800" dirty="0" smtClean="0">
                <a:latin typeface="HGP創英角ｺﾞｼｯｸUB" panose="020B0900000000000000" pitchFamily="50" charset="-128"/>
                <a:ea typeface="HGP創英角ｺﾞｼｯｸUB" panose="020B0900000000000000" pitchFamily="50" charset="-128"/>
              </a:endParaRPr>
            </a:p>
          </p:txBody>
        </p:sp>
        <p:sp>
          <p:nvSpPr>
            <p:cNvPr id="28" name="テキスト ボックス 27"/>
            <p:cNvSpPr txBox="1"/>
            <p:nvPr/>
          </p:nvSpPr>
          <p:spPr>
            <a:xfrm>
              <a:off x="849932" y="3749355"/>
              <a:ext cx="841147" cy="369332"/>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膝に効くの</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ですか？</a:t>
              </a:r>
              <a:endParaRPr kumimoji="1" lang="ja-JP" altLang="en-US" sz="900" dirty="0">
                <a:latin typeface="HG丸ｺﾞｼｯｸM-PRO" panose="020F0600000000000000" pitchFamily="50" charset="-128"/>
                <a:ea typeface="HG丸ｺﾞｼｯｸM-PRO" panose="020F0600000000000000" pitchFamily="50" charset="-128"/>
              </a:endParaRPr>
            </a:p>
          </p:txBody>
        </p:sp>
        <p:sp>
          <p:nvSpPr>
            <p:cNvPr id="29" name="テキスト ボックス 28"/>
            <p:cNvSpPr txBox="1"/>
            <p:nvPr/>
          </p:nvSpPr>
          <p:spPr>
            <a:xfrm>
              <a:off x="1816180" y="3580685"/>
              <a:ext cx="1448291" cy="507831"/>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電話で親切に</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勧めてくれるんで</a:t>
              </a:r>
              <a:r>
                <a:rPr lang="ja-JP" altLang="en-US" sz="900" dirty="0" err="1" smtClean="0">
                  <a:latin typeface="HG丸ｺﾞｼｯｸM-PRO" panose="020F0600000000000000" pitchFamily="50" charset="-128"/>
                  <a:ea typeface="HG丸ｺﾞｼｯｸM-PRO" panose="020F0600000000000000" pitchFamily="50" charset="-128"/>
                </a:rPr>
                <a:t>ね</a:t>
              </a:r>
              <a:r>
                <a:rPr lang="ja-JP" altLang="en-US" sz="900" dirty="0" smtClean="0">
                  <a:latin typeface="HG丸ｺﾞｼｯｸM-PRO" panose="020F0600000000000000" pitchFamily="50" charset="-128"/>
                  <a:ea typeface="HG丸ｺﾞｼｯｸM-PRO" panose="020F0600000000000000" pitchFamily="50" charset="-128"/>
                </a:rPr>
                <a:t>。</a:t>
              </a:r>
              <a:endParaRPr lang="en-US" altLang="ja-JP" sz="900" dirty="0" smtClean="0">
                <a:latin typeface="HG丸ｺﾞｼｯｸM-PRO" panose="020F0600000000000000" pitchFamily="50" charset="-128"/>
                <a:ea typeface="HG丸ｺﾞｼｯｸM-PRO" panose="020F0600000000000000" pitchFamily="50" charset="-128"/>
              </a:endParaRPr>
            </a:p>
            <a:p>
              <a:r>
                <a:rPr kumimoji="1" lang="ja-JP" altLang="en-US" sz="900" dirty="0" smtClean="0">
                  <a:latin typeface="HG丸ｺﾞｼｯｸM-PRO" panose="020F0600000000000000" pitchFamily="50" charset="-128"/>
                  <a:ea typeface="HG丸ｺﾞｼｯｸM-PRO" panose="020F0600000000000000" pitchFamily="50" charset="-128"/>
                </a:rPr>
                <a:t>でも食べきれないの</a:t>
              </a:r>
              <a:r>
                <a:rPr kumimoji="1" lang="en-US" altLang="ja-JP" sz="900" dirty="0" smtClean="0">
                  <a:latin typeface="HG丸ｺﾞｼｯｸM-PRO" panose="020F0600000000000000" pitchFamily="50" charset="-128"/>
                  <a:ea typeface="HG丸ｺﾞｼｯｸM-PRO" panose="020F0600000000000000" pitchFamily="50" charset="-128"/>
                </a:rPr>
                <a:t>…</a:t>
              </a:r>
              <a:endParaRPr kumimoji="1" lang="ja-JP" altLang="en-US" sz="900" dirty="0">
                <a:latin typeface="HG丸ｺﾞｼｯｸM-PRO" panose="020F0600000000000000" pitchFamily="50" charset="-128"/>
                <a:ea typeface="HG丸ｺﾞｼｯｸM-PRO" panose="020F0600000000000000" pitchFamily="50" charset="-128"/>
              </a:endParaRPr>
            </a:p>
          </p:txBody>
        </p:sp>
        <p:sp>
          <p:nvSpPr>
            <p:cNvPr id="30" name="テキスト ボックス 29"/>
            <p:cNvSpPr txBox="1"/>
            <p:nvPr/>
          </p:nvSpPr>
          <p:spPr>
            <a:xfrm>
              <a:off x="2460482" y="4097847"/>
              <a:ext cx="1104599" cy="507831"/>
            </a:xfrm>
            <a:prstGeom prst="rect">
              <a:avLst/>
            </a:prstGeom>
            <a:noFill/>
          </p:spPr>
          <p:txBody>
            <a:bodyPr wrap="square" rtlCol="0">
              <a:spAutoFit/>
            </a:bodyPr>
            <a:lstStyle/>
            <a:p>
              <a:r>
                <a:rPr lang="ja-JP" altLang="en-US" sz="900" dirty="0" smtClean="0">
                  <a:latin typeface="HG丸ｺﾞｼｯｸM-PRO" panose="020F0600000000000000" pitchFamily="50" charset="-128"/>
                  <a:ea typeface="HG丸ｺﾞｼｯｸM-PRO" panose="020F0600000000000000" pitchFamily="50" charset="-128"/>
                </a:rPr>
                <a:t>食べきれないし、</a:t>
              </a:r>
              <a:endParaRPr lang="en-US" altLang="ja-JP" sz="900" dirty="0" smtClean="0">
                <a:latin typeface="HG丸ｺﾞｼｯｸM-PRO" panose="020F0600000000000000" pitchFamily="50" charset="-128"/>
                <a:ea typeface="HG丸ｺﾞｼｯｸM-PRO" panose="020F0600000000000000" pitchFamily="50" charset="-128"/>
              </a:endParaRPr>
            </a:p>
            <a:p>
              <a:r>
                <a:rPr kumimoji="1" lang="ja-JP" altLang="en-US" sz="900" dirty="0" smtClean="0">
                  <a:latin typeface="HG丸ｺﾞｼｯｸM-PRO" panose="020F0600000000000000" pitchFamily="50" charset="-128"/>
                  <a:ea typeface="HG丸ｺﾞｼｯｸM-PRO" panose="020F0600000000000000" pitchFamily="50" charset="-128"/>
                </a:rPr>
                <a:t>お</a:t>
              </a:r>
              <a:r>
                <a:rPr kumimoji="1" lang="ja-JP" altLang="en-US" sz="900" dirty="0">
                  <a:latin typeface="HG丸ｺﾞｼｯｸM-PRO" panose="020F0600000000000000" pitchFamily="50" charset="-128"/>
                  <a:ea typeface="HG丸ｺﾞｼｯｸM-PRO" panose="020F0600000000000000" pitchFamily="50" charset="-128"/>
                </a:rPr>
                <a:t>金</a:t>
              </a:r>
              <a:r>
                <a:rPr kumimoji="1" lang="ja-JP" altLang="en-US" sz="900" dirty="0" smtClean="0">
                  <a:latin typeface="HG丸ｺﾞｼｯｸM-PRO" panose="020F0600000000000000" pitchFamily="50" charset="-128"/>
                  <a:ea typeface="HG丸ｺﾞｼｯｸM-PRO" panose="020F0600000000000000" pitchFamily="50" charset="-128"/>
                </a:rPr>
                <a:t>も大丈夫</a:t>
              </a:r>
              <a:endParaRPr kumimoji="1" lang="en-US" altLang="ja-JP" sz="900" dirty="0" smtClean="0">
                <a:latin typeface="HG丸ｺﾞｼｯｸM-PRO" panose="020F0600000000000000" pitchFamily="50" charset="-128"/>
                <a:ea typeface="HG丸ｺﾞｼｯｸM-PRO" panose="020F0600000000000000" pitchFamily="50" charset="-128"/>
              </a:endParaRPr>
            </a:p>
            <a:p>
              <a:r>
                <a:rPr lang="ja-JP" altLang="en-US" sz="900" dirty="0" smtClean="0">
                  <a:latin typeface="HG丸ｺﾞｼｯｸM-PRO" panose="020F0600000000000000" pitchFamily="50" charset="-128"/>
                  <a:ea typeface="HG丸ｺﾞｼｯｸM-PRO" panose="020F0600000000000000" pitchFamily="50" charset="-128"/>
                </a:rPr>
                <a:t>かしら</a:t>
              </a:r>
              <a:r>
                <a:rPr lang="en-US" altLang="ja-JP" sz="900" dirty="0" smtClean="0">
                  <a:latin typeface="HG丸ｺﾞｼｯｸM-PRO" panose="020F0600000000000000" pitchFamily="50" charset="-128"/>
                  <a:ea typeface="HG丸ｺﾞｼｯｸM-PRO" panose="020F0600000000000000" pitchFamily="50" charset="-128"/>
                </a:rPr>
                <a:t>…</a:t>
              </a:r>
              <a:endParaRPr kumimoji="1" lang="ja-JP" altLang="en-US" sz="900" dirty="0">
                <a:latin typeface="HG丸ｺﾞｼｯｸM-PRO" panose="020F0600000000000000" pitchFamily="50" charset="-128"/>
                <a:ea typeface="HG丸ｺﾞｼｯｸM-PRO" panose="020F0600000000000000" pitchFamily="50" charset="-128"/>
              </a:endParaRPr>
            </a:p>
          </p:txBody>
        </p:sp>
        <p:sp>
          <p:nvSpPr>
            <p:cNvPr id="31" name="テキスト ボックス 30"/>
            <p:cNvSpPr txBox="1"/>
            <p:nvPr/>
          </p:nvSpPr>
          <p:spPr>
            <a:xfrm>
              <a:off x="4239324" y="3611422"/>
              <a:ext cx="1381798" cy="462033"/>
            </a:xfrm>
            <a:prstGeom prst="rect">
              <a:avLst/>
            </a:prstGeom>
            <a:noFill/>
          </p:spPr>
          <p:txBody>
            <a:bodyPr wrap="square" rtlCol="0">
              <a:spAutoFit/>
            </a:bodyPr>
            <a:lstStyle/>
            <a:p>
              <a:r>
                <a:rPr lang="ja-JP" altLang="en-US" sz="1000" dirty="0" smtClean="0">
                  <a:latin typeface="HG丸ｺﾞｼｯｸM-PRO" panose="020F0600000000000000" pitchFamily="50" charset="-128"/>
                  <a:ea typeface="HG丸ｺﾞｼｯｸM-PRO" panose="020F0600000000000000" pitchFamily="50" charset="-128"/>
                </a:rPr>
                <a:t>信頼できるどなたかに</a:t>
              </a:r>
              <a:endParaRPr lang="en-US" altLang="ja-JP" sz="1000" dirty="0" smtClean="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相談</a:t>
              </a:r>
              <a:r>
                <a:rPr kumimoji="1" lang="ja-JP" altLang="en-US" sz="1000" dirty="0" smtClean="0">
                  <a:latin typeface="HG丸ｺﾞｼｯｸM-PRO" panose="020F0600000000000000" pitchFamily="50" charset="-128"/>
                  <a:ea typeface="HG丸ｺﾞｼｯｸM-PRO" panose="020F0600000000000000" pitchFamily="50" charset="-128"/>
                </a:rPr>
                <a:t>してみたら</a:t>
              </a:r>
              <a:endParaRPr kumimoji="1" lang="en-US" altLang="ja-JP" sz="1000" dirty="0" smtClean="0">
                <a:latin typeface="HG丸ｺﾞｼｯｸM-PRO" panose="020F0600000000000000" pitchFamily="50" charset="-128"/>
                <a:ea typeface="HG丸ｺﾞｼｯｸM-PRO" panose="020F0600000000000000" pitchFamily="50" charset="-128"/>
              </a:endParaRPr>
            </a:p>
            <a:p>
              <a:r>
                <a:rPr lang="ja-JP" altLang="en-US" sz="1000" dirty="0" smtClean="0">
                  <a:latin typeface="HG丸ｺﾞｼｯｸM-PRO" panose="020F0600000000000000" pitchFamily="50" charset="-128"/>
                  <a:ea typeface="HG丸ｺﾞｼｯｸM-PRO" panose="020F0600000000000000" pitchFamily="50" charset="-128"/>
                </a:rPr>
                <a:t>いかがですか？</a:t>
              </a:r>
              <a:endParaRPr kumimoji="1" lang="ja-JP" altLang="en-US" sz="1000" dirty="0">
                <a:latin typeface="HG丸ｺﾞｼｯｸM-PRO" panose="020F0600000000000000" pitchFamily="50" charset="-128"/>
                <a:ea typeface="HG丸ｺﾞｼｯｸM-PRO" panose="020F0600000000000000" pitchFamily="50" charset="-128"/>
              </a:endParaRPr>
            </a:p>
          </p:txBody>
        </p:sp>
      </p:grpSp>
      <p:sp>
        <p:nvSpPr>
          <p:cNvPr id="33" name="テキスト ボックス 32"/>
          <p:cNvSpPr txBox="1"/>
          <p:nvPr/>
        </p:nvSpPr>
        <p:spPr>
          <a:xfrm>
            <a:off x="1965861" y="1063490"/>
            <a:ext cx="3185487" cy="369332"/>
          </a:xfrm>
          <a:prstGeom prst="rect">
            <a:avLst/>
          </a:prstGeom>
          <a:noFill/>
        </p:spPr>
        <p:txBody>
          <a:bodyPr wrap="none" rtlCol="0">
            <a:spAutoFit/>
          </a:bodyPr>
          <a:lstStyle/>
          <a:p>
            <a:r>
              <a:rPr lang="ja-JP" altLang="en-US" dirty="0" smtClean="0">
                <a:latin typeface="HG丸ｺﾞｼｯｸM-PRO" panose="020F0600000000000000" pitchFamily="50" charset="-128"/>
                <a:ea typeface="HG丸ｺﾞｼｯｸM-PRO" panose="020F0600000000000000" pitchFamily="50" charset="-128"/>
              </a:rPr>
              <a:t>コンビニ事業者</a:t>
            </a:r>
            <a:r>
              <a:rPr kumimoji="1" lang="ja-JP" altLang="en-US" dirty="0" smtClean="0">
                <a:latin typeface="HG丸ｺﾞｼｯｸM-PRO" panose="020F0600000000000000" pitchFamily="50" charset="-128"/>
                <a:ea typeface="HG丸ｺﾞｼｯｸM-PRO" panose="020F0600000000000000" pitchFamily="50" charset="-128"/>
              </a:rPr>
              <a:t>による気付き</a:t>
            </a:r>
            <a:endParaRPr kumimoji="1" lang="ja-JP" altLang="en-US" dirty="0">
              <a:latin typeface="HG丸ｺﾞｼｯｸM-PRO" panose="020F0600000000000000" pitchFamily="50" charset="-128"/>
              <a:ea typeface="HG丸ｺﾞｼｯｸM-PRO" panose="020F0600000000000000" pitchFamily="50" charset="-128"/>
            </a:endParaRPr>
          </a:p>
        </p:txBody>
      </p:sp>
      <p:sp>
        <p:nvSpPr>
          <p:cNvPr id="35" name="テキスト ボックス 34"/>
          <p:cNvSpPr txBox="1"/>
          <p:nvPr/>
        </p:nvSpPr>
        <p:spPr>
          <a:xfrm>
            <a:off x="792185" y="6647679"/>
            <a:ext cx="5613846" cy="1323439"/>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突然</a:t>
            </a:r>
            <a:r>
              <a:rPr lang="ja-JP" altLang="en-US" sz="1600" dirty="0">
                <a:latin typeface="Meiryo UI" panose="020B0604030504040204" pitchFamily="50" charset="-128"/>
                <a:ea typeface="Meiryo UI" panose="020B0604030504040204" pitchFamily="50" charset="-128"/>
              </a:rPr>
              <a:t>の電話で会社名や担当者名を名乗らず、「お体の調子はどうですか。」などと親しげに健康の話題や世間話など様々な勧誘</a:t>
            </a:r>
            <a:r>
              <a:rPr lang="ja-JP" altLang="en-US" sz="1600" dirty="0" smtClean="0">
                <a:latin typeface="Meiryo UI" panose="020B0604030504040204" pitchFamily="50" charset="-128"/>
                <a:ea typeface="Meiryo UI" panose="020B0604030504040204" pitchFamily="50" charset="-128"/>
              </a:rPr>
              <a:t>トーク</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で気</a:t>
            </a:r>
            <a:r>
              <a:rPr lang="ja-JP" altLang="en-US" sz="1600" dirty="0">
                <a:latin typeface="Meiryo UI" panose="020B0604030504040204" pitchFamily="50" charset="-128"/>
                <a:ea typeface="Meiryo UI" panose="020B0604030504040204" pitchFamily="50" charset="-128"/>
              </a:rPr>
              <a:t>を引こう</a:t>
            </a:r>
            <a:r>
              <a:rPr lang="ja-JP" altLang="en-US" sz="1600" dirty="0" smtClean="0">
                <a:latin typeface="Meiryo UI" panose="020B0604030504040204" pitchFamily="50" charset="-128"/>
                <a:ea typeface="Meiryo UI" panose="020B0604030504040204" pitchFamily="50" charset="-128"/>
              </a:rPr>
              <a:t>とします。</a:t>
            </a:r>
            <a:endParaRPr lang="en-US" altLang="ja-JP" sz="1600" dirty="0" smtClean="0">
              <a:latin typeface="Meiryo UI" panose="020B0604030504040204" pitchFamily="50" charset="-128"/>
              <a:ea typeface="Meiryo UI" panose="020B0604030504040204" pitchFamily="50" charset="-128"/>
            </a:endParaRPr>
          </a:p>
          <a:p>
            <a:pPr algn="dist"/>
            <a:r>
              <a:rPr lang="ja-JP" altLang="en-US" sz="1600" dirty="0" smtClean="0">
                <a:latin typeface="Meiryo UI" panose="020B0604030504040204" pitchFamily="50" charset="-128"/>
                <a:ea typeface="Meiryo UI" panose="020B0604030504040204" pitchFamily="50" charset="-128"/>
              </a:rPr>
              <a:t>　また</a:t>
            </a:r>
            <a:r>
              <a:rPr lang="ja-JP" altLang="en-US" sz="1600" dirty="0">
                <a:latin typeface="Meiryo UI" panose="020B0604030504040204" pitchFamily="50" charset="-128"/>
                <a:ea typeface="Meiryo UI" panose="020B0604030504040204" pitchFamily="50" charset="-128"/>
              </a:rPr>
              <a:t>、最初はお試し品を購入させて、その後の電話勧誘で高額</a:t>
            </a:r>
            <a:r>
              <a:rPr lang="ja-JP" altLang="en-US" sz="1600" dirty="0" smtClean="0">
                <a:latin typeface="Meiryo UI" panose="020B0604030504040204" pitchFamily="50" charset="-128"/>
                <a:ea typeface="Meiryo UI" panose="020B0604030504040204" pitchFamily="50" charset="-128"/>
              </a:rPr>
              <a:t>な</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健康</a:t>
            </a:r>
            <a:r>
              <a:rPr lang="ja-JP" altLang="en-US" sz="1600" dirty="0">
                <a:latin typeface="Meiryo UI" panose="020B0604030504040204" pitchFamily="50" charset="-128"/>
                <a:ea typeface="Meiryo UI" panose="020B0604030504040204" pitchFamily="50" charset="-128"/>
              </a:rPr>
              <a:t>食品を購入させられる</a:t>
            </a:r>
            <a:r>
              <a:rPr lang="ja-JP" altLang="en-US" sz="1600" dirty="0" smtClean="0">
                <a:latin typeface="Meiryo UI" panose="020B0604030504040204" pitchFamily="50" charset="-128"/>
                <a:ea typeface="Meiryo UI" panose="020B0604030504040204" pitchFamily="50" charset="-128"/>
              </a:rPr>
              <a:t>ケースもあります。</a:t>
            </a:r>
            <a:endParaRPr lang="en-US" altLang="ja-JP" sz="1600" dirty="0" smtClean="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731392" y="8486210"/>
            <a:ext cx="5613846" cy="1077218"/>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事業者名、担当者名を名乗らず親しげに話しかけてくる勧誘には用心をしましょう。話を長引かせず、はっきり「必要ありません」と言って電話を切りましょう。お試し品を勧められても本当に必要なものか、</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一旦電話を切ってよく考えましょう。</a:t>
            </a:r>
            <a:endParaRPr lang="en-US" altLang="ja-JP" sz="1600" dirty="0">
              <a:latin typeface="Meiryo UI" panose="020B0604030504040204" pitchFamily="50" charset="-128"/>
              <a:ea typeface="Meiryo UI" panose="020B0604030504040204" pitchFamily="50" charset="-128"/>
            </a:endParaRPr>
          </a:p>
        </p:txBody>
      </p:sp>
      <p:grpSp>
        <p:nvGrpSpPr>
          <p:cNvPr id="39" name="グループ化 38"/>
          <p:cNvGrpSpPr/>
          <p:nvPr/>
        </p:nvGrpSpPr>
        <p:grpSpPr>
          <a:xfrm>
            <a:off x="703715" y="6266646"/>
            <a:ext cx="1612231" cy="343856"/>
            <a:chOff x="703715" y="6435084"/>
            <a:chExt cx="1612231" cy="343856"/>
          </a:xfrm>
        </p:grpSpPr>
        <p:sp>
          <p:nvSpPr>
            <p:cNvPr id="40" name="角丸四角形 39"/>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819444" y="6435084"/>
              <a:ext cx="1375698" cy="3385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rPr>
                <a:t>トラブルの特徴</a:t>
              </a:r>
              <a:endParaRPr kumimoji="1" lang="ja-JP" altLang="en-US" sz="1600" dirty="0">
                <a:latin typeface="Meiryo UI" panose="020B0604030504040204" pitchFamily="50" charset="-128"/>
                <a:ea typeface="Meiryo UI" panose="020B0604030504040204" pitchFamily="50" charset="-128"/>
              </a:endParaRPr>
            </a:p>
          </p:txBody>
        </p:sp>
      </p:grpSp>
      <p:grpSp>
        <p:nvGrpSpPr>
          <p:cNvPr id="42" name="グループ化 41"/>
          <p:cNvGrpSpPr/>
          <p:nvPr/>
        </p:nvGrpSpPr>
        <p:grpSpPr>
          <a:xfrm>
            <a:off x="719134" y="8075555"/>
            <a:ext cx="1612231" cy="343856"/>
            <a:chOff x="703715" y="6435084"/>
            <a:chExt cx="1612231" cy="343856"/>
          </a:xfrm>
        </p:grpSpPr>
        <p:sp>
          <p:nvSpPr>
            <p:cNvPr id="43" name="角丸四角形 42"/>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p:cNvSpPr txBox="1"/>
            <p:nvPr/>
          </p:nvSpPr>
          <p:spPr>
            <a:xfrm>
              <a:off x="919790" y="6435084"/>
              <a:ext cx="1259933" cy="338554"/>
            </a:xfrm>
            <a:prstGeom prst="rect">
              <a:avLst/>
            </a:prstGeom>
            <a:noFill/>
          </p:spPr>
          <p:txBody>
            <a:bodyPr wrap="square" rtlCol="0">
              <a:spAutoFit/>
            </a:bodyPr>
            <a:lstStyle/>
            <a:p>
              <a:pPr algn="ctr"/>
              <a:r>
                <a:rPr kumimoji="1" lang="ja-JP" altLang="en-US" sz="1600" dirty="0" smtClean="0">
                  <a:latin typeface="Meiryo UI" panose="020B0604030504040204" pitchFamily="50" charset="-128"/>
                  <a:ea typeface="Meiryo UI" panose="020B0604030504040204" pitchFamily="50" charset="-128"/>
                </a:rPr>
                <a:t>ワンポイント</a:t>
              </a:r>
              <a:endParaRPr kumimoji="1" lang="ja-JP" altLang="en-US" sz="1600" dirty="0">
                <a:latin typeface="Meiryo UI" panose="020B0604030504040204" pitchFamily="50" charset="-128"/>
                <a:ea typeface="Meiryo UI" panose="020B0604030504040204" pitchFamily="50" charset="-128"/>
              </a:endParaRPr>
            </a:p>
          </p:txBody>
        </p:sp>
      </p:grpSp>
      <p:cxnSp>
        <p:nvCxnSpPr>
          <p:cNvPr id="45" name="直線コネクタ 44"/>
          <p:cNvCxnSpPr/>
          <p:nvPr/>
        </p:nvCxnSpPr>
        <p:spPr>
          <a:xfrm>
            <a:off x="2376294" y="6412836"/>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2424635" y="8249653"/>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スライド番号プレースホルダー 15"/>
          <p:cNvSpPr>
            <a:spLocks noGrp="1"/>
          </p:cNvSpPr>
          <p:nvPr>
            <p:ph type="sldNum" sz="quarter" idx="12"/>
          </p:nvPr>
        </p:nvSpPr>
        <p:spPr/>
        <p:txBody>
          <a:bodyPr/>
          <a:lstStyle/>
          <a:p>
            <a:fld id="{2D29DCC2-8EF3-41CF-8D5F-D9B527706C29}" type="slidenum">
              <a:rPr kumimoji="1" lang="ja-JP" altLang="en-US" smtClean="0"/>
              <a:t>10</a:t>
            </a:fld>
            <a:endParaRPr kumimoji="1" lang="ja-JP" altLang="en-US"/>
          </a:p>
        </p:txBody>
      </p:sp>
      <p:sp>
        <p:nvSpPr>
          <p:cNvPr id="47" name="テキスト ボックス 46"/>
          <p:cNvSpPr txBox="1"/>
          <p:nvPr/>
        </p:nvSpPr>
        <p:spPr>
          <a:xfrm>
            <a:off x="3540410" y="6075034"/>
            <a:ext cx="3062057" cy="230832"/>
          </a:xfrm>
          <a:prstGeom prst="rect">
            <a:avLst/>
          </a:prstGeom>
          <a:noFill/>
        </p:spPr>
        <p:txBody>
          <a:bodyPr wrap="none" rtlCol="0">
            <a:spAutoFit/>
          </a:bodyPr>
          <a:lstStyle/>
          <a:p>
            <a:r>
              <a:rPr lang="ja-JP" altLang="en-US" sz="900" dirty="0" smtClean="0">
                <a:latin typeface="Meiryo UI" panose="020B0604030504040204" pitchFamily="50" charset="-128"/>
                <a:ea typeface="Meiryo UI" panose="020B0604030504040204" pitchFamily="50" charset="-128"/>
              </a:rPr>
              <a:t>出所：高齢者・</a:t>
            </a:r>
            <a:r>
              <a:rPr lang="ja-JP" altLang="en-US" sz="900" dirty="0" err="1" smtClean="0">
                <a:latin typeface="Meiryo UI" panose="020B0604030504040204" pitchFamily="50" charset="-128"/>
                <a:ea typeface="Meiryo UI" panose="020B0604030504040204" pitchFamily="50" charset="-128"/>
              </a:rPr>
              <a:t>障がい</a:t>
            </a:r>
            <a:r>
              <a:rPr lang="ja-JP" altLang="en-US" sz="900" dirty="0" smtClean="0">
                <a:latin typeface="Meiryo UI" panose="020B0604030504040204" pitchFamily="50" charset="-128"/>
                <a:ea typeface="Meiryo UI" panose="020B0604030504040204" pitchFamily="50" charset="-128"/>
              </a:rPr>
              <a:t>者の消費者トラブル　見守りガイドブック</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100904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0" name="角丸四角形 29"/>
          <p:cNvSpPr/>
          <p:nvPr/>
        </p:nvSpPr>
        <p:spPr>
          <a:xfrm>
            <a:off x="-481914" y="310096"/>
            <a:ext cx="6341293" cy="465417"/>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角丸四角形 30"/>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533275" y="338860"/>
            <a:ext cx="5088252"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８</a:t>
            </a:r>
            <a:r>
              <a:rPr kumimoji="1" lang="ja-JP" altLang="en-US" sz="2000" b="1" dirty="0" smtClean="0">
                <a:latin typeface="HG丸ｺﾞｼｯｸM-PRO" panose="020F0600000000000000" pitchFamily="50" charset="-128"/>
                <a:ea typeface="HG丸ｺﾞｼｯｸM-PRO" panose="020F0600000000000000" pitchFamily="50" charset="-128"/>
              </a:rPr>
              <a:t>．トラブルになりやすい商法・手口</a:t>
            </a:r>
            <a:r>
              <a:rPr kumimoji="1" lang="en-US" altLang="ja-JP" sz="2000" b="1" dirty="0" smtClean="0">
                <a:latin typeface="HG丸ｺﾞｼｯｸM-PRO" panose="020F0600000000000000" pitchFamily="50" charset="-128"/>
                <a:ea typeface="HG丸ｺﾞｼｯｸM-PRO" panose="020F0600000000000000" pitchFamily="50" charset="-128"/>
              </a:rPr>
              <a:t>‐</a:t>
            </a:r>
            <a:r>
              <a:rPr kumimoji="1" lang="ja-JP" altLang="en-US" sz="2000" b="1" dirty="0" smtClean="0">
                <a:latin typeface="HG丸ｺﾞｼｯｸM-PRO" panose="020F0600000000000000" pitchFamily="50" charset="-128"/>
                <a:ea typeface="HG丸ｺﾞｼｯｸM-PRO" panose="020F0600000000000000" pitchFamily="50" charset="-128"/>
              </a:rPr>
              <a:t>①</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4" name="テキスト ボックス 3"/>
          <p:cNvSpPr txBox="1"/>
          <p:nvPr/>
        </p:nvSpPr>
        <p:spPr>
          <a:xfrm>
            <a:off x="503846" y="1666888"/>
            <a:ext cx="2829427" cy="553998"/>
          </a:xfrm>
          <a:prstGeom prst="rect">
            <a:avLst/>
          </a:prstGeom>
          <a:noFill/>
        </p:spPr>
        <p:txBody>
          <a:bodyPr wrap="square" rtlCol="0">
            <a:spAutoFit/>
          </a:bodyPr>
          <a:lstStyle/>
          <a:p>
            <a:r>
              <a:rPr lang="ja-JP" altLang="en-US" sz="1000" dirty="0" smtClean="0">
                <a:latin typeface="Meiryo UI" panose="020B0604030504040204" pitchFamily="50" charset="-128"/>
                <a:ea typeface="Meiryo UI" panose="020B0604030504040204" pitchFamily="50" charset="-128"/>
              </a:rPr>
              <a:t>　インターネット通販で、健康食品などをお試し価格で購入したつもりが、数か月の定期購入が条件だったり、</a:t>
            </a:r>
            <a:endParaRPr lang="en-US" altLang="ja-JP" sz="1000" dirty="0" smtClean="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翌月</a:t>
            </a:r>
            <a:r>
              <a:rPr kumimoji="1" lang="ja-JP" altLang="en-US" sz="1000" dirty="0" smtClean="0">
                <a:latin typeface="Meiryo UI" panose="020B0604030504040204" pitchFamily="50" charset="-128"/>
                <a:ea typeface="Meiryo UI" panose="020B0604030504040204" pitchFamily="50" charset="-128"/>
              </a:rPr>
              <a:t>からは請求金額が高くなったりするトラブル</a:t>
            </a:r>
            <a:endParaRPr kumimoji="1" lang="ja-JP" altLang="en-US" sz="1000"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533275" y="1290878"/>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定期購入</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7" name="正方形/長方形 6"/>
          <p:cNvSpPr/>
          <p:nvPr/>
        </p:nvSpPr>
        <p:spPr>
          <a:xfrm>
            <a:off x="551934" y="4582888"/>
            <a:ext cx="2803625" cy="707886"/>
          </a:xfrm>
          <a:prstGeom prst="rect">
            <a:avLst/>
          </a:prstGeom>
        </p:spPr>
        <p:txBody>
          <a:bodyPr wrap="square">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u="sng" dirty="0" smtClean="0">
                <a:latin typeface="Meiryo UI" panose="020B0604030504040204" pitchFamily="50" charset="-128"/>
                <a:ea typeface="Meiryo UI" panose="020B0604030504040204" pitchFamily="50" charset="-128"/>
              </a:rPr>
              <a:t>定期購入や解約・返品の条件、ショップの責任者名</a:t>
            </a:r>
            <a:r>
              <a:rPr lang="ja-JP" altLang="en-US" sz="1000" u="sng" dirty="0">
                <a:latin typeface="Meiryo UI" panose="020B0604030504040204" pitchFamily="50" charset="-128"/>
                <a:ea typeface="Meiryo UI" panose="020B0604030504040204" pitchFamily="50" charset="-128"/>
              </a:rPr>
              <a:t>、</a:t>
            </a:r>
            <a:r>
              <a:rPr lang="ja-JP" altLang="en-US" sz="1000" u="sng" dirty="0" smtClean="0">
                <a:latin typeface="Meiryo UI" panose="020B0604030504040204" pitchFamily="50" charset="-128"/>
                <a:ea typeface="Meiryo UI" panose="020B0604030504040204" pitchFamily="50" charset="-128"/>
              </a:rPr>
              <a:t>連絡先を</a:t>
            </a:r>
            <a:r>
              <a:rPr lang="ja-JP" altLang="en-US" sz="1000" b="1" dirty="0" smtClean="0">
                <a:latin typeface="Meiryo UI" panose="020B0604030504040204" pitchFamily="50" charset="-128"/>
                <a:ea typeface="Meiryo UI" panose="020B0604030504040204" pitchFamily="50" charset="-128"/>
              </a:rPr>
              <a:t>明示していないサイトとは取引しない</a:t>
            </a:r>
            <a:r>
              <a:rPr lang="ja-JP" altLang="en-US" sz="1000" dirty="0" smtClean="0">
                <a:latin typeface="Meiryo UI" panose="020B0604030504040204" pitchFamily="50" charset="-128"/>
                <a:ea typeface="Meiryo UI" panose="020B0604030504040204" pitchFamily="50" charset="-128"/>
              </a:rPr>
              <a:t>ようにしましょう。また、前払い以外の</a:t>
            </a:r>
            <a:r>
              <a:rPr lang="ja-JP" altLang="en-US" sz="1000" u="sng" dirty="0" smtClean="0">
                <a:latin typeface="Meiryo UI" panose="020B0604030504040204" pitchFamily="50" charset="-128"/>
                <a:ea typeface="Meiryo UI" panose="020B0604030504040204" pitchFamily="50" charset="-128"/>
              </a:rPr>
              <a:t>複数の支払方</a:t>
            </a:r>
            <a:endParaRPr lang="en-US" altLang="ja-JP" sz="1000" u="sng" dirty="0" smtClean="0">
              <a:latin typeface="Meiryo UI" panose="020B0604030504040204" pitchFamily="50" charset="-128"/>
              <a:ea typeface="Meiryo UI" panose="020B0604030504040204" pitchFamily="50" charset="-128"/>
            </a:endParaRPr>
          </a:p>
          <a:p>
            <a:r>
              <a:rPr lang="ja-JP" altLang="en-US" sz="1000" u="sng" dirty="0" smtClean="0">
                <a:latin typeface="Meiryo UI" panose="020B0604030504040204" pitchFamily="50" charset="-128"/>
                <a:ea typeface="Meiryo UI" panose="020B0604030504040204" pitchFamily="50" charset="-128"/>
              </a:rPr>
              <a:t>法が用意されているサイトを選ぶ</a:t>
            </a:r>
            <a:r>
              <a:rPr lang="ja-JP" altLang="en-US" sz="1000" dirty="0" smtClean="0">
                <a:latin typeface="Meiryo UI" panose="020B0604030504040204" pitchFamily="50" charset="-128"/>
                <a:ea typeface="Meiryo UI" panose="020B0604030504040204" pitchFamily="50" charset="-128"/>
              </a:rPr>
              <a:t>ようにしましょう。</a:t>
            </a:r>
            <a:endParaRPr lang="ja-JP" altLang="en-US" sz="1000" dirty="0">
              <a:latin typeface="Meiryo UI" panose="020B0604030504040204" pitchFamily="50" charset="-128"/>
              <a:ea typeface="Meiryo UI" panose="020B0604030504040204" pitchFamily="50" charset="-128"/>
            </a:endParaRPr>
          </a:p>
        </p:txBody>
      </p:sp>
      <p:pic>
        <p:nvPicPr>
          <p:cNvPr id="8" name="図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2689" y="2947496"/>
            <a:ext cx="1031878" cy="1206876"/>
          </a:xfrm>
          <a:prstGeom prst="rect">
            <a:avLst/>
          </a:prstGeom>
        </p:spPr>
      </p:pic>
      <p:pic>
        <p:nvPicPr>
          <p:cNvPr id="9" name="図 8"/>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112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1856417" y="2248408"/>
            <a:ext cx="1255555" cy="803885"/>
          </a:xfrm>
          <a:prstGeom prst="rect">
            <a:avLst/>
          </a:prstGeom>
          <a:effectLst>
            <a:innerShdw blurRad="63500" dist="50800" dir="2700000">
              <a:prstClr val="black">
                <a:alpha val="50000"/>
              </a:prstClr>
            </a:innerShdw>
          </a:effectLst>
        </p:spPr>
      </p:pic>
      <p:pic>
        <p:nvPicPr>
          <p:cNvPr id="10" name="図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7191" y="2262349"/>
            <a:ext cx="1724247" cy="1740669"/>
          </a:xfrm>
          <a:prstGeom prst="rect">
            <a:avLst/>
          </a:prstGeom>
        </p:spPr>
      </p:pic>
      <p:sp>
        <p:nvSpPr>
          <p:cNvPr id="11" name="乗算 10"/>
          <p:cNvSpPr/>
          <p:nvPr/>
        </p:nvSpPr>
        <p:spPr>
          <a:xfrm>
            <a:off x="732666" y="2589731"/>
            <a:ext cx="1179190" cy="1045800"/>
          </a:xfrm>
          <a:prstGeom prst="mathMultiply">
            <a:avLst>
              <a:gd name="adj1" fmla="val 689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6699"/>
              </a:solidFill>
            </a:endParaRPr>
          </a:p>
        </p:txBody>
      </p:sp>
      <p:sp>
        <p:nvSpPr>
          <p:cNvPr id="12" name="テキスト ボックス 11"/>
          <p:cNvSpPr txBox="1"/>
          <p:nvPr/>
        </p:nvSpPr>
        <p:spPr>
          <a:xfrm>
            <a:off x="3491859" y="1295845"/>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かたり商法</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身分詐称</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13" name="テキスト ボックス 12"/>
          <p:cNvSpPr txBox="1"/>
          <p:nvPr/>
        </p:nvSpPr>
        <p:spPr>
          <a:xfrm>
            <a:off x="3571859" y="4569564"/>
            <a:ext cx="2812932" cy="707886"/>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どこに所属する人なのか、</a:t>
            </a:r>
            <a:r>
              <a:rPr lang="ja-JP" altLang="en-US" sz="1000" b="1" dirty="0" smtClean="0">
                <a:latin typeface="Meiryo UI" panose="020B0604030504040204" pitchFamily="50" charset="-128"/>
                <a:ea typeface="Meiryo UI" panose="020B0604030504040204" pitchFamily="50" charset="-128"/>
              </a:rPr>
              <a:t>身分証明書や、名刺を</a:t>
            </a:r>
            <a:endParaRPr lang="en-US" altLang="ja-JP" sz="1000" b="1" dirty="0" smtClean="0">
              <a:latin typeface="Meiryo UI" panose="020B0604030504040204" pitchFamily="50" charset="-128"/>
              <a:ea typeface="Meiryo UI" panose="020B0604030504040204" pitchFamily="50" charset="-128"/>
            </a:endParaRPr>
          </a:p>
          <a:p>
            <a:r>
              <a:rPr lang="ja-JP" altLang="en-US" sz="1000" b="1" dirty="0" smtClean="0">
                <a:latin typeface="Meiryo UI" panose="020B0604030504040204" pitchFamily="50" charset="-128"/>
                <a:ea typeface="Meiryo UI" panose="020B0604030504040204" pitchFamily="50" charset="-128"/>
              </a:rPr>
              <a:t>提示してもらって確認</a:t>
            </a:r>
            <a:r>
              <a:rPr lang="ja-JP" altLang="en-US" sz="1000" dirty="0" smtClean="0">
                <a:latin typeface="Meiryo UI" panose="020B0604030504040204" pitchFamily="50" charset="-128"/>
                <a:ea typeface="Meiryo UI" panose="020B0604030504040204" pitchFamily="50" charset="-128"/>
              </a:rPr>
              <a:t>しましょう。</a:t>
            </a:r>
            <a:endParaRPr lang="en-US" altLang="ja-JP" sz="1000" dirty="0" smtClean="0">
              <a:latin typeface="Meiryo UI" panose="020B0604030504040204" pitchFamily="50" charset="-128"/>
              <a:ea typeface="Meiryo UI" panose="020B0604030504040204" pitchFamily="50" charset="-128"/>
            </a:endParaRPr>
          </a:p>
          <a:p>
            <a:pPr algn="dist"/>
            <a:r>
              <a:rPr lang="ja-JP" altLang="en-US" sz="1000" b="1" dirty="0" smtClean="0">
                <a:latin typeface="Meiryo UI" panose="020B0604030504040204" pitchFamily="50" charset="-128"/>
                <a:ea typeface="Meiryo UI" panose="020B0604030504040204" pitchFamily="50" charset="-128"/>
              </a:rPr>
              <a:t>　契約を急がせる場合は要注意</a:t>
            </a:r>
            <a:r>
              <a:rPr lang="ja-JP" altLang="en-US" sz="1000" dirty="0" smtClean="0">
                <a:latin typeface="Meiryo UI" panose="020B0604030504040204" pitchFamily="50" charset="-128"/>
                <a:ea typeface="Meiryo UI" panose="020B0604030504040204" pitchFamily="50" charset="-128"/>
              </a:rPr>
              <a:t>です！</a:t>
            </a:r>
            <a:r>
              <a:rPr lang="ja-JP" altLang="en-US" sz="1000" u="sng" dirty="0" smtClean="0">
                <a:latin typeface="Meiryo UI" panose="020B0604030504040204" pitchFamily="50" charset="-128"/>
                <a:ea typeface="Meiryo UI" panose="020B0604030504040204" pitchFamily="50" charset="-128"/>
              </a:rPr>
              <a:t>その場では</a:t>
            </a:r>
            <a:endParaRPr lang="en-US" altLang="ja-JP" sz="1000" u="sng" dirty="0" smtClean="0">
              <a:latin typeface="Meiryo UI" panose="020B0604030504040204" pitchFamily="50" charset="-128"/>
              <a:ea typeface="Meiryo UI" panose="020B0604030504040204" pitchFamily="50" charset="-128"/>
            </a:endParaRPr>
          </a:p>
          <a:p>
            <a:r>
              <a:rPr kumimoji="1" lang="ja-JP" altLang="en-US" sz="1000" u="sng" dirty="0" smtClean="0">
                <a:latin typeface="Meiryo UI" panose="020B0604030504040204" pitchFamily="50" charset="-128"/>
                <a:ea typeface="Meiryo UI" panose="020B0604030504040204" pitchFamily="50" charset="-128"/>
              </a:rPr>
              <a:t>契約しない</a:t>
            </a:r>
            <a:r>
              <a:rPr kumimoji="1" lang="ja-JP" altLang="en-US" sz="1000" dirty="0" smtClean="0">
                <a:latin typeface="Meiryo UI" panose="020B0604030504040204" pitchFamily="50" charset="-128"/>
                <a:ea typeface="Meiryo UI" panose="020B0604030504040204" pitchFamily="50" charset="-128"/>
              </a:rPr>
              <a:t>ようにしましょう</a:t>
            </a:r>
            <a:r>
              <a:rPr lang="ja-JP" altLang="en-US"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p:txBody>
      </p:sp>
      <p:sp>
        <p:nvSpPr>
          <p:cNvPr id="14" name="正方形/長方形 13"/>
          <p:cNvSpPr/>
          <p:nvPr/>
        </p:nvSpPr>
        <p:spPr>
          <a:xfrm>
            <a:off x="3457023" y="1666888"/>
            <a:ext cx="3042605" cy="2619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3598675" y="1648370"/>
            <a:ext cx="2941454" cy="553998"/>
          </a:xfrm>
          <a:prstGeom prst="rect">
            <a:avLst/>
          </a:prstGeom>
          <a:noFill/>
        </p:spPr>
        <p:txBody>
          <a:bodyPr wrap="square" rtlCol="0">
            <a:spAutoFit/>
          </a:bodyPr>
          <a:lstStyle/>
          <a:p>
            <a:r>
              <a:rPr lang="ja-JP" altLang="en-US" sz="1000" dirty="0" smtClean="0">
                <a:latin typeface="Meiryo UI" panose="020B0604030504040204" pitchFamily="50" charset="-128"/>
                <a:ea typeface="Meiryo UI" panose="020B0604030504040204" pitchFamily="50" charset="-128"/>
              </a:rPr>
              <a:t>　公的</a:t>
            </a:r>
            <a:r>
              <a:rPr lang="ja-JP" altLang="en-US" sz="1000" dirty="0">
                <a:latin typeface="Meiryo UI" panose="020B0604030504040204" pitchFamily="50" charset="-128"/>
                <a:ea typeface="Meiryo UI" panose="020B0604030504040204" pitchFamily="50" charset="-128"/>
              </a:rPr>
              <a:t>機関や有名企業</a:t>
            </a:r>
            <a:r>
              <a:rPr lang="ja-JP" altLang="en-US" sz="1000" dirty="0" smtClean="0">
                <a:latin typeface="Meiryo UI" panose="020B0604030504040204" pitchFamily="50" charset="-128"/>
                <a:ea typeface="Meiryo UI" panose="020B0604030504040204" pitchFamily="50" charset="-128"/>
              </a:rPr>
              <a:t>のフリをし、「</a:t>
            </a:r>
            <a:r>
              <a:rPr lang="ja-JP" altLang="en-US" sz="1000" dirty="0">
                <a:latin typeface="Meiryo UI" panose="020B0604030504040204" pitchFamily="50" charset="-128"/>
                <a:ea typeface="Meiryo UI" panose="020B0604030504040204" pitchFamily="50" charset="-128"/>
              </a:rPr>
              <a:t>義務になりました」「法律が</a:t>
            </a:r>
            <a:r>
              <a:rPr lang="ja-JP" altLang="en-US" sz="1000" dirty="0" smtClean="0">
                <a:latin typeface="Meiryo UI" panose="020B0604030504040204" pitchFamily="50" charset="-128"/>
                <a:ea typeface="Meiryo UI" panose="020B0604030504040204" pitchFamily="50" charset="-128"/>
              </a:rPr>
              <a:t>変わりました」など</a:t>
            </a:r>
            <a:r>
              <a:rPr lang="ja-JP" altLang="en-US" sz="1000" dirty="0">
                <a:latin typeface="Meiryo UI" panose="020B0604030504040204" pitchFamily="50" charset="-128"/>
                <a:ea typeface="Meiryo UI" panose="020B0604030504040204" pitchFamily="50" charset="-128"/>
              </a:rPr>
              <a:t>ウ</a:t>
            </a:r>
            <a:r>
              <a:rPr lang="ja-JP" altLang="en-US" sz="1000" dirty="0" smtClean="0">
                <a:latin typeface="Meiryo UI" panose="020B0604030504040204" pitchFamily="50" charset="-128"/>
                <a:ea typeface="Meiryo UI" panose="020B0604030504040204" pitchFamily="50" charset="-128"/>
              </a:rPr>
              <a:t>ソの説明をして、火災報知器や浄水器などを売りつける商法</a:t>
            </a:r>
            <a:endParaRPr kumimoji="1" lang="ja-JP" altLang="en-US" sz="1000" dirty="0">
              <a:latin typeface="Meiryo UI" panose="020B0604030504040204" pitchFamily="50" charset="-128"/>
              <a:ea typeface="Meiryo UI" panose="020B0604030504040204" pitchFamily="50" charset="-128"/>
            </a:endParaRPr>
          </a:p>
        </p:txBody>
      </p:sp>
      <p:pic>
        <p:nvPicPr>
          <p:cNvPr id="17" name="図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29255" y="2313352"/>
            <a:ext cx="1765635" cy="1773829"/>
          </a:xfrm>
          <a:prstGeom prst="rect">
            <a:avLst/>
          </a:prstGeom>
        </p:spPr>
      </p:pic>
      <p:sp>
        <p:nvSpPr>
          <p:cNvPr id="19" name="テキスト ボックス 18"/>
          <p:cNvSpPr txBox="1"/>
          <p:nvPr/>
        </p:nvSpPr>
        <p:spPr>
          <a:xfrm>
            <a:off x="485057" y="5992180"/>
            <a:ext cx="2892036" cy="553998"/>
          </a:xfrm>
          <a:prstGeom prst="rect">
            <a:avLst/>
          </a:prstGeom>
          <a:noFill/>
        </p:spPr>
        <p:txBody>
          <a:bodyPr wrap="square" rtlCol="0">
            <a:spAutoFit/>
          </a:bodyPr>
          <a:lstStyle/>
          <a:p>
            <a:r>
              <a:rPr lang="ja-JP" altLang="en-US" sz="1000" dirty="0" smtClean="0">
                <a:latin typeface="Meiryo UI" panose="020B0604030504040204" pitchFamily="50" charset="-128"/>
                <a:ea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rPr>
              <a:t>火災</a:t>
            </a:r>
            <a:r>
              <a:rPr lang="ja-JP" altLang="en-US" sz="1000" dirty="0" smtClean="0">
                <a:latin typeface="Meiryo UI" panose="020B0604030504040204" pitchFamily="50" charset="-128"/>
                <a:ea typeface="Meiryo UI" panose="020B0604030504040204" pitchFamily="50" charset="-128"/>
              </a:rPr>
              <a:t>保険を使って無料で家</a:t>
            </a:r>
            <a:r>
              <a:rPr lang="ja-JP" altLang="en-US" sz="1000" dirty="0">
                <a:latin typeface="Meiryo UI" panose="020B0604030504040204" pitchFamily="50" charset="-128"/>
                <a:ea typeface="Meiryo UI" panose="020B0604030504040204" pitchFamily="50" charset="-128"/>
              </a:rPr>
              <a:t>の修理</a:t>
            </a:r>
            <a:r>
              <a:rPr lang="ja-JP" altLang="en-US" sz="1000" dirty="0" smtClean="0">
                <a:latin typeface="Meiryo UI" panose="020B0604030504040204" pitchFamily="50" charset="-128"/>
                <a:ea typeface="Meiryo UI" panose="020B0604030504040204" pitchFamily="50" charset="-128"/>
              </a:rPr>
              <a:t>ができます」</a:t>
            </a:r>
            <a:r>
              <a:rPr lang="ja-JP" altLang="en-US" sz="1000" dirty="0">
                <a:latin typeface="Meiryo UI" panose="020B0604030504040204" pitchFamily="50" charset="-128"/>
                <a:ea typeface="Meiryo UI" panose="020B0604030504040204" pitchFamily="50" charset="-128"/>
              </a:rPr>
              <a:t>というよう</a:t>
            </a:r>
            <a:r>
              <a:rPr lang="ja-JP" altLang="en-US" sz="1000" dirty="0" smtClean="0">
                <a:latin typeface="Meiryo UI" panose="020B0604030504040204" pitchFamily="50" charset="-128"/>
                <a:ea typeface="Meiryo UI" panose="020B0604030504040204" pitchFamily="50" charset="-128"/>
              </a:rPr>
              <a:t>な</a:t>
            </a:r>
            <a:r>
              <a:rPr lang="ja-JP" altLang="en-US" sz="1000" dirty="0">
                <a:latin typeface="Meiryo UI" panose="020B0604030504040204" pitchFamily="50" charset="-128"/>
                <a:ea typeface="Meiryo UI" panose="020B0604030504040204" pitchFamily="50" charset="-128"/>
              </a:rPr>
              <a:t>説明</a:t>
            </a:r>
            <a:r>
              <a:rPr lang="ja-JP" altLang="en-US" sz="1000" dirty="0" smtClean="0">
                <a:latin typeface="Meiryo UI" panose="020B0604030504040204" pitchFamily="50" charset="-128"/>
                <a:ea typeface="Meiryo UI" panose="020B0604030504040204" pitchFamily="50" charset="-128"/>
              </a:rPr>
              <a:t>を</a:t>
            </a:r>
            <a:r>
              <a:rPr lang="ja-JP" altLang="en-US" sz="1000" dirty="0">
                <a:latin typeface="Meiryo UI" panose="020B0604030504040204" pitchFamily="50" charset="-128"/>
                <a:ea typeface="Meiryo UI" panose="020B0604030504040204" pitchFamily="50" charset="-128"/>
              </a:rPr>
              <a:t>し</a:t>
            </a:r>
            <a:r>
              <a:rPr lang="ja-JP" altLang="en-US" sz="1000" dirty="0" smtClean="0">
                <a:latin typeface="Meiryo UI" panose="020B0604030504040204" pitchFamily="50" charset="-128"/>
                <a:ea typeface="Meiryo UI" panose="020B0604030504040204" pitchFamily="50" charset="-128"/>
              </a:rPr>
              <a:t>、必要</a:t>
            </a:r>
            <a:r>
              <a:rPr lang="ja-JP" altLang="en-US" sz="1000" dirty="0">
                <a:latin typeface="Meiryo UI" panose="020B0604030504040204" pitchFamily="50" charset="-128"/>
                <a:ea typeface="Meiryo UI" panose="020B0604030504040204" pitchFamily="50" charset="-128"/>
              </a:rPr>
              <a:t>のないところまで</a:t>
            </a:r>
            <a:r>
              <a:rPr lang="ja-JP" altLang="en-US" sz="1000" dirty="0" smtClean="0">
                <a:latin typeface="Meiryo UI" panose="020B0604030504040204" pitchFamily="50" charset="-128"/>
                <a:ea typeface="Meiryo UI" panose="020B0604030504040204" pitchFamily="50" charset="-128"/>
              </a:rPr>
              <a:t>修理したり、</a:t>
            </a:r>
            <a:r>
              <a:rPr lang="ja-JP" altLang="en-US" sz="1000" dirty="0" err="1" smtClean="0">
                <a:latin typeface="Meiryo UI" panose="020B0604030504040204" pitchFamily="50" charset="-128"/>
                <a:ea typeface="Meiryo UI" panose="020B0604030504040204" pitchFamily="50" charset="-128"/>
              </a:rPr>
              <a:t>ず</a:t>
            </a:r>
            <a:endParaRPr lang="en-US" altLang="ja-JP" sz="1000" dirty="0" smtClean="0">
              <a:latin typeface="Meiryo UI" panose="020B0604030504040204" pitchFamily="50" charset="-128"/>
              <a:ea typeface="Meiryo UI" panose="020B0604030504040204" pitchFamily="50" charset="-128"/>
            </a:endParaRPr>
          </a:p>
          <a:p>
            <a:r>
              <a:rPr lang="ja-JP" altLang="en-US" sz="1000" dirty="0" err="1" smtClean="0">
                <a:latin typeface="Meiryo UI" panose="020B0604030504040204" pitchFamily="50" charset="-128"/>
                <a:ea typeface="Meiryo UI" panose="020B0604030504040204" pitchFamily="50" charset="-128"/>
              </a:rPr>
              <a:t>さんな</a:t>
            </a:r>
            <a:r>
              <a:rPr lang="ja-JP" altLang="en-US" sz="1000" dirty="0">
                <a:latin typeface="Meiryo UI" panose="020B0604030504040204" pitchFamily="50" charset="-128"/>
                <a:ea typeface="Meiryo UI" panose="020B0604030504040204" pitchFamily="50" charset="-128"/>
              </a:rPr>
              <a:t>工事で代金を</a:t>
            </a:r>
            <a:r>
              <a:rPr lang="ja-JP" altLang="en-US" sz="1000" dirty="0" smtClean="0">
                <a:latin typeface="Meiryo UI" panose="020B0604030504040204" pitchFamily="50" charset="-128"/>
                <a:ea typeface="Meiryo UI" panose="020B0604030504040204" pitchFamily="50" charset="-128"/>
              </a:rPr>
              <a:t>請求する商法</a:t>
            </a:r>
            <a:endParaRPr kumimoji="1" lang="ja-JP" altLang="en-US" sz="1000" dirty="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441953" y="5601853"/>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点検商法</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r>
              <a:rPr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住宅</a:t>
            </a: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修理等</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pic>
        <p:nvPicPr>
          <p:cNvPr id="21" name="図 2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95933" y="8561272"/>
            <a:ext cx="724922" cy="223435"/>
          </a:xfrm>
          <a:prstGeom prst="rect">
            <a:avLst/>
          </a:prstGeom>
        </p:spPr>
      </p:pic>
      <p:sp>
        <p:nvSpPr>
          <p:cNvPr id="22" name="テキスト ボックス 21"/>
          <p:cNvSpPr txBox="1"/>
          <p:nvPr/>
        </p:nvSpPr>
        <p:spPr>
          <a:xfrm>
            <a:off x="502981" y="8807274"/>
            <a:ext cx="2892036" cy="707886"/>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業者の話をうのみにせず、</a:t>
            </a:r>
            <a:r>
              <a:rPr lang="ja-JP" altLang="en-US" sz="1000" u="sng" dirty="0" smtClean="0">
                <a:latin typeface="Meiryo UI" panose="020B0604030504040204" pitchFamily="50" charset="-128"/>
                <a:ea typeface="Meiryo UI" panose="020B0604030504040204" pitchFamily="50" charset="-128"/>
              </a:rPr>
              <a:t>契約をする前に、</a:t>
            </a:r>
            <a:r>
              <a:rPr lang="ja-JP" altLang="en-US" sz="1000" b="1" dirty="0" smtClean="0">
                <a:latin typeface="Meiryo UI" panose="020B0604030504040204" pitchFamily="50" charset="-128"/>
                <a:ea typeface="Meiryo UI" panose="020B0604030504040204" pitchFamily="50" charset="-128"/>
              </a:rPr>
              <a:t>加入の</a:t>
            </a:r>
            <a:endParaRPr lang="en-US" altLang="ja-JP" sz="1000" b="1" dirty="0" smtClean="0">
              <a:latin typeface="Meiryo UI" panose="020B0604030504040204" pitchFamily="50" charset="-128"/>
              <a:ea typeface="Meiryo UI" panose="020B0604030504040204" pitchFamily="50" charset="-128"/>
            </a:endParaRPr>
          </a:p>
          <a:p>
            <a:r>
              <a:rPr lang="ja-JP" altLang="en-US" sz="1000" b="1" dirty="0" smtClean="0">
                <a:latin typeface="Meiryo UI" panose="020B0604030504040204" pitchFamily="50" charset="-128"/>
                <a:ea typeface="Meiryo UI" panose="020B0604030504040204" pitchFamily="50" charset="-128"/>
              </a:rPr>
              <a:t>保険会社や保険代理店に相談</a:t>
            </a:r>
            <a:r>
              <a:rPr lang="ja-JP" altLang="en-US" sz="1000" dirty="0" smtClean="0">
                <a:latin typeface="Meiryo UI" panose="020B0604030504040204" pitchFamily="50" charset="-128"/>
                <a:ea typeface="Meiryo UI" panose="020B0604030504040204" pitchFamily="50" charset="-128"/>
              </a:rPr>
              <a:t>しましょう！</a:t>
            </a:r>
            <a:endParaRPr lang="en-US" altLang="ja-JP" sz="1000" dirty="0" smtClean="0">
              <a:latin typeface="Meiryo UI" panose="020B0604030504040204" pitchFamily="50" charset="-128"/>
              <a:ea typeface="Meiryo UI" panose="020B0604030504040204" pitchFamily="50" charset="-128"/>
            </a:endParaRPr>
          </a:p>
          <a:p>
            <a:pPr algn="dist"/>
            <a:r>
              <a:rPr kumimoji="1" lang="ja-JP" altLang="en-US" sz="1000" dirty="0" smtClean="0">
                <a:latin typeface="Meiryo UI" panose="020B0604030504040204" pitchFamily="50" charset="-128"/>
                <a:ea typeface="Meiryo UI" panose="020B0604030504040204" pitchFamily="50" charset="-128"/>
              </a:rPr>
              <a:t>　勧誘されても</a:t>
            </a:r>
            <a:r>
              <a:rPr kumimoji="1" lang="ja-JP" altLang="en-US" sz="1000" b="1" dirty="0" smtClean="0">
                <a:latin typeface="Meiryo UI" panose="020B0604030504040204" pitchFamily="50" charset="-128"/>
                <a:ea typeface="Meiryo UI" panose="020B0604030504040204" pitchFamily="50" charset="-128"/>
              </a:rPr>
              <a:t>その場で契約せず、複数の業者の見</a:t>
            </a:r>
            <a:endParaRPr kumimoji="1" lang="en-US" altLang="ja-JP" sz="1000" b="1" dirty="0" smtClean="0">
              <a:latin typeface="Meiryo UI" panose="020B0604030504040204" pitchFamily="50" charset="-128"/>
              <a:ea typeface="Meiryo UI" panose="020B0604030504040204" pitchFamily="50" charset="-128"/>
            </a:endParaRPr>
          </a:p>
          <a:p>
            <a:r>
              <a:rPr kumimoji="1" lang="ja-JP" altLang="en-US" sz="1000" b="1" dirty="0" smtClean="0">
                <a:latin typeface="Meiryo UI" panose="020B0604030504040204" pitchFamily="50" charset="-128"/>
                <a:ea typeface="Meiryo UI" panose="020B0604030504040204" pitchFamily="50" charset="-128"/>
              </a:rPr>
              <a:t>積もりを取って</a:t>
            </a:r>
            <a:r>
              <a:rPr kumimoji="1" lang="ja-JP" altLang="en-US" sz="1000" dirty="0" smtClean="0">
                <a:latin typeface="Meiryo UI" panose="020B0604030504040204" pitchFamily="50" charset="-128"/>
                <a:ea typeface="Meiryo UI" panose="020B0604030504040204" pitchFamily="50" charset="-128"/>
              </a:rPr>
              <a:t>慎重に判断しましょう。</a:t>
            </a:r>
            <a:endParaRPr kumimoji="1" lang="ja-JP" altLang="en-US" sz="1000" dirty="0">
              <a:latin typeface="Meiryo UI" panose="020B0604030504040204" pitchFamily="50" charset="-128"/>
              <a:ea typeface="Meiryo UI" panose="020B0604030504040204" pitchFamily="50" charset="-128"/>
            </a:endParaRPr>
          </a:p>
        </p:txBody>
      </p:sp>
      <p:pic>
        <p:nvPicPr>
          <p:cNvPr id="23" name="図 2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74789" y="6560420"/>
            <a:ext cx="1959576" cy="1959576"/>
          </a:xfrm>
          <a:prstGeom prst="rect">
            <a:avLst/>
          </a:prstGeom>
        </p:spPr>
      </p:pic>
      <p:sp>
        <p:nvSpPr>
          <p:cNvPr id="24" name="正方形/長方形 23"/>
          <p:cNvSpPr/>
          <p:nvPr/>
        </p:nvSpPr>
        <p:spPr>
          <a:xfrm>
            <a:off x="3523762" y="6122875"/>
            <a:ext cx="3042605" cy="2619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3591518" y="5990723"/>
            <a:ext cx="2892036" cy="553998"/>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頼んでいない商品を一方的に送り付け、代金引換の悪用や同封された請求書等により消費者に支払義務</a:t>
            </a:r>
            <a:endParaRPr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があると勘違いさせて商品代を請求する商法</a:t>
            </a:r>
            <a:endParaRPr kumimoji="1" lang="ja-JP" altLang="en-US" sz="1000" dirty="0">
              <a:latin typeface="Meiryo UI" panose="020B0604030504040204" pitchFamily="50" charset="-128"/>
              <a:ea typeface="Meiryo UI" panose="020B0604030504040204" pitchFamily="50" charset="-128"/>
            </a:endParaRPr>
          </a:p>
        </p:txBody>
      </p:sp>
      <p:sp>
        <p:nvSpPr>
          <p:cNvPr id="26" name="テキスト ボックス 25"/>
          <p:cNvSpPr txBox="1"/>
          <p:nvPr/>
        </p:nvSpPr>
        <p:spPr>
          <a:xfrm>
            <a:off x="3483838" y="5425207"/>
            <a:ext cx="3042605" cy="584775"/>
          </a:xfrm>
          <a:prstGeom prst="rect">
            <a:avLst/>
          </a:prstGeom>
          <a:noFill/>
        </p:spPr>
        <p:txBody>
          <a:bodyPr wrap="square" rtlCol="0">
            <a:spAutoFit/>
          </a:bodyPr>
          <a:lstStyle/>
          <a:p>
            <a:pPr algn="ctr"/>
            <a:r>
              <a:rPr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送り付け</a:t>
            </a: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商法</a:t>
            </a:r>
            <a:endPar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a:p>
            <a:pPr algn="ct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r>
              <a:rPr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ネガティブオプション</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27" name="テキスト ボックス 26"/>
          <p:cNvSpPr txBox="1"/>
          <p:nvPr/>
        </p:nvSpPr>
        <p:spPr>
          <a:xfrm>
            <a:off x="3558256" y="8807274"/>
            <a:ext cx="2877944" cy="707886"/>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自分が頼んでいないモノや、知らない人から送られてきたモノは</a:t>
            </a:r>
            <a:r>
              <a:rPr lang="ja-JP" altLang="en-US" sz="1000" b="1" u="sng" dirty="0" smtClean="0">
                <a:latin typeface="Meiryo UI" panose="020B0604030504040204" pitchFamily="50" charset="-128"/>
                <a:ea typeface="Meiryo UI" panose="020B0604030504040204" pitchFamily="50" charset="-128"/>
              </a:rPr>
              <a:t>「受け取りを拒否」</a:t>
            </a:r>
            <a:r>
              <a:rPr lang="ja-JP" altLang="en-US" sz="1000" dirty="0" smtClean="0">
                <a:latin typeface="Meiryo UI" panose="020B0604030504040204" pitchFamily="50" charset="-128"/>
                <a:ea typeface="Meiryo UI" panose="020B0604030504040204" pitchFamily="50" charset="-128"/>
              </a:rPr>
              <a:t>しましょう。もし、受け取っても</a:t>
            </a:r>
            <a:r>
              <a:rPr lang="ja-JP" altLang="en-US" sz="1000" b="1" u="sng" dirty="0" smtClean="0">
                <a:latin typeface="Meiryo UI" panose="020B0604030504040204" pitchFamily="50" charset="-128"/>
                <a:ea typeface="Meiryo UI" panose="020B0604030504040204" pitchFamily="50" charset="-128"/>
              </a:rPr>
              <a:t>「代金は支払わない」</a:t>
            </a:r>
            <a:r>
              <a:rPr lang="ja-JP" altLang="en-US" sz="1000" dirty="0" smtClean="0">
                <a:latin typeface="Meiryo UI" panose="020B0604030504040204" pitchFamily="50" charset="-128"/>
                <a:ea typeface="Meiryo UI" panose="020B0604030504040204" pitchFamily="50" charset="-128"/>
              </a:rPr>
              <a:t>、開封しても</a:t>
            </a:r>
            <a:r>
              <a:rPr lang="en-US" altLang="ja-JP" sz="1000" dirty="0" smtClean="0">
                <a:latin typeface="Meiryo UI" panose="020B0604030504040204" pitchFamily="50" charset="-128"/>
                <a:ea typeface="Meiryo UI" panose="020B0604030504040204" pitchFamily="50" charset="-128"/>
              </a:rPr>
              <a:t>14</a:t>
            </a:r>
            <a:r>
              <a:rPr lang="ja-JP" altLang="en-US" sz="1000" dirty="0" smtClean="0">
                <a:latin typeface="Meiryo UI" panose="020B0604030504040204" pitchFamily="50" charset="-128"/>
                <a:ea typeface="Meiryo UI" panose="020B0604030504040204" pitchFamily="50" charset="-128"/>
              </a:rPr>
              <a:t>日間は</a:t>
            </a:r>
            <a:r>
              <a:rPr lang="ja-JP" altLang="en-US" sz="1000" b="1" u="sng" dirty="0" smtClean="0">
                <a:latin typeface="Meiryo UI" panose="020B0604030504040204" pitchFamily="50" charset="-128"/>
                <a:ea typeface="Meiryo UI" panose="020B0604030504040204" pitchFamily="50" charset="-128"/>
              </a:rPr>
              <a:t>「使</a:t>
            </a:r>
            <a:endParaRPr lang="en-US" altLang="ja-JP" sz="1000" b="1" u="sng" dirty="0" smtClean="0">
              <a:latin typeface="Meiryo UI" panose="020B0604030504040204" pitchFamily="50" charset="-128"/>
              <a:ea typeface="Meiryo UI" panose="020B0604030504040204" pitchFamily="50" charset="-128"/>
            </a:endParaRPr>
          </a:p>
          <a:p>
            <a:r>
              <a:rPr lang="ja-JP" altLang="en-US" sz="1000" b="1" u="sng" dirty="0" smtClean="0">
                <a:latin typeface="Meiryo UI" panose="020B0604030504040204" pitchFamily="50" charset="-128"/>
                <a:ea typeface="Meiryo UI" panose="020B0604030504040204" pitchFamily="50" charset="-128"/>
              </a:rPr>
              <a:t>わないで保管」</a:t>
            </a:r>
            <a:r>
              <a:rPr lang="ja-JP" altLang="en-US" sz="1000" dirty="0" smtClean="0">
                <a:latin typeface="Meiryo UI" panose="020B0604030504040204" pitchFamily="50" charset="-128"/>
                <a:ea typeface="Meiryo UI" panose="020B0604030504040204" pitchFamily="50" charset="-128"/>
              </a:rPr>
              <a:t>しましょう！</a:t>
            </a:r>
            <a:endParaRPr kumimoji="1" lang="ja-JP" altLang="en-US" sz="1000" dirty="0">
              <a:latin typeface="Meiryo UI" panose="020B0604030504040204" pitchFamily="50" charset="-128"/>
              <a:ea typeface="Meiryo UI" panose="020B0604030504040204" pitchFamily="50" charset="-128"/>
            </a:endParaRPr>
          </a:p>
        </p:txBody>
      </p:sp>
      <p:pic>
        <p:nvPicPr>
          <p:cNvPr id="29" name="図 28"/>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00355" y="6741408"/>
            <a:ext cx="1501729" cy="1711372"/>
          </a:xfrm>
          <a:prstGeom prst="rect">
            <a:avLst/>
          </a:prstGeom>
        </p:spPr>
      </p:pic>
      <p:cxnSp>
        <p:nvCxnSpPr>
          <p:cNvPr id="33" name="直線コネクタ 32"/>
          <p:cNvCxnSpPr/>
          <p:nvPr/>
        </p:nvCxnSpPr>
        <p:spPr>
          <a:xfrm>
            <a:off x="584200" y="5426242"/>
            <a:ext cx="5761038"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3474835" y="1291430"/>
            <a:ext cx="4564" cy="8311799"/>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pic>
        <p:nvPicPr>
          <p:cNvPr id="39" name="図 3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06941" y="8559216"/>
            <a:ext cx="724922" cy="223435"/>
          </a:xfrm>
          <a:prstGeom prst="rect">
            <a:avLst/>
          </a:prstGeom>
        </p:spPr>
      </p:pic>
      <p:pic>
        <p:nvPicPr>
          <p:cNvPr id="40" name="図 3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77332" y="4298424"/>
            <a:ext cx="724922" cy="223435"/>
          </a:xfrm>
          <a:prstGeom prst="rect">
            <a:avLst/>
          </a:prstGeom>
        </p:spPr>
      </p:pic>
      <p:pic>
        <p:nvPicPr>
          <p:cNvPr id="41" name="図 4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47402" y="4293955"/>
            <a:ext cx="724922" cy="223435"/>
          </a:xfrm>
          <a:prstGeom prst="rect">
            <a:avLst/>
          </a:prstGeom>
        </p:spPr>
      </p:pic>
      <p:sp>
        <p:nvSpPr>
          <p:cNvPr id="3" name="スライド番号プレースホルダー 2"/>
          <p:cNvSpPr>
            <a:spLocks noGrp="1"/>
          </p:cNvSpPr>
          <p:nvPr>
            <p:ph type="sldNum" sz="quarter" idx="12"/>
          </p:nvPr>
        </p:nvSpPr>
        <p:spPr/>
        <p:txBody>
          <a:bodyPr/>
          <a:lstStyle/>
          <a:p>
            <a:fld id="{2D29DCC2-8EF3-41CF-8D5F-D9B527706C29}" type="slidenum">
              <a:rPr kumimoji="1" lang="ja-JP" altLang="en-US" smtClean="0"/>
              <a:t>11</a:t>
            </a:fld>
            <a:endParaRPr kumimoji="1" lang="ja-JP" altLang="en-US"/>
          </a:p>
        </p:txBody>
      </p:sp>
    </p:spTree>
    <p:extLst>
      <p:ext uri="{BB962C8B-B14F-4D97-AF65-F5344CB8AC3E}">
        <p14:creationId xmlns:p14="http://schemas.microsoft.com/office/powerpoint/2010/main" val="14554490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1" name="角丸四角形 30"/>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コネクタ 31"/>
          <p:cNvCxnSpPr/>
          <p:nvPr/>
        </p:nvCxnSpPr>
        <p:spPr>
          <a:xfrm>
            <a:off x="584200" y="5313508"/>
            <a:ext cx="5761038"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3474835" y="1291430"/>
            <a:ext cx="4564" cy="8311799"/>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角丸四角形 28"/>
          <p:cNvSpPr/>
          <p:nvPr/>
        </p:nvSpPr>
        <p:spPr>
          <a:xfrm>
            <a:off x="-432486" y="310096"/>
            <a:ext cx="6291865" cy="485255"/>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550349" y="1663808"/>
            <a:ext cx="2829427" cy="553998"/>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体験無料</a:t>
            </a:r>
            <a:r>
              <a:rPr lang="ja-JP" altLang="en-US" sz="1000" dirty="0">
                <a:latin typeface="Meiryo UI" panose="020B0604030504040204" pitchFamily="50" charset="-128"/>
                <a:ea typeface="Meiryo UI" panose="020B0604030504040204" pitchFamily="50" charset="-128"/>
              </a:rPr>
              <a:t>、</a:t>
            </a:r>
            <a:r>
              <a:rPr lang="ja-JP" altLang="en-US" sz="1000" dirty="0" smtClean="0">
                <a:latin typeface="Meiryo UI" panose="020B0604030504040204" pitchFamily="50" charset="-128"/>
                <a:ea typeface="Meiryo UI" panose="020B0604030504040204" pitchFamily="50" charset="-128"/>
              </a:rPr>
              <a:t>今</a:t>
            </a:r>
            <a:r>
              <a:rPr lang="ja-JP" altLang="en-US" sz="1000" dirty="0">
                <a:latin typeface="Meiryo UI" panose="020B0604030504040204" pitchFamily="50" charset="-128"/>
                <a:ea typeface="Meiryo UI" panose="020B0604030504040204" pitchFamily="50" charset="-128"/>
              </a:rPr>
              <a:t>だけ</a:t>
            </a:r>
            <a:r>
              <a:rPr lang="ja-JP" altLang="en-US" sz="1000" dirty="0" smtClean="0">
                <a:latin typeface="Meiryo UI" panose="020B0604030504040204" pitchFamily="50" charset="-128"/>
                <a:ea typeface="Meiryo UI" panose="020B0604030504040204" pitchFamily="50" charset="-128"/>
              </a:rPr>
              <a:t>無料と</a:t>
            </a:r>
            <a:r>
              <a:rPr lang="ja-JP" altLang="en-US" sz="1000" dirty="0">
                <a:latin typeface="Meiryo UI" panose="020B0604030504040204" pitchFamily="50" charset="-128"/>
                <a:ea typeface="Meiryo UI" panose="020B0604030504040204" pitchFamily="50" charset="-128"/>
              </a:rPr>
              <a:t>いった言葉</a:t>
            </a:r>
            <a:r>
              <a:rPr lang="ja-JP" altLang="en-US" sz="1000" dirty="0" smtClean="0">
                <a:latin typeface="Meiryo UI" panose="020B0604030504040204" pitchFamily="50" charset="-128"/>
                <a:ea typeface="Meiryo UI" panose="020B0604030504040204" pitchFamily="50" charset="-128"/>
              </a:rPr>
              <a:t>で誘い、サービスを受けた相手</a:t>
            </a:r>
            <a:r>
              <a:rPr lang="ja-JP" altLang="en-US" sz="1000" dirty="0">
                <a:latin typeface="Meiryo UI" panose="020B0604030504040204" pitchFamily="50" charset="-128"/>
                <a:ea typeface="Meiryo UI" panose="020B0604030504040204" pitchFamily="50" charset="-128"/>
              </a:rPr>
              <a:t>が負い目を感じて断りにくい状況</a:t>
            </a:r>
            <a:r>
              <a:rPr lang="ja-JP" altLang="en-US" sz="1000" dirty="0" smtClean="0">
                <a:latin typeface="Meiryo UI" panose="020B0604030504040204" pitchFamily="50" charset="-128"/>
                <a:ea typeface="Meiryo UI" panose="020B0604030504040204" pitchFamily="50" charset="-128"/>
              </a:rPr>
              <a:t>にし</a:t>
            </a:r>
            <a:endParaRPr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て高額</a:t>
            </a:r>
            <a:r>
              <a:rPr lang="ja-JP" altLang="en-US" sz="1000" dirty="0">
                <a:latin typeface="Meiryo UI" panose="020B0604030504040204" pitchFamily="50" charset="-128"/>
                <a:ea typeface="Meiryo UI" panose="020B0604030504040204" pitchFamily="50" charset="-128"/>
              </a:rPr>
              <a:t>な商品やサービスの契約</a:t>
            </a:r>
            <a:r>
              <a:rPr lang="ja-JP" altLang="en-US" sz="1000" dirty="0" smtClean="0">
                <a:latin typeface="Meiryo UI" panose="020B0604030504040204" pitchFamily="50" charset="-128"/>
                <a:ea typeface="Meiryo UI" panose="020B0604030504040204" pitchFamily="50" charset="-128"/>
              </a:rPr>
              <a:t>を勧めてくるトラブル</a:t>
            </a:r>
            <a:endParaRPr lang="ja-JP" altLang="en-US" sz="1000"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458175" y="1299522"/>
            <a:ext cx="3042605" cy="338554"/>
          </a:xfrm>
          <a:prstGeom prst="rect">
            <a:avLst/>
          </a:prstGeom>
          <a:noFill/>
        </p:spPr>
        <p:txBody>
          <a:bodyPr wrap="square" rtlCol="0">
            <a:spAutoFit/>
          </a:bodyPr>
          <a:lstStyle/>
          <a:p>
            <a:pPr algn="ctr"/>
            <a:r>
              <a:rPr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無料商法</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6" name="正方形/長方形 5"/>
          <p:cNvSpPr/>
          <p:nvPr/>
        </p:nvSpPr>
        <p:spPr>
          <a:xfrm>
            <a:off x="467617" y="4459602"/>
            <a:ext cx="2950066" cy="861774"/>
          </a:xfrm>
          <a:prstGeom prst="rect">
            <a:avLst/>
          </a:prstGeom>
        </p:spPr>
        <p:txBody>
          <a:bodyPr wrap="square">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rPr>
              <a:t>無料」という言葉に惑わされず、</a:t>
            </a:r>
            <a:r>
              <a:rPr lang="ja-JP" altLang="en-US" sz="1000" u="sng" dirty="0">
                <a:latin typeface="Meiryo UI" panose="020B0604030504040204" pitchFamily="50" charset="-128"/>
                <a:ea typeface="Meiryo UI" panose="020B0604030504040204" pitchFamily="50" charset="-128"/>
              </a:rPr>
              <a:t>何が無料なのか、追加料金は発生しない</a:t>
            </a:r>
            <a:r>
              <a:rPr lang="ja-JP" altLang="en-US" sz="1000" u="sng" dirty="0" smtClean="0">
                <a:latin typeface="Meiryo UI" panose="020B0604030504040204" pitchFamily="50" charset="-128"/>
                <a:ea typeface="Meiryo UI" panose="020B0604030504040204" pitchFamily="50" charset="-128"/>
              </a:rPr>
              <a:t>かなど、その</a:t>
            </a:r>
            <a:r>
              <a:rPr lang="ja-JP" altLang="en-US" sz="1000" u="sng" dirty="0">
                <a:latin typeface="Meiryo UI" panose="020B0604030504040204" pitchFamily="50" charset="-128"/>
                <a:ea typeface="Meiryo UI" panose="020B0604030504040204" pitchFamily="50" charset="-128"/>
              </a:rPr>
              <a:t>商品に付随する情報を確認しましょう</a:t>
            </a:r>
            <a:r>
              <a:rPr lang="ja-JP" altLang="en-US" sz="1000" dirty="0" smtClean="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いらないサービスや商品について</a:t>
            </a:r>
            <a:r>
              <a:rPr lang="ja-JP" altLang="en-US" sz="1000" b="1" dirty="0" smtClean="0">
                <a:latin typeface="Meiryo UI" panose="020B0604030504040204" pitchFamily="50" charset="-128"/>
                <a:ea typeface="Meiryo UI" panose="020B0604030504040204" pitchFamily="50" charset="-128"/>
              </a:rPr>
              <a:t>は</a:t>
            </a:r>
            <a:endParaRPr lang="en-US" altLang="ja-JP" sz="1000" b="1" dirty="0" smtClean="0">
              <a:latin typeface="Meiryo UI" panose="020B0604030504040204" pitchFamily="50" charset="-128"/>
              <a:ea typeface="Meiryo UI" panose="020B0604030504040204" pitchFamily="50" charset="-128"/>
            </a:endParaRPr>
          </a:p>
          <a:p>
            <a:r>
              <a:rPr lang="ja-JP" altLang="en-US" sz="1000" b="1" dirty="0" smtClean="0">
                <a:latin typeface="Meiryo UI" panose="020B0604030504040204" pitchFamily="50" charset="-128"/>
                <a:ea typeface="Meiryo UI" panose="020B0604030504040204" pitchFamily="50" charset="-128"/>
              </a:rPr>
              <a:t>はっきり</a:t>
            </a:r>
            <a:r>
              <a:rPr lang="ja-JP" altLang="en-US" sz="1000" b="1" dirty="0">
                <a:latin typeface="Meiryo UI" panose="020B0604030504040204" pitchFamily="50" charset="-128"/>
                <a:ea typeface="Meiryo UI" panose="020B0604030504040204" pitchFamily="50" charset="-128"/>
              </a:rPr>
              <a:t>と断る勇気を持ちましょう</a:t>
            </a:r>
            <a:r>
              <a:rPr lang="ja-JP" altLang="en-US" sz="1000" dirty="0">
                <a:latin typeface="Meiryo UI" panose="020B0604030504040204" pitchFamily="50" charset="-128"/>
                <a:ea typeface="Meiryo UI" panose="020B0604030504040204" pitchFamily="50" charset="-128"/>
              </a:rPr>
              <a:t>。 </a:t>
            </a:r>
            <a:endParaRPr lang="en-US" altLang="ja-JP" sz="1000" dirty="0" smtClean="0">
              <a:latin typeface="Meiryo UI" panose="020B0604030504040204" pitchFamily="50" charset="-128"/>
              <a:ea typeface="Meiryo UI" panose="020B0604030504040204" pitchFamily="50" charset="-128"/>
            </a:endParaRPr>
          </a:p>
          <a:p>
            <a:endParaRPr lang="ja-JP" altLang="en-US" sz="1000"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3573363" y="1621892"/>
            <a:ext cx="2829427" cy="553998"/>
          </a:xfrm>
          <a:prstGeom prst="rect">
            <a:avLst/>
          </a:prstGeom>
          <a:noFill/>
        </p:spPr>
        <p:txBody>
          <a:bodyPr wrap="square" rtlCol="0">
            <a:spAutoFit/>
          </a:bodyPr>
          <a:lstStyle/>
          <a:p>
            <a:pPr algn="dist"/>
            <a:r>
              <a:rPr kumimoji="1" lang="ja-JP" altLang="en-US" sz="1000" dirty="0" smtClean="0">
                <a:latin typeface="Meiryo UI" panose="020B0604030504040204" pitchFamily="50" charset="-128"/>
                <a:ea typeface="Meiryo UI" panose="020B0604030504040204" pitchFamily="50" charset="-128"/>
              </a:rPr>
              <a:t>　実際に利用していないサービスの料金を請求されたり、また、利用した事実はあっても、請求内容が契約</a:t>
            </a:r>
            <a:endParaRPr kumimoji="1" lang="en-US" altLang="ja-JP" sz="1000" dirty="0" smtClean="0">
              <a:latin typeface="Meiryo UI" panose="020B0604030504040204" pitchFamily="50" charset="-128"/>
              <a:ea typeface="Meiryo UI" panose="020B0604030504040204" pitchFamily="50" charset="-128"/>
            </a:endParaRPr>
          </a:p>
          <a:p>
            <a:r>
              <a:rPr kumimoji="1" lang="ja-JP" altLang="en-US" sz="1000" dirty="0" smtClean="0">
                <a:latin typeface="Meiryo UI" panose="020B0604030504040204" pitchFamily="50" charset="-128"/>
                <a:ea typeface="Meiryo UI" panose="020B0604030504040204" pitchFamily="50" charset="-128"/>
              </a:rPr>
              <a:t>時と異なっていたりするトラブル</a:t>
            </a:r>
            <a:endParaRPr kumimoji="1" lang="ja-JP" altLang="en-US" sz="100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3544815" y="1299522"/>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架空請求</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10" name="正方形/長方形 9"/>
          <p:cNvSpPr/>
          <p:nvPr/>
        </p:nvSpPr>
        <p:spPr>
          <a:xfrm>
            <a:off x="3588213" y="4460743"/>
            <a:ext cx="2861455" cy="707886"/>
          </a:xfrm>
          <a:prstGeom prst="rect">
            <a:avLst/>
          </a:prstGeom>
        </p:spPr>
        <p:txBody>
          <a:bodyPr wrap="square">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u="sng" dirty="0" smtClean="0">
                <a:latin typeface="Meiryo UI" panose="020B0604030504040204" pitchFamily="50" charset="-128"/>
                <a:ea typeface="Meiryo UI" panose="020B0604030504040204" pitchFamily="50" charset="-128"/>
              </a:rPr>
              <a:t>身</a:t>
            </a:r>
            <a:r>
              <a:rPr lang="ja-JP" altLang="en-US" sz="1000" u="sng" dirty="0">
                <a:latin typeface="Meiryo UI" panose="020B0604030504040204" pitchFamily="50" charset="-128"/>
                <a:ea typeface="Meiryo UI" panose="020B0604030504040204" pitchFamily="50" charset="-128"/>
              </a:rPr>
              <a:t>に覚えのない</a:t>
            </a:r>
            <a:r>
              <a:rPr lang="ja-JP" altLang="en-US" sz="1000" u="sng" dirty="0" smtClean="0">
                <a:latin typeface="Meiryo UI" panose="020B0604030504040204" pitchFamily="50" charset="-128"/>
                <a:ea typeface="Meiryo UI" panose="020B0604030504040204" pitchFamily="50" charset="-128"/>
              </a:rPr>
              <a:t>請求には</a:t>
            </a:r>
            <a:r>
              <a:rPr lang="ja-JP" altLang="en-US" sz="1000" u="sng" dirty="0">
                <a:latin typeface="Meiryo UI" panose="020B0604030504040204" pitchFamily="50" charset="-128"/>
                <a:ea typeface="Meiryo UI" panose="020B0604030504040204" pitchFamily="50" charset="-128"/>
              </a:rPr>
              <a:t>応じず</a:t>
            </a:r>
            <a:r>
              <a:rPr lang="ja-JP" altLang="en-US" sz="1000" u="sng" dirty="0" smtClean="0">
                <a:latin typeface="Meiryo UI" panose="020B0604030504040204" pitchFamily="50" charset="-128"/>
                <a:ea typeface="Meiryo UI" panose="020B0604030504040204" pitchFamily="50" charset="-128"/>
              </a:rPr>
              <a:t>、</a:t>
            </a:r>
            <a:r>
              <a:rPr lang="ja-JP" altLang="en-US" sz="1000" b="1" u="sng" dirty="0" smtClean="0">
                <a:latin typeface="Meiryo UI" panose="020B0604030504040204" pitchFamily="50" charset="-128"/>
                <a:ea typeface="Meiryo UI" panose="020B0604030504040204" pitchFamily="50" charset="-128"/>
              </a:rPr>
              <a:t>無視しましょう</a:t>
            </a:r>
            <a:r>
              <a:rPr lang="ja-JP" altLang="en-US" sz="1000" b="1" dirty="0" smtClean="0">
                <a:latin typeface="Meiryo UI" panose="020B0604030504040204" pitchFamily="50" charset="-128"/>
                <a:ea typeface="Meiryo UI" panose="020B0604030504040204" pitchFamily="50" charset="-128"/>
              </a:rPr>
              <a:t>。</a:t>
            </a:r>
            <a:endParaRPr lang="ja-JP" altLang="en-US" sz="1000" b="1" dirty="0">
              <a:latin typeface="Meiryo UI" panose="020B0604030504040204" pitchFamily="50" charset="-128"/>
              <a:ea typeface="Meiryo UI" panose="020B0604030504040204" pitchFamily="50" charset="-128"/>
            </a:endParaRPr>
          </a:p>
          <a:p>
            <a:pPr algn="dist"/>
            <a:r>
              <a:rPr lang="ja-JP" altLang="en-US" sz="1000" dirty="0" smtClean="0">
                <a:latin typeface="Meiryo UI" panose="020B0604030504040204" pitchFamily="50" charset="-128"/>
                <a:ea typeface="Meiryo UI" panose="020B0604030504040204" pitchFamily="50" charset="-128"/>
              </a:rPr>
              <a:t>メールを送ったり、電話をかけたりする</a:t>
            </a:r>
            <a:r>
              <a:rPr lang="ja-JP" altLang="en-US" sz="1000" dirty="0">
                <a:latin typeface="Meiryo UI" panose="020B0604030504040204" pitchFamily="50" charset="-128"/>
                <a:ea typeface="Meiryo UI" panose="020B0604030504040204" pitchFamily="50" charset="-128"/>
              </a:rPr>
              <a:t>ことで</a:t>
            </a:r>
            <a:r>
              <a:rPr lang="ja-JP" altLang="en-US" sz="1000" dirty="0" smtClean="0">
                <a:latin typeface="Meiryo UI" panose="020B0604030504040204" pitchFamily="50" charset="-128"/>
                <a:ea typeface="Meiryo UI" panose="020B0604030504040204" pitchFamily="50" charset="-128"/>
              </a:rPr>
              <a:t>、</a:t>
            </a:r>
            <a:r>
              <a:rPr lang="ja-JP" altLang="en-US" sz="1000" b="1" u="sng" dirty="0" smtClean="0">
                <a:latin typeface="Meiryo UI" panose="020B0604030504040204" pitchFamily="50" charset="-128"/>
                <a:ea typeface="Meiryo UI" panose="020B0604030504040204" pitchFamily="50" charset="-128"/>
              </a:rPr>
              <a:t>相手に</a:t>
            </a:r>
            <a:endParaRPr lang="en-US" altLang="ja-JP" sz="1000" b="1" u="sng" dirty="0" smtClean="0">
              <a:latin typeface="Meiryo UI" panose="020B0604030504040204" pitchFamily="50" charset="-128"/>
              <a:ea typeface="Meiryo UI" panose="020B0604030504040204" pitchFamily="50" charset="-128"/>
            </a:endParaRPr>
          </a:p>
          <a:p>
            <a:pPr algn="dist"/>
            <a:r>
              <a:rPr lang="ja-JP" altLang="en-US" sz="1000" b="1" u="sng" dirty="0" smtClean="0">
                <a:latin typeface="Meiryo UI" panose="020B0604030504040204" pitchFamily="50" charset="-128"/>
                <a:ea typeface="Meiryo UI" panose="020B0604030504040204" pitchFamily="50" charset="-128"/>
              </a:rPr>
              <a:t>新たな</a:t>
            </a:r>
            <a:r>
              <a:rPr lang="ja-JP" altLang="en-US" sz="1000" b="1" u="sng" dirty="0">
                <a:latin typeface="Meiryo UI" panose="020B0604030504040204" pitchFamily="50" charset="-128"/>
                <a:ea typeface="Meiryo UI" panose="020B0604030504040204" pitchFamily="50" charset="-128"/>
              </a:rPr>
              <a:t>個人情報</a:t>
            </a:r>
            <a:r>
              <a:rPr lang="ja-JP" altLang="en-US" sz="1000" b="1" u="sng" dirty="0" smtClean="0">
                <a:latin typeface="Meiryo UI" panose="020B0604030504040204" pitchFamily="50" charset="-128"/>
                <a:ea typeface="Meiryo UI" panose="020B0604030504040204" pitchFamily="50" charset="-128"/>
              </a:rPr>
              <a:t>を教える</a:t>
            </a:r>
            <a:r>
              <a:rPr lang="ja-JP" altLang="en-US" sz="1000" b="1" u="sng" dirty="0">
                <a:latin typeface="Meiryo UI" panose="020B0604030504040204" pitchFamily="50" charset="-128"/>
                <a:ea typeface="Meiryo UI" panose="020B0604030504040204" pitchFamily="50" charset="-128"/>
              </a:rPr>
              <a:t>ことになる</a:t>
            </a:r>
            <a:r>
              <a:rPr lang="ja-JP" altLang="en-US" sz="1000" u="sng" dirty="0">
                <a:latin typeface="Meiryo UI" panose="020B0604030504040204" pitchFamily="50" charset="-128"/>
                <a:ea typeface="Meiryo UI" panose="020B0604030504040204" pitchFamily="50" charset="-128"/>
              </a:rPr>
              <a:t>ので</a:t>
            </a:r>
            <a:r>
              <a:rPr lang="ja-JP" altLang="en-US" sz="1000" u="sng" dirty="0" smtClean="0">
                <a:latin typeface="Meiryo UI" panose="020B0604030504040204" pitchFamily="50" charset="-128"/>
                <a:ea typeface="Meiryo UI" panose="020B0604030504040204" pitchFamily="50" charset="-128"/>
              </a:rPr>
              <a:t>、</a:t>
            </a:r>
            <a:r>
              <a:rPr lang="ja-JP" altLang="en-US" sz="1000" b="1" u="sng" dirty="0" smtClean="0">
                <a:latin typeface="Meiryo UI" panose="020B0604030504040204" pitchFamily="50" charset="-128"/>
                <a:ea typeface="Meiryo UI" panose="020B0604030504040204" pitchFamily="50" charset="-128"/>
              </a:rPr>
              <a:t>絶対に</a:t>
            </a:r>
            <a:endParaRPr lang="en-US" altLang="ja-JP" sz="1000" b="1" u="sng" dirty="0" smtClean="0">
              <a:latin typeface="Meiryo UI" panose="020B0604030504040204" pitchFamily="50" charset="-128"/>
              <a:ea typeface="Meiryo UI" panose="020B0604030504040204" pitchFamily="50" charset="-128"/>
            </a:endParaRPr>
          </a:p>
          <a:p>
            <a:r>
              <a:rPr lang="ja-JP" altLang="en-US" sz="1000" b="1" u="sng" dirty="0" smtClean="0">
                <a:latin typeface="Meiryo UI" panose="020B0604030504040204" pitchFamily="50" charset="-128"/>
                <a:ea typeface="Meiryo UI" panose="020B0604030504040204" pitchFamily="50" charset="-128"/>
              </a:rPr>
              <a:t>やめましょう</a:t>
            </a:r>
            <a:r>
              <a:rPr lang="ja-JP" altLang="en-US" sz="1000" dirty="0" smtClean="0">
                <a:latin typeface="Meiryo UI" panose="020B0604030504040204" pitchFamily="50" charset="-128"/>
                <a:ea typeface="Meiryo UI" panose="020B0604030504040204" pitchFamily="50" charset="-128"/>
              </a:rPr>
              <a:t>。</a:t>
            </a:r>
            <a:endParaRPr lang="ja-JP" altLang="en-US" sz="1000" dirty="0">
              <a:latin typeface="Meiryo UI" panose="020B0604030504040204" pitchFamily="50" charset="-128"/>
              <a:ea typeface="Meiryo UI" panose="020B0604030504040204" pitchFamily="50" charset="-128"/>
            </a:endParaRPr>
          </a:p>
        </p:txBody>
      </p:sp>
      <p:pic>
        <p:nvPicPr>
          <p:cNvPr id="12" name="図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65922" y="2449537"/>
            <a:ext cx="1428172" cy="1428172"/>
          </a:xfrm>
          <a:prstGeom prst="rect">
            <a:avLst/>
          </a:prstGeom>
        </p:spPr>
      </p:pic>
      <p:pic>
        <p:nvPicPr>
          <p:cNvPr id="13" name="図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5181" y="2228801"/>
            <a:ext cx="1808268" cy="1864194"/>
          </a:xfrm>
          <a:prstGeom prst="rect">
            <a:avLst/>
          </a:prstGeom>
        </p:spPr>
      </p:pic>
      <p:sp>
        <p:nvSpPr>
          <p:cNvPr id="14" name="テキスト ボックス 13"/>
          <p:cNvSpPr txBox="1"/>
          <p:nvPr/>
        </p:nvSpPr>
        <p:spPr>
          <a:xfrm>
            <a:off x="1123143" y="3128736"/>
            <a:ext cx="514295" cy="253916"/>
          </a:xfrm>
          <a:prstGeom prst="rect">
            <a:avLst/>
          </a:prstGeom>
          <a:noFill/>
        </p:spPr>
        <p:txBody>
          <a:bodyPr wrap="square" rtlCol="0">
            <a:spAutoFit/>
          </a:bodyPr>
          <a:lstStyle/>
          <a:p>
            <a:r>
              <a:rPr kumimoji="1" lang="ja-JP" altLang="en-US" sz="1050" dirty="0" smtClean="0">
                <a:solidFill>
                  <a:schemeClr val="bg1">
                    <a:lumMod val="50000"/>
                  </a:schemeClr>
                </a:solidFill>
                <a:latin typeface="HGP創英角ﾎﾟｯﾌﾟ体" panose="040B0A00000000000000" pitchFamily="50" charset="-128"/>
                <a:ea typeface="HGP創英角ﾎﾟｯﾌﾟ体" panose="040B0A00000000000000" pitchFamily="50" charset="-128"/>
              </a:rPr>
              <a:t>限定</a:t>
            </a:r>
            <a:endParaRPr kumimoji="1" lang="ja-JP" altLang="en-US" sz="1050" dirty="0">
              <a:solidFill>
                <a:schemeClr val="bg1">
                  <a:lumMod val="50000"/>
                </a:schemeClr>
              </a:solidFill>
              <a:latin typeface="HGP創英角ﾎﾟｯﾌﾟ体" panose="040B0A00000000000000" pitchFamily="50" charset="-128"/>
              <a:ea typeface="HGP創英角ﾎﾟｯﾌﾟ体" panose="040B0A00000000000000" pitchFamily="50" charset="-128"/>
            </a:endParaRPr>
          </a:p>
        </p:txBody>
      </p:sp>
      <p:sp>
        <p:nvSpPr>
          <p:cNvPr id="15" name="テキスト ボックス 14"/>
          <p:cNvSpPr txBox="1"/>
          <p:nvPr/>
        </p:nvSpPr>
        <p:spPr>
          <a:xfrm>
            <a:off x="2235312" y="2377724"/>
            <a:ext cx="629093" cy="261610"/>
          </a:xfrm>
          <a:prstGeom prst="rect">
            <a:avLst/>
          </a:prstGeom>
          <a:noFill/>
        </p:spPr>
        <p:txBody>
          <a:bodyPr wrap="square" rtlCol="0">
            <a:spAutoFit/>
          </a:bodyPr>
          <a:lstStyle/>
          <a:p>
            <a:r>
              <a:rPr lang="ja-JP" altLang="en-US" sz="1100" dirty="0" smtClean="0">
                <a:solidFill>
                  <a:schemeClr val="bg1">
                    <a:lumMod val="50000"/>
                  </a:schemeClr>
                </a:solidFill>
                <a:latin typeface="HGP創英角ﾎﾟｯﾌﾟ体" panose="040B0A00000000000000" pitchFamily="50" charset="-128"/>
                <a:ea typeface="HGP創英角ﾎﾟｯﾌﾟ体" panose="040B0A00000000000000" pitchFamily="50" charset="-128"/>
              </a:rPr>
              <a:t>体験</a:t>
            </a:r>
            <a:endParaRPr kumimoji="1" lang="ja-JP" altLang="en-US" sz="1100" dirty="0">
              <a:solidFill>
                <a:schemeClr val="bg1">
                  <a:lumMod val="50000"/>
                </a:schemeClr>
              </a:solidFill>
              <a:latin typeface="HGP創英角ﾎﾟｯﾌﾟ体" panose="040B0A00000000000000" pitchFamily="50" charset="-128"/>
              <a:ea typeface="HGP創英角ﾎﾟｯﾌﾟ体" panose="040B0A00000000000000" pitchFamily="50" charset="-128"/>
            </a:endParaRPr>
          </a:p>
        </p:txBody>
      </p:sp>
      <p:sp>
        <p:nvSpPr>
          <p:cNvPr id="16" name="テキスト ボックス 15"/>
          <p:cNvSpPr txBox="1"/>
          <p:nvPr/>
        </p:nvSpPr>
        <p:spPr>
          <a:xfrm>
            <a:off x="1151401" y="2624501"/>
            <a:ext cx="486037" cy="253916"/>
          </a:xfrm>
          <a:prstGeom prst="rect">
            <a:avLst/>
          </a:prstGeom>
          <a:noFill/>
        </p:spPr>
        <p:txBody>
          <a:bodyPr wrap="square" rtlCol="0">
            <a:spAutoFit/>
          </a:bodyPr>
          <a:lstStyle/>
          <a:p>
            <a:r>
              <a:rPr kumimoji="1" lang="ja-JP" altLang="en-US" sz="1050" dirty="0" smtClean="0">
                <a:solidFill>
                  <a:schemeClr val="bg1">
                    <a:lumMod val="50000"/>
                  </a:schemeClr>
                </a:solidFill>
                <a:latin typeface="HGP創英角ﾎﾟｯﾌﾟ体" panose="040B0A00000000000000" pitchFamily="50" charset="-128"/>
                <a:ea typeface="HGP創英角ﾎﾟｯﾌﾟ体" panose="040B0A00000000000000" pitchFamily="50" charset="-128"/>
              </a:rPr>
              <a:t>無料</a:t>
            </a:r>
            <a:endParaRPr kumimoji="1" lang="ja-JP" altLang="en-US" sz="1050" dirty="0">
              <a:solidFill>
                <a:schemeClr val="bg1">
                  <a:lumMod val="50000"/>
                </a:schemeClr>
              </a:solidFill>
              <a:latin typeface="HGP創英角ﾎﾟｯﾌﾟ体" panose="040B0A00000000000000" pitchFamily="50" charset="-128"/>
              <a:ea typeface="HGP創英角ﾎﾟｯﾌﾟ体" panose="040B0A00000000000000" pitchFamily="50" charset="-128"/>
            </a:endParaRPr>
          </a:p>
        </p:txBody>
      </p:sp>
      <p:sp>
        <p:nvSpPr>
          <p:cNvPr id="17" name="テキスト ボックス 16"/>
          <p:cNvSpPr txBox="1"/>
          <p:nvPr/>
        </p:nvSpPr>
        <p:spPr>
          <a:xfrm>
            <a:off x="1595512" y="2355818"/>
            <a:ext cx="799608" cy="246221"/>
          </a:xfrm>
          <a:prstGeom prst="rect">
            <a:avLst/>
          </a:prstGeom>
          <a:noFill/>
        </p:spPr>
        <p:txBody>
          <a:bodyPr wrap="square" rtlCol="0">
            <a:spAutoFit/>
          </a:bodyPr>
          <a:lstStyle/>
          <a:p>
            <a:r>
              <a:rPr kumimoji="1" lang="ja-JP" altLang="en-US" sz="1000" dirty="0" smtClean="0">
                <a:solidFill>
                  <a:schemeClr val="bg1">
                    <a:lumMod val="50000"/>
                  </a:schemeClr>
                </a:solidFill>
                <a:latin typeface="HGP創英角ﾎﾟｯﾌﾟ体" panose="040B0A00000000000000" pitchFamily="50" charset="-128"/>
                <a:ea typeface="HGP創英角ﾎﾟｯﾌﾟ体" panose="040B0A00000000000000" pitchFamily="50" charset="-128"/>
              </a:rPr>
              <a:t>ご招待</a:t>
            </a:r>
            <a:endParaRPr kumimoji="1" lang="ja-JP" altLang="en-US" sz="1000" dirty="0">
              <a:solidFill>
                <a:schemeClr val="bg1">
                  <a:lumMod val="50000"/>
                </a:schemeClr>
              </a:solidFill>
              <a:latin typeface="HGP創英角ﾎﾟｯﾌﾟ体" panose="040B0A00000000000000" pitchFamily="50" charset="-128"/>
              <a:ea typeface="HGP創英角ﾎﾟｯﾌﾟ体" panose="040B0A00000000000000" pitchFamily="50" charset="-128"/>
            </a:endParaRPr>
          </a:p>
        </p:txBody>
      </p:sp>
      <p:sp>
        <p:nvSpPr>
          <p:cNvPr id="18" name="テキスト ボックス 17"/>
          <p:cNvSpPr txBox="1"/>
          <p:nvPr/>
        </p:nvSpPr>
        <p:spPr>
          <a:xfrm>
            <a:off x="517995" y="5891121"/>
            <a:ext cx="2829427" cy="707886"/>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rPr>
              <a:t>簡単な内職で、高収入</a:t>
            </a:r>
            <a:r>
              <a:rPr lang="ja-JP" altLang="en-US" sz="1000" dirty="0" smtClean="0">
                <a:latin typeface="Meiryo UI" panose="020B0604030504040204" pitchFamily="50" charset="-128"/>
                <a:ea typeface="Meiryo UI" panose="020B0604030504040204" pitchFamily="50" charset="-128"/>
              </a:rPr>
              <a:t>」、「起業できる」など</a:t>
            </a:r>
            <a:r>
              <a:rPr lang="ja-JP" altLang="en-US" sz="1000" dirty="0">
                <a:latin typeface="Meiryo UI" panose="020B0604030504040204" pitchFamily="50" charset="-128"/>
                <a:ea typeface="Meiryo UI" panose="020B0604030504040204" pitchFamily="50" charset="-128"/>
              </a:rPr>
              <a:t>と甘い言葉で、電話やチラシで勧誘し</a:t>
            </a:r>
            <a:r>
              <a:rPr lang="ja-JP" altLang="en-US" sz="1000" dirty="0" smtClean="0">
                <a:latin typeface="Meiryo UI" panose="020B0604030504040204" pitchFamily="50" charset="-128"/>
                <a:ea typeface="Meiryo UI" panose="020B0604030504040204" pitchFamily="50" charset="-128"/>
              </a:rPr>
              <a:t>、紹介した仕事に必要であるとして、高額</a:t>
            </a:r>
            <a:r>
              <a:rPr lang="ja-JP" altLang="en-US" sz="1000" dirty="0">
                <a:latin typeface="Meiryo UI" panose="020B0604030504040204" pitchFamily="50" charset="-128"/>
                <a:ea typeface="Meiryo UI" panose="020B0604030504040204" pitchFamily="50" charset="-128"/>
              </a:rPr>
              <a:t>なパソコン</a:t>
            </a:r>
            <a:r>
              <a:rPr lang="ja-JP" altLang="en-US" sz="1000" dirty="0" smtClean="0">
                <a:latin typeface="Meiryo UI" panose="020B0604030504040204" pitchFamily="50" charset="-128"/>
                <a:ea typeface="Meiryo UI" panose="020B0604030504040204" pitchFamily="50" charset="-128"/>
              </a:rPr>
              <a:t>などの機器や教材</a:t>
            </a:r>
            <a:endParaRPr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を</a:t>
            </a:r>
            <a:r>
              <a:rPr lang="ja-JP" altLang="en-US" sz="1000" dirty="0">
                <a:latin typeface="Meiryo UI" panose="020B0604030504040204" pitchFamily="50" charset="-128"/>
                <a:ea typeface="Meiryo UI" panose="020B0604030504040204" pitchFamily="50" charset="-128"/>
              </a:rPr>
              <a:t>購入</a:t>
            </a:r>
            <a:r>
              <a:rPr lang="ja-JP" altLang="en-US" sz="1000" dirty="0" smtClean="0">
                <a:latin typeface="Meiryo UI" panose="020B0604030504040204" pitchFamily="50" charset="-128"/>
                <a:ea typeface="Meiryo UI" panose="020B0604030504040204" pitchFamily="50" charset="-128"/>
              </a:rPr>
              <a:t>させる</a:t>
            </a:r>
            <a:r>
              <a:rPr lang="ja-JP" altLang="en-US" sz="1000" dirty="0">
                <a:latin typeface="Meiryo UI" panose="020B0604030504040204" pitchFamily="50" charset="-128"/>
                <a:ea typeface="Meiryo UI" panose="020B0604030504040204" pitchFamily="50" charset="-128"/>
              </a:rPr>
              <a:t>トラブル</a:t>
            </a:r>
            <a:endParaRPr kumimoji="1" lang="ja-JP" altLang="en-US" sz="1000" dirty="0">
              <a:latin typeface="Meiryo UI" panose="020B0604030504040204" pitchFamily="50" charset="-128"/>
              <a:ea typeface="Meiryo UI" panose="020B0604030504040204" pitchFamily="50" charset="-128"/>
            </a:endParaRPr>
          </a:p>
        </p:txBody>
      </p:sp>
      <p:sp>
        <p:nvSpPr>
          <p:cNvPr id="19" name="テキスト ボックス 18"/>
          <p:cNvSpPr txBox="1"/>
          <p:nvPr/>
        </p:nvSpPr>
        <p:spPr>
          <a:xfrm>
            <a:off x="389867" y="5488226"/>
            <a:ext cx="3042605" cy="338554"/>
          </a:xfrm>
          <a:prstGeom prst="rect">
            <a:avLst/>
          </a:prstGeom>
          <a:noFill/>
        </p:spPr>
        <p:txBody>
          <a:bodyPr wrap="square" rtlCol="0">
            <a:spAutoFit/>
          </a:bodyPr>
          <a:lstStyle/>
          <a:p>
            <a:pPr algn="ctr"/>
            <a:r>
              <a:rPr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内職商法</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21" name="正方形/長方形 20"/>
          <p:cNvSpPr/>
          <p:nvPr/>
        </p:nvSpPr>
        <p:spPr>
          <a:xfrm>
            <a:off x="550349" y="8660081"/>
            <a:ext cx="2797073" cy="861774"/>
          </a:xfrm>
          <a:prstGeom prst="rect">
            <a:avLst/>
          </a:prstGeom>
        </p:spPr>
        <p:txBody>
          <a:bodyPr wrap="square">
            <a:spAutoFit/>
          </a:bodyPr>
          <a:lstStyle/>
          <a:p>
            <a:pPr algn="dist"/>
            <a:r>
              <a:rPr lang="ja-JP" altLang="en-US" sz="1000" b="1" dirty="0" smtClean="0">
                <a:latin typeface="Meiryo UI" panose="020B0604030504040204" pitchFamily="50" charset="-128"/>
                <a:ea typeface="Meiryo UI" panose="020B0604030504040204" pitchFamily="50" charset="-128"/>
              </a:rPr>
              <a:t>　業者</a:t>
            </a:r>
            <a:r>
              <a:rPr lang="ja-JP" altLang="en-US" sz="1000" b="1" dirty="0">
                <a:latin typeface="Meiryo UI" panose="020B0604030504040204" pitchFamily="50" charset="-128"/>
                <a:ea typeface="Meiryo UI" panose="020B0604030504040204" pitchFamily="50" charset="-128"/>
              </a:rPr>
              <a:t>が実際に存在するか</a:t>
            </a:r>
            <a:r>
              <a:rPr lang="ja-JP" altLang="en-US" sz="1000" b="1" dirty="0" smtClean="0">
                <a:latin typeface="Meiryo UI" panose="020B0604030504040204" pitchFamily="50" charset="-128"/>
                <a:ea typeface="Meiryo UI" panose="020B0604030504040204" pitchFamily="50" charset="-128"/>
              </a:rPr>
              <a:t>、</a:t>
            </a:r>
            <a:r>
              <a:rPr lang="ja-JP" altLang="en-US" sz="1000" dirty="0" smtClean="0">
                <a:latin typeface="Meiryo UI" panose="020B0604030504040204" pitchFamily="50" charset="-128"/>
                <a:ea typeface="Meiryo UI" panose="020B0604030504040204" pitchFamily="50" charset="-128"/>
              </a:rPr>
              <a:t>住所や連絡先、業者</a:t>
            </a:r>
            <a:r>
              <a:rPr lang="ja-JP" altLang="en-US" sz="1000" dirty="0">
                <a:latin typeface="Meiryo UI" panose="020B0604030504040204" pitchFamily="50" charset="-128"/>
                <a:ea typeface="Meiryo UI" panose="020B0604030504040204" pitchFamily="50" charset="-128"/>
              </a:rPr>
              <a:t>の</a:t>
            </a:r>
            <a:r>
              <a:rPr lang="ja-JP" altLang="en-US" sz="1000" dirty="0" smtClean="0">
                <a:latin typeface="Meiryo UI" panose="020B0604030504040204" pitchFamily="50" charset="-128"/>
                <a:ea typeface="Meiryo UI" panose="020B0604030504040204" pitchFamily="50" charset="-128"/>
              </a:rPr>
              <a:t>実績などを調べ、</a:t>
            </a:r>
            <a:r>
              <a:rPr lang="ja-JP" altLang="en-US" sz="1000" b="1" dirty="0" smtClean="0">
                <a:latin typeface="Meiryo UI" panose="020B0604030504040204" pitchFamily="50" charset="-128"/>
                <a:ea typeface="Meiryo UI" panose="020B0604030504040204" pitchFamily="50" charset="-128"/>
              </a:rPr>
              <a:t>信用</a:t>
            </a:r>
            <a:r>
              <a:rPr lang="ja-JP" altLang="en-US" sz="1000" b="1" dirty="0">
                <a:latin typeface="Meiryo UI" panose="020B0604030504040204" pitchFamily="50" charset="-128"/>
                <a:ea typeface="Meiryo UI" panose="020B0604030504040204" pitchFamily="50" charset="-128"/>
              </a:rPr>
              <a:t>できる</a:t>
            </a:r>
            <a:r>
              <a:rPr lang="ja-JP" altLang="en-US" sz="1000" b="1" dirty="0" smtClean="0">
                <a:latin typeface="Meiryo UI" panose="020B0604030504040204" pitchFamily="50" charset="-128"/>
                <a:ea typeface="Meiryo UI" panose="020B0604030504040204" pitchFamily="50" charset="-128"/>
              </a:rPr>
              <a:t>業者かどうか確認しましょう</a:t>
            </a:r>
            <a:r>
              <a:rPr lang="ja-JP" altLang="en-US" sz="1000" dirty="0" smtClean="0">
                <a:latin typeface="Meiryo UI" panose="020B0604030504040204" pitchFamily="50" charset="-128"/>
                <a:ea typeface="Meiryo UI" panose="020B0604030504040204" pitchFamily="50" charset="-128"/>
              </a:rPr>
              <a:t>。また、</a:t>
            </a:r>
            <a:r>
              <a:rPr lang="ja-JP" altLang="en-US" sz="1000" u="sng" dirty="0" smtClean="0">
                <a:latin typeface="Meiryo UI" panose="020B0604030504040204" pitchFamily="50" charset="-128"/>
                <a:ea typeface="Meiryo UI" panose="020B0604030504040204" pitchFamily="50" charset="-128"/>
              </a:rPr>
              <a:t>仕事</a:t>
            </a:r>
            <a:r>
              <a:rPr lang="ja-JP" altLang="en-US" sz="1000" u="sng" dirty="0">
                <a:latin typeface="Meiryo UI" panose="020B0604030504040204" pitchFamily="50" charset="-128"/>
                <a:ea typeface="Meiryo UI" panose="020B0604030504040204" pitchFamily="50" charset="-128"/>
              </a:rPr>
              <a:t>の</a:t>
            </a:r>
            <a:r>
              <a:rPr lang="ja-JP" altLang="en-US" sz="1000" u="sng" dirty="0" smtClean="0">
                <a:latin typeface="Meiryo UI" panose="020B0604030504040204" pitchFamily="50" charset="-128"/>
                <a:ea typeface="Meiryo UI" panose="020B0604030504040204" pitchFamily="50" charset="-128"/>
              </a:rPr>
              <a:t>内容、</a:t>
            </a:r>
            <a:r>
              <a:rPr lang="ja-JP" altLang="en-US" sz="1000" u="sng" dirty="0">
                <a:latin typeface="Meiryo UI" panose="020B0604030504040204" pitchFamily="50" charset="-128"/>
                <a:ea typeface="Meiryo UI" panose="020B0604030504040204" pitchFamily="50" charset="-128"/>
              </a:rPr>
              <a:t>仕事をあっせんする条件、報酬の条件等をしっかり確認</a:t>
            </a:r>
            <a:r>
              <a:rPr lang="ja-JP" altLang="en-US" sz="1000" u="sng" dirty="0" smtClean="0">
                <a:latin typeface="Meiryo UI" panose="020B0604030504040204" pitchFamily="50" charset="-128"/>
                <a:ea typeface="Meiryo UI" panose="020B0604030504040204" pitchFamily="50" charset="-128"/>
              </a:rPr>
              <a:t>した上で契約し</a:t>
            </a:r>
            <a:r>
              <a:rPr lang="ja-JP" altLang="en-US" sz="1000" u="sng" dirty="0" err="1" smtClean="0">
                <a:latin typeface="Meiryo UI" panose="020B0604030504040204" pitchFamily="50" charset="-128"/>
                <a:ea typeface="Meiryo UI" panose="020B0604030504040204" pitchFamily="50" charset="-128"/>
              </a:rPr>
              <a:t>ま</a:t>
            </a:r>
            <a:endParaRPr lang="en-US" altLang="ja-JP" sz="1000" u="sng" dirty="0" smtClean="0">
              <a:latin typeface="Meiryo UI" panose="020B0604030504040204" pitchFamily="50" charset="-128"/>
              <a:ea typeface="Meiryo UI" panose="020B0604030504040204" pitchFamily="50" charset="-128"/>
            </a:endParaRPr>
          </a:p>
          <a:p>
            <a:r>
              <a:rPr lang="ja-JP" altLang="en-US" sz="1000" u="sng" dirty="0" smtClean="0">
                <a:latin typeface="Meiryo UI" panose="020B0604030504040204" pitchFamily="50" charset="-128"/>
                <a:ea typeface="Meiryo UI" panose="020B0604030504040204" pitchFamily="50" charset="-128"/>
              </a:rPr>
              <a:t>しょう。</a:t>
            </a:r>
            <a:endParaRPr lang="ja-JP" altLang="en-US" sz="1000" u="sng" dirty="0">
              <a:latin typeface="Meiryo UI" panose="020B0604030504040204" pitchFamily="50" charset="-128"/>
              <a:ea typeface="Meiryo UI" panose="020B0604030504040204" pitchFamily="50" charset="-128"/>
            </a:endParaRPr>
          </a:p>
        </p:txBody>
      </p:sp>
      <p:sp>
        <p:nvSpPr>
          <p:cNvPr id="34" name="テキスト ボックス 33"/>
          <p:cNvSpPr txBox="1"/>
          <p:nvPr/>
        </p:nvSpPr>
        <p:spPr>
          <a:xfrm rot="20837768">
            <a:off x="680540" y="6628488"/>
            <a:ext cx="1911101" cy="400110"/>
          </a:xfrm>
          <a:prstGeom prst="rect">
            <a:avLst/>
          </a:prstGeom>
          <a:noFill/>
        </p:spPr>
        <p:txBody>
          <a:bodyPr wrap="none" rtlCol="0">
            <a:spAutoFit/>
          </a:bodyPr>
          <a:lstStyle/>
          <a:p>
            <a:r>
              <a:rPr kumimoji="1" lang="ja-JP" altLang="en-US" sz="2000" dirty="0" smtClean="0">
                <a:solidFill>
                  <a:srgbClr val="00B050"/>
                </a:solidFill>
                <a:latin typeface="HGP創英角ﾎﾟｯﾌﾟ体" panose="040B0A00000000000000" pitchFamily="50" charset="-128"/>
                <a:ea typeface="HGP創英角ﾎﾟｯﾌﾟ体" panose="040B0A00000000000000" pitchFamily="50" charset="-128"/>
              </a:rPr>
              <a:t>内職で稼ごう！</a:t>
            </a:r>
            <a:endParaRPr kumimoji="1" lang="ja-JP" altLang="en-US" sz="2000" dirty="0">
              <a:solidFill>
                <a:srgbClr val="00B050"/>
              </a:solidFill>
              <a:latin typeface="HGP創英角ﾎﾟｯﾌﾟ体" panose="040B0A00000000000000" pitchFamily="50" charset="-128"/>
              <a:ea typeface="HGP創英角ﾎﾟｯﾌﾟ体" panose="040B0A00000000000000" pitchFamily="50" charset="-128"/>
            </a:endParaRPr>
          </a:p>
        </p:txBody>
      </p:sp>
      <p:pic>
        <p:nvPicPr>
          <p:cNvPr id="33" name="図 32"/>
          <p:cNvPicPr>
            <a:picLocks noChangeAspect="1"/>
          </p:cNvPicPr>
          <p:nvPr/>
        </p:nvPicPr>
        <p:blipFill>
          <a:blip r:embed="rId4" cstate="email">
            <a:extLst>
              <a:ext uri="{BEBA8EAE-BF5A-486C-A8C5-ECC9F3942E4B}">
                <a14:imgProps xmlns:a14="http://schemas.microsoft.com/office/drawing/2010/main">
                  <a14:imgLayer r:embed="rId5">
                    <a14:imgEffect>
                      <a14:backgroundRemoval t="10000" b="90000" l="10000" r="97250"/>
                    </a14:imgEffect>
                  </a14:imgLayer>
                </a14:imgProps>
              </a:ext>
              <a:ext uri="{28A0092B-C50C-407E-A947-70E740481C1C}">
                <a14:useLocalDpi xmlns:a14="http://schemas.microsoft.com/office/drawing/2010/main"/>
              </a:ext>
            </a:extLst>
          </a:blip>
          <a:stretch>
            <a:fillRect/>
          </a:stretch>
        </p:blipFill>
        <p:spPr>
          <a:xfrm>
            <a:off x="940992" y="6675766"/>
            <a:ext cx="1558839" cy="1719357"/>
          </a:xfrm>
          <a:prstGeom prst="rect">
            <a:avLst/>
          </a:prstGeom>
        </p:spPr>
      </p:pic>
      <p:pic>
        <p:nvPicPr>
          <p:cNvPr id="41" name="図 4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45135" y="6696677"/>
            <a:ext cx="1062359" cy="989315"/>
          </a:xfrm>
          <a:prstGeom prst="rect">
            <a:avLst/>
          </a:prstGeom>
        </p:spPr>
      </p:pic>
      <p:pic>
        <p:nvPicPr>
          <p:cNvPr id="43" name="図 4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4463" y="6475357"/>
            <a:ext cx="1890519" cy="1779054"/>
          </a:xfrm>
          <a:prstGeom prst="rect">
            <a:avLst/>
          </a:prstGeom>
        </p:spPr>
      </p:pic>
      <p:sp>
        <p:nvSpPr>
          <p:cNvPr id="44" name="テキスト ボックス 43"/>
          <p:cNvSpPr txBox="1"/>
          <p:nvPr/>
        </p:nvSpPr>
        <p:spPr>
          <a:xfrm>
            <a:off x="3588080" y="5891121"/>
            <a:ext cx="2829427" cy="553998"/>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インターネット通販で、商品を購入したが、商品が届かなかったり、偽物や、粗悪な品物が届いたりするトラ</a:t>
            </a:r>
            <a:endParaRPr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ブル</a:t>
            </a:r>
            <a:endParaRPr kumimoji="1" lang="ja-JP" altLang="en-US" sz="1000" dirty="0">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3460615" y="5479753"/>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インターネット通販トラブル</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47" name="正方形/長方形 46"/>
          <p:cNvSpPr/>
          <p:nvPr/>
        </p:nvSpPr>
        <p:spPr>
          <a:xfrm>
            <a:off x="3692556" y="8660081"/>
            <a:ext cx="2803503" cy="861774"/>
          </a:xfrm>
          <a:prstGeom prst="rect">
            <a:avLst/>
          </a:prstGeom>
        </p:spPr>
        <p:txBody>
          <a:bodyPr wrap="square">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u="sng" dirty="0" smtClean="0">
                <a:latin typeface="Meiryo UI" panose="020B0604030504040204" pitchFamily="50" charset="-128"/>
                <a:ea typeface="Meiryo UI" panose="020B0604030504040204" pitchFamily="50" charset="-128"/>
              </a:rPr>
              <a:t>業者の所在地</a:t>
            </a:r>
            <a:r>
              <a:rPr lang="ja-JP" altLang="en-US" sz="1000" u="sng" dirty="0">
                <a:latin typeface="Meiryo UI" panose="020B0604030504040204" pitchFamily="50" charset="-128"/>
                <a:ea typeface="Meiryo UI" panose="020B0604030504040204" pitchFamily="50" charset="-128"/>
              </a:rPr>
              <a:t>や連絡先、他の利用者の評価</a:t>
            </a:r>
            <a:r>
              <a:rPr lang="ja-JP" altLang="en-US" sz="1000" u="sng" dirty="0" smtClean="0">
                <a:latin typeface="Meiryo UI" panose="020B0604030504040204" pitchFamily="50" charset="-128"/>
                <a:ea typeface="Meiryo UI" panose="020B0604030504040204" pitchFamily="50" charset="-128"/>
              </a:rPr>
              <a:t>など</a:t>
            </a:r>
            <a:r>
              <a:rPr lang="ja-JP" altLang="en-US" sz="1000" i="1" u="sng" dirty="0" smtClean="0">
                <a:latin typeface="Meiryo UI" panose="020B0604030504040204" pitchFamily="50" charset="-128"/>
                <a:ea typeface="Meiryo UI" panose="020B0604030504040204" pitchFamily="50" charset="-128"/>
              </a:rPr>
              <a:t>の情報、返品・交換方法の記載をしっかり</a:t>
            </a:r>
            <a:r>
              <a:rPr lang="ja-JP" altLang="en-US" sz="1000" i="1" u="sng" dirty="0">
                <a:latin typeface="Meiryo UI" panose="020B0604030504040204" pitchFamily="50" charset="-128"/>
                <a:ea typeface="Meiryo UI" panose="020B0604030504040204" pitchFamily="50" charset="-128"/>
              </a:rPr>
              <a:t>と確認</a:t>
            </a:r>
            <a:r>
              <a:rPr lang="ja-JP" altLang="en-US" sz="1000" u="sng" dirty="0">
                <a:latin typeface="Meiryo UI" panose="020B0604030504040204" pitchFamily="50" charset="-128"/>
                <a:ea typeface="Meiryo UI" panose="020B0604030504040204" pitchFamily="50" charset="-128"/>
              </a:rPr>
              <a:t>しましょう</a:t>
            </a:r>
            <a:r>
              <a:rPr lang="ja-JP" altLang="en-US" sz="1000" u="sng" dirty="0" smtClean="0">
                <a:latin typeface="Meiryo UI" panose="020B0604030504040204" pitchFamily="50" charset="-128"/>
                <a:ea typeface="Meiryo UI" panose="020B0604030504040204" pitchFamily="50" charset="-128"/>
              </a:rPr>
              <a:t>。一般</a:t>
            </a:r>
            <a:r>
              <a:rPr lang="ja-JP" altLang="en-US" sz="1000" u="sng" dirty="0">
                <a:latin typeface="Meiryo UI" panose="020B0604030504040204" pitchFamily="50" charset="-128"/>
                <a:ea typeface="Meiryo UI" panose="020B0604030504040204" pitchFamily="50" charset="-128"/>
              </a:rPr>
              <a:t>に流通している価格より</a:t>
            </a:r>
            <a:r>
              <a:rPr lang="ja-JP" altLang="en-US" sz="1000" u="sng" dirty="0" smtClean="0">
                <a:latin typeface="Meiryo UI" panose="020B0604030504040204" pitchFamily="50" charset="-128"/>
                <a:ea typeface="Meiryo UI" panose="020B0604030504040204" pitchFamily="50" charset="-128"/>
              </a:rPr>
              <a:t>も</a:t>
            </a:r>
            <a:r>
              <a:rPr lang="ja-JP" altLang="en-US" sz="1000" u="sng" dirty="0">
                <a:latin typeface="Meiryo UI" panose="020B0604030504040204" pitchFamily="50" charset="-128"/>
                <a:ea typeface="Meiryo UI" panose="020B0604030504040204" pitchFamily="50" charset="-128"/>
              </a:rPr>
              <a:t>極端</a:t>
            </a:r>
            <a:r>
              <a:rPr lang="ja-JP" altLang="en-US" sz="1000" u="sng" dirty="0" smtClean="0">
                <a:latin typeface="Meiryo UI" panose="020B0604030504040204" pitchFamily="50" charset="-128"/>
                <a:ea typeface="Meiryo UI" panose="020B0604030504040204" pitchFamily="50" charset="-128"/>
              </a:rPr>
              <a:t>に安いな</a:t>
            </a:r>
            <a:endParaRPr lang="en-US" altLang="ja-JP" sz="1000" u="sng" dirty="0" smtClean="0">
              <a:latin typeface="Meiryo UI" panose="020B0604030504040204" pitchFamily="50" charset="-128"/>
              <a:ea typeface="Meiryo UI" panose="020B0604030504040204" pitchFamily="50" charset="-128"/>
            </a:endParaRPr>
          </a:p>
          <a:p>
            <a:r>
              <a:rPr lang="ja-JP" altLang="en-US" sz="1000" u="sng" dirty="0" smtClean="0">
                <a:latin typeface="Meiryo UI" panose="020B0604030504040204" pitchFamily="50" charset="-128"/>
                <a:ea typeface="Meiryo UI" panose="020B0604030504040204" pitchFamily="50" charset="-128"/>
              </a:rPr>
              <a:t>ど</a:t>
            </a:r>
            <a:r>
              <a:rPr lang="ja-JP" altLang="en-US" sz="1000" dirty="0" smtClean="0">
                <a:latin typeface="Meiryo UI" panose="020B0604030504040204" pitchFamily="50" charset="-128"/>
                <a:ea typeface="Meiryo UI" panose="020B0604030504040204" pitchFamily="50" charset="-128"/>
              </a:rPr>
              <a:t>、</a:t>
            </a:r>
            <a:r>
              <a:rPr lang="ja-JP" altLang="en-US" sz="1000" i="1" dirty="0" smtClean="0">
                <a:latin typeface="Meiryo UI" panose="020B0604030504040204" pitchFamily="50" charset="-128"/>
                <a:ea typeface="Meiryo UI" panose="020B0604030504040204" pitchFamily="50" charset="-128"/>
              </a:rPr>
              <a:t>模倣品でないかどうか</a:t>
            </a:r>
            <a:r>
              <a:rPr lang="ja-JP" altLang="en-US" sz="1000" i="1" u="sng" dirty="0" smtClean="0">
                <a:latin typeface="Meiryo UI" panose="020B0604030504040204" pitchFamily="50" charset="-128"/>
                <a:ea typeface="Meiryo UI" panose="020B0604030504040204" pitchFamily="50" charset="-128"/>
              </a:rPr>
              <a:t>十分</a:t>
            </a:r>
            <a:r>
              <a:rPr lang="ja-JP" altLang="en-US" sz="1000" i="1" u="sng" dirty="0">
                <a:latin typeface="Meiryo UI" panose="020B0604030504040204" pitchFamily="50" charset="-128"/>
                <a:ea typeface="Meiryo UI" panose="020B0604030504040204" pitchFamily="50" charset="-128"/>
              </a:rPr>
              <a:t>に注意</a:t>
            </a:r>
            <a:r>
              <a:rPr lang="ja-JP" altLang="en-US" sz="1000" u="sng" dirty="0">
                <a:latin typeface="Meiryo UI" panose="020B0604030504040204" pitchFamily="50" charset="-128"/>
                <a:ea typeface="Meiryo UI" panose="020B0604030504040204" pitchFamily="50" charset="-128"/>
              </a:rPr>
              <a:t>しましょう</a:t>
            </a:r>
            <a:r>
              <a:rPr lang="ja-JP" altLang="en-US" sz="1000" dirty="0">
                <a:latin typeface="Meiryo UI" panose="020B0604030504040204" pitchFamily="50" charset="-128"/>
                <a:ea typeface="Meiryo UI" panose="020B0604030504040204" pitchFamily="50" charset="-128"/>
              </a:rPr>
              <a:t>。</a:t>
            </a:r>
          </a:p>
          <a:p>
            <a:endParaRPr lang="ja-JP" altLang="en-US" sz="1000" dirty="0">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477531" y="360728"/>
            <a:ext cx="5088252" cy="400110"/>
          </a:xfrm>
          <a:prstGeom prst="rect">
            <a:avLst/>
          </a:prstGeom>
          <a:noFill/>
        </p:spPr>
        <p:txBody>
          <a:bodyPr wrap="none" rtlCol="0">
            <a:spAutoFit/>
          </a:bodyPr>
          <a:lstStyle/>
          <a:p>
            <a:r>
              <a:rPr kumimoji="1" lang="ja-JP" altLang="en-US" sz="2000" b="1" dirty="0" smtClean="0">
                <a:latin typeface="HG丸ｺﾞｼｯｸM-PRO" panose="020F0600000000000000" pitchFamily="50" charset="-128"/>
                <a:ea typeface="HG丸ｺﾞｼｯｸM-PRO" panose="020F0600000000000000" pitchFamily="50" charset="-128"/>
              </a:rPr>
              <a:t>８．トラブルになりやすい商法・手口</a:t>
            </a:r>
            <a:r>
              <a:rPr kumimoji="1" lang="en-US" altLang="ja-JP" sz="2000" b="1" dirty="0" smtClean="0">
                <a:latin typeface="HG丸ｺﾞｼｯｸM-PRO" panose="020F0600000000000000" pitchFamily="50" charset="-128"/>
                <a:ea typeface="HG丸ｺﾞｼｯｸM-PRO" panose="020F0600000000000000" pitchFamily="50" charset="-128"/>
              </a:rPr>
              <a:t>‐</a:t>
            </a:r>
            <a:r>
              <a:rPr kumimoji="1" lang="ja-JP" altLang="en-US" sz="2000" b="1" dirty="0" smtClean="0">
                <a:latin typeface="HG丸ｺﾞｼｯｸM-PRO" panose="020F0600000000000000" pitchFamily="50" charset="-128"/>
                <a:ea typeface="HG丸ｺﾞｼｯｸM-PRO" panose="020F0600000000000000" pitchFamily="50" charset="-128"/>
              </a:rPr>
              <a:t>②</a:t>
            </a:r>
            <a:endParaRPr kumimoji="1" lang="ja-JP" altLang="en-US" sz="2000" b="1" dirty="0">
              <a:latin typeface="HG丸ｺﾞｼｯｸM-PRO" panose="020F0600000000000000" pitchFamily="50" charset="-128"/>
              <a:ea typeface="HG丸ｺﾞｼｯｸM-PRO" panose="020F0600000000000000" pitchFamily="50" charset="-128"/>
            </a:endParaRPr>
          </a:p>
        </p:txBody>
      </p:sp>
      <p:pic>
        <p:nvPicPr>
          <p:cNvPr id="36" name="図 3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95933" y="8448538"/>
            <a:ext cx="724922" cy="223435"/>
          </a:xfrm>
          <a:prstGeom prst="rect">
            <a:avLst/>
          </a:prstGeom>
        </p:spPr>
      </p:pic>
      <p:pic>
        <p:nvPicPr>
          <p:cNvPr id="37" name="図 3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706941" y="8438862"/>
            <a:ext cx="724922" cy="223435"/>
          </a:xfrm>
          <a:prstGeom prst="rect">
            <a:avLst/>
          </a:prstGeom>
        </p:spPr>
      </p:pic>
      <p:pic>
        <p:nvPicPr>
          <p:cNvPr id="38" name="図 3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40058" y="4223070"/>
            <a:ext cx="724922" cy="223435"/>
          </a:xfrm>
          <a:prstGeom prst="rect">
            <a:avLst/>
          </a:prstGeom>
        </p:spPr>
      </p:pic>
      <p:pic>
        <p:nvPicPr>
          <p:cNvPr id="39" name="図 3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47402" y="4249589"/>
            <a:ext cx="724922" cy="223435"/>
          </a:xfrm>
          <a:prstGeom prst="rect">
            <a:avLst/>
          </a:prstGeom>
        </p:spPr>
      </p:pic>
      <p:sp>
        <p:nvSpPr>
          <p:cNvPr id="2" name="スライド番号プレースホルダー 1"/>
          <p:cNvSpPr>
            <a:spLocks noGrp="1"/>
          </p:cNvSpPr>
          <p:nvPr>
            <p:ph type="sldNum" sz="quarter" idx="12"/>
          </p:nvPr>
        </p:nvSpPr>
        <p:spPr/>
        <p:txBody>
          <a:bodyPr/>
          <a:lstStyle/>
          <a:p>
            <a:fld id="{2D29DCC2-8EF3-41CF-8D5F-D9B527706C29}" type="slidenum">
              <a:rPr kumimoji="1" lang="ja-JP" altLang="en-US" smtClean="0"/>
              <a:t>12</a:t>
            </a:fld>
            <a:endParaRPr kumimoji="1" lang="ja-JP" altLang="en-US"/>
          </a:p>
        </p:txBody>
      </p:sp>
    </p:spTree>
    <p:extLst>
      <p:ext uri="{BB962C8B-B14F-4D97-AF65-F5344CB8AC3E}">
        <p14:creationId xmlns:p14="http://schemas.microsoft.com/office/powerpoint/2010/main" val="38687595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角丸四角形 2"/>
          <p:cNvSpPr/>
          <p:nvPr/>
        </p:nvSpPr>
        <p:spPr>
          <a:xfrm>
            <a:off x="-395416" y="310096"/>
            <a:ext cx="6254795" cy="47261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角丸四角形 3"/>
          <p:cNvSpPr/>
          <p:nvPr/>
        </p:nvSpPr>
        <p:spPr>
          <a:xfrm>
            <a:off x="404750" y="998621"/>
            <a:ext cx="6159617" cy="8710863"/>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517058" y="352496"/>
            <a:ext cx="4875053"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９</a:t>
            </a:r>
            <a:r>
              <a:rPr kumimoji="1" lang="ja-JP" altLang="en-US" sz="2000" b="1" dirty="0" smtClean="0">
                <a:latin typeface="HG丸ｺﾞｼｯｸM-PRO" panose="020F0600000000000000" pitchFamily="50" charset="-128"/>
                <a:ea typeface="HG丸ｺﾞｼｯｸM-PRO" panose="020F0600000000000000" pitchFamily="50" charset="-128"/>
              </a:rPr>
              <a:t>．クーリング・オフ制度について</a:t>
            </a:r>
            <a:r>
              <a:rPr lang="ja-JP" altLang="en-US" sz="2000" b="1" dirty="0">
                <a:latin typeface="HG丸ｺﾞｼｯｸM-PRO" panose="020F0600000000000000" pitchFamily="50" charset="-128"/>
                <a:ea typeface="HG丸ｺﾞｼｯｸM-PRO" panose="020F0600000000000000" pitchFamily="50" charset="-128"/>
              </a:rPr>
              <a:t> </a:t>
            </a:r>
            <a:r>
              <a:rPr lang="en-US" altLang="ja-JP" sz="2000" b="1" dirty="0" smtClean="0">
                <a:latin typeface="HG丸ｺﾞｼｯｸM-PRO" panose="020F0600000000000000" pitchFamily="50" charset="-128"/>
                <a:ea typeface="HG丸ｺﾞｼｯｸM-PRO" panose="020F0600000000000000" pitchFamily="50" charset="-128"/>
              </a:rPr>
              <a:t>- </a:t>
            </a:r>
            <a:r>
              <a:rPr kumimoji="1" lang="ja-JP" altLang="en-US" sz="2000" b="1" dirty="0" smtClean="0">
                <a:latin typeface="HG丸ｺﾞｼｯｸM-PRO" panose="020F0600000000000000" pitchFamily="50" charset="-128"/>
                <a:ea typeface="HG丸ｺﾞｼｯｸM-PRO" panose="020F0600000000000000" pitchFamily="50" charset="-128"/>
              </a:rPr>
              <a:t>①</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674139" y="1138699"/>
            <a:ext cx="5617616" cy="1323439"/>
          </a:xfrm>
          <a:prstGeom prst="rect">
            <a:avLst/>
          </a:prstGeom>
          <a:noFill/>
        </p:spPr>
        <p:txBody>
          <a:bodyPr wrap="square" rtlCol="0">
            <a:spAutoFit/>
          </a:bodyPr>
          <a:lstStyle/>
          <a:p>
            <a:pPr algn="dist"/>
            <a:r>
              <a:rPr kumimoji="1" lang="ja-JP" altLang="en-US" sz="1600" dirty="0" smtClean="0">
                <a:latin typeface="Meiryo UI" panose="020B0604030504040204" pitchFamily="50" charset="-128"/>
                <a:ea typeface="Meiryo UI" panose="020B0604030504040204" pitchFamily="50" charset="-128"/>
              </a:rPr>
              <a:t>　クーリング・オフ制度とは、訪問販売や電話勧誘販売、</a:t>
            </a:r>
            <a:r>
              <a:rPr lang="ja-JP" altLang="en-US" sz="1600" dirty="0" smtClean="0">
                <a:latin typeface="Meiryo UI" panose="020B0604030504040204" pitchFamily="50" charset="-128"/>
                <a:ea typeface="Meiryo UI" panose="020B0604030504040204" pitchFamily="50" charset="-128"/>
              </a:rPr>
              <a:t>連鎖販売取引などの特定の取引で「契約してしまったけれど、やっぱり解約したい</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」と思った時に、法定の契約申込書又は契約締結</a:t>
            </a:r>
            <a:r>
              <a:rPr lang="ja-JP" altLang="en-US" sz="1600" dirty="0">
                <a:latin typeface="Meiryo UI" panose="020B0604030504040204" pitchFamily="50" charset="-128"/>
                <a:ea typeface="Meiryo UI" panose="020B0604030504040204" pitchFamily="50" charset="-128"/>
              </a:rPr>
              <a:t>書</a:t>
            </a:r>
            <a:r>
              <a:rPr lang="ja-JP" altLang="en-US" sz="1600" dirty="0" smtClean="0">
                <a:latin typeface="Meiryo UI" panose="020B0604030504040204" pitchFamily="50" charset="-128"/>
                <a:ea typeface="Meiryo UI" panose="020B0604030504040204" pitchFamily="50" charset="-128"/>
              </a:rPr>
              <a:t>を受け取った日から一定の期間内であれば消費者が無条件に契約を解除でき</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る制度です。</a:t>
            </a:r>
            <a:endParaRPr kumimoji="1" lang="ja-JP" altLang="en-US" sz="1600" dirty="0">
              <a:latin typeface="Meiryo UI" panose="020B0604030504040204" pitchFamily="50" charset="-128"/>
              <a:ea typeface="Meiryo UI" panose="020B0604030504040204" pitchFamily="50" charset="-128"/>
            </a:endParaRPr>
          </a:p>
        </p:txBody>
      </p:sp>
      <p:grpSp>
        <p:nvGrpSpPr>
          <p:cNvPr id="7" name="グループ化 6"/>
          <p:cNvGrpSpPr/>
          <p:nvPr/>
        </p:nvGrpSpPr>
        <p:grpSpPr>
          <a:xfrm>
            <a:off x="1825145" y="2489677"/>
            <a:ext cx="3315604" cy="338554"/>
            <a:chOff x="-4668253" y="452894"/>
            <a:chExt cx="2148085" cy="405913"/>
          </a:xfrm>
          <a:solidFill>
            <a:schemeClr val="bg1">
              <a:lumMod val="65000"/>
            </a:schemeClr>
          </a:solidFill>
        </p:grpSpPr>
        <p:sp>
          <p:nvSpPr>
            <p:cNvPr id="8" name="角丸四角形 7"/>
            <p:cNvSpPr/>
            <p:nvPr/>
          </p:nvSpPr>
          <p:spPr>
            <a:xfrm>
              <a:off x="-4668253" y="494308"/>
              <a:ext cx="2148085" cy="304325"/>
            </a:xfrm>
            <a:prstGeom prst="roundRect">
              <a:avLst>
                <a:gd name="adj" fmla="val 50000"/>
              </a:avLst>
            </a:prstGeom>
            <a:solidFill>
              <a:schemeClr val="bg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9" name="テキスト ボックス 8"/>
            <p:cNvSpPr txBox="1"/>
            <p:nvPr/>
          </p:nvSpPr>
          <p:spPr>
            <a:xfrm>
              <a:off x="-4592820" y="452894"/>
              <a:ext cx="1998598" cy="405913"/>
            </a:xfrm>
            <a:prstGeom prst="rect">
              <a:avLst/>
            </a:prstGeom>
            <a:noFill/>
            <a:ln>
              <a:noFill/>
            </a:ln>
          </p:spPr>
          <p:txBody>
            <a:bodyPr wrap="square" rtlCol="0">
              <a:spAutoFit/>
            </a:bodyPr>
            <a:lstStyle/>
            <a:p>
              <a:pPr algn="ctr"/>
              <a:r>
                <a:rPr kumimoji="1" lang="ja-JP" altLang="en-US" sz="1600" b="1" dirty="0" smtClean="0">
                  <a:solidFill>
                    <a:schemeClr val="bg1"/>
                  </a:solidFill>
                  <a:latin typeface="Meiryo UI" panose="020B0604030504040204" pitchFamily="50" charset="-128"/>
                  <a:ea typeface="Meiryo UI" panose="020B0604030504040204" pitchFamily="50" charset="-128"/>
                </a:rPr>
                <a:t>クーリング・オフ対象の取引と期間</a:t>
              </a:r>
              <a:endParaRPr kumimoji="1" lang="en-US" altLang="ja-JP" sz="1600" b="1" dirty="0" smtClean="0">
                <a:solidFill>
                  <a:schemeClr val="bg1"/>
                </a:solidFill>
                <a:latin typeface="Meiryo UI" panose="020B0604030504040204" pitchFamily="50" charset="-128"/>
                <a:ea typeface="Meiryo UI" panose="020B0604030504040204" pitchFamily="50" charset="-128"/>
              </a:endParaRPr>
            </a:p>
          </p:txBody>
        </p:sp>
      </p:grpSp>
      <p:graphicFrame>
        <p:nvGraphicFramePr>
          <p:cNvPr id="10" name="表 9"/>
          <p:cNvGraphicFramePr>
            <a:graphicFrameLocks noGrp="1"/>
          </p:cNvGraphicFramePr>
          <p:nvPr>
            <p:extLst>
              <p:ext uri="{D42A27DB-BD31-4B8C-83A1-F6EECF244321}">
                <p14:modId xmlns:p14="http://schemas.microsoft.com/office/powerpoint/2010/main" val="4133573195"/>
              </p:ext>
            </p:extLst>
          </p:nvPr>
        </p:nvGraphicFramePr>
        <p:xfrm>
          <a:off x="721911" y="2848734"/>
          <a:ext cx="5474193" cy="3207408"/>
        </p:xfrm>
        <a:graphic>
          <a:graphicData uri="http://schemas.openxmlformats.org/drawingml/2006/table">
            <a:tbl>
              <a:tblPr firstRow="1" bandRow="1">
                <a:tableStyleId>{5C22544A-7EE6-4342-B048-85BDC9FD1C3A}</a:tableStyleId>
              </a:tblPr>
              <a:tblGrid>
                <a:gridCol w="1330876">
                  <a:extLst>
                    <a:ext uri="{9D8B030D-6E8A-4147-A177-3AD203B41FA5}">
                      <a16:colId xmlns:a16="http://schemas.microsoft.com/office/drawing/2014/main" val="1229181709"/>
                    </a:ext>
                  </a:extLst>
                </a:gridCol>
                <a:gridCol w="3440267">
                  <a:extLst>
                    <a:ext uri="{9D8B030D-6E8A-4147-A177-3AD203B41FA5}">
                      <a16:colId xmlns:a16="http://schemas.microsoft.com/office/drawing/2014/main" val="389811137"/>
                    </a:ext>
                  </a:extLst>
                </a:gridCol>
                <a:gridCol w="703050">
                  <a:extLst>
                    <a:ext uri="{9D8B030D-6E8A-4147-A177-3AD203B41FA5}">
                      <a16:colId xmlns:a16="http://schemas.microsoft.com/office/drawing/2014/main" val="1931051777"/>
                    </a:ext>
                  </a:extLst>
                </a:gridCol>
              </a:tblGrid>
              <a:tr h="286561">
                <a:tc>
                  <a:txBody>
                    <a:bodyPr/>
                    <a:lstStyle/>
                    <a:p>
                      <a:pPr algn="ctr"/>
                      <a:r>
                        <a:rPr kumimoji="1" lang="ja-JP" altLang="en-US" sz="1050" b="0" dirty="0" smtClean="0">
                          <a:solidFill>
                            <a:schemeClr val="bg1"/>
                          </a:solidFill>
                          <a:latin typeface="Meiryo UI" panose="020B0604030504040204" pitchFamily="50" charset="-128"/>
                          <a:ea typeface="Meiryo UI" panose="020B0604030504040204" pitchFamily="50" charset="-128"/>
                        </a:rPr>
                        <a:t>取引内容</a:t>
                      </a:r>
                      <a:endParaRPr kumimoji="1" lang="ja-JP" altLang="en-US" sz="1050" b="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050" b="0" dirty="0" smtClean="0">
                          <a:solidFill>
                            <a:schemeClr val="bg1"/>
                          </a:solidFill>
                          <a:latin typeface="Meiryo UI" panose="020B0604030504040204" pitchFamily="50" charset="-128"/>
                          <a:ea typeface="Meiryo UI" panose="020B0604030504040204" pitchFamily="50" charset="-128"/>
                        </a:rPr>
                        <a:t>対象</a:t>
                      </a:r>
                      <a:endParaRPr kumimoji="1" lang="ja-JP" altLang="en-US" sz="1050" b="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050" b="0" dirty="0" smtClean="0">
                          <a:solidFill>
                            <a:schemeClr val="bg1"/>
                          </a:solidFill>
                          <a:latin typeface="Meiryo UI" panose="020B0604030504040204" pitchFamily="50" charset="-128"/>
                          <a:ea typeface="Meiryo UI" panose="020B0604030504040204" pitchFamily="50" charset="-128"/>
                        </a:rPr>
                        <a:t>期間</a:t>
                      </a:r>
                      <a:endParaRPr kumimoji="1" lang="ja-JP" altLang="en-US" sz="1050" b="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644850794"/>
                  </a:ext>
                </a:extLst>
              </a:tr>
              <a:tr h="451550">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訪問販売</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自宅や職場への訪問販売、キャッチセールス、展示販売、アポイントメントセールスなど営業所以外で交わした契約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rowSpan="4">
                  <a:txBody>
                    <a:bodyPr/>
                    <a:lstStyle/>
                    <a:p>
                      <a:pPr algn="ctr"/>
                      <a:r>
                        <a:rPr kumimoji="1" lang="ja-JP" altLang="en-US" sz="1100" b="0" dirty="0" smtClean="0">
                          <a:solidFill>
                            <a:schemeClr val="accent1">
                              <a:lumMod val="50000"/>
                            </a:schemeClr>
                          </a:solidFill>
                          <a:latin typeface="Meiryo UI" panose="020B0604030504040204" pitchFamily="50" charset="-128"/>
                          <a:ea typeface="Meiryo UI" panose="020B0604030504040204" pitchFamily="50" charset="-128"/>
                        </a:rPr>
                        <a:t>８日間</a:t>
                      </a:r>
                      <a:endParaRPr kumimoji="1" lang="ja-JP" altLang="en-US" sz="11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noFill/>
                  </a:tcPr>
                </a:tc>
                <a:extLst>
                  <a:ext uri="{0D108BD9-81ED-4DB2-BD59-A6C34878D82A}">
                    <a16:rowId xmlns:a16="http://schemas.microsoft.com/office/drawing/2014/main" val="4222854207"/>
                  </a:ext>
                </a:extLst>
              </a:tr>
              <a:tr h="451550">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訪問購入</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solidFill>
                      <a:schemeClr val="accent5">
                        <a:lumMod val="20000"/>
                        <a:lumOff val="80000"/>
                      </a:schemeClr>
                    </a:solid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店舗以外の場所で事業者が消費者から貴金属や、衣服などの物品を買い取る契約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solidFill>
                      <a:schemeClr val="accent5">
                        <a:lumMod val="20000"/>
                        <a:lumOff val="80000"/>
                      </a:schemeClr>
                    </a:solidFill>
                  </a:tcPr>
                </a:tc>
                <a:tc vMerge="1">
                  <a:txBody>
                    <a:bodyPr/>
                    <a:lstStyle/>
                    <a:p>
                      <a:pPr algn="ctr"/>
                      <a:endParaRPr kumimoji="1" lang="ja-JP" altLang="en-US" sz="1000" b="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26036399"/>
                  </a:ext>
                </a:extLst>
              </a:tr>
              <a:tr h="295244">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電話勧誘販売</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電話による勧誘行為で申込みをしたサービス等の契約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vMerge="1">
                  <a:txBody>
                    <a:bodyPr/>
                    <a:lstStyle/>
                    <a:p>
                      <a:pPr algn="ctr"/>
                      <a:endParaRPr kumimoji="1" lang="ja-JP" altLang="en-US" sz="10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59988361"/>
                  </a:ext>
                </a:extLst>
              </a:tr>
              <a:tr h="625223">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特定継続的</a:t>
                      </a:r>
                      <a:endParaRPr kumimoji="1" lang="en-US" altLang="ja-JP" sz="1100" b="1" dirty="0" smtClean="0">
                        <a:solidFill>
                          <a:schemeClr val="accent1">
                            <a:lumMod val="50000"/>
                          </a:schemeClr>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役務提供</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５万円を超え、かつ、一定期間を超える、次の契約</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　エステティックサロン、美容医療、語学教室、家庭教師、学習塾、</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　パソコン教室、結婚相手紹介サービス</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vMerge="1">
                  <a:txBody>
                    <a:bodyPr/>
                    <a:lstStyle/>
                    <a:p>
                      <a:pPr algn="ctr"/>
                      <a:endParaRPr kumimoji="1" lang="ja-JP" altLang="en-US" sz="10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11512550"/>
                  </a:ext>
                </a:extLst>
              </a:tr>
              <a:tr h="451550">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連鎖販売取引</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1">
                          <a:lumMod val="50000"/>
                        </a:schemeClr>
                      </a:solidFill>
                      <a:prstDash val="sysDot"/>
                      <a:round/>
                      <a:headEnd type="none" w="med" len="med"/>
                      <a:tailEnd type="none" w="med" len="med"/>
                    </a:lnB>
                    <a:noFill/>
                  </a:tcPr>
                </a:tc>
                <a:tc>
                  <a:txBody>
                    <a:bodyPr/>
                    <a:lstStyle/>
                    <a:p>
                      <a:pPr marL="0" marR="0" lvl="0" indent="0" algn="dist" defTabSz="514350" rtl="0" eaLnBrk="1" fontAlgn="auto" latinLnBrk="0" hangingPunct="1">
                        <a:lnSpc>
                          <a:spcPct val="100000"/>
                        </a:lnSpc>
                        <a:spcBef>
                          <a:spcPts val="0"/>
                        </a:spcBef>
                        <a:spcAft>
                          <a:spcPts val="0"/>
                        </a:spcAft>
                        <a:buClrTx/>
                        <a:buSzTx/>
                        <a:buFontTx/>
                        <a:buNone/>
                        <a:tabLst/>
                        <a:defRPr/>
                      </a:pPr>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個人を、販売員となることで利益が得られると誘引し、更にその個人に次の販売員の勧誘をさせる形で、販売組織を連鎖的に拡大</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して行う商品・サービスの取引についての契約</a:t>
                      </a: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1">
                          <a:lumMod val="50000"/>
                        </a:schemeClr>
                      </a:solidFill>
                      <a:prstDash val="sysDot"/>
                      <a:round/>
                      <a:headEnd type="none" w="med" len="med"/>
                      <a:tailEnd type="none" w="med" len="med"/>
                    </a:lnB>
                    <a:noFill/>
                  </a:tcPr>
                </a:tc>
                <a:tc rowSpan="2">
                  <a:txBody>
                    <a:bodyPr/>
                    <a:lstStyle/>
                    <a:p>
                      <a:pPr algn="ctr"/>
                      <a:r>
                        <a:rPr kumimoji="1" lang="en-US" altLang="ja-JP" sz="1100" b="0" dirty="0" smtClean="0">
                          <a:solidFill>
                            <a:schemeClr val="accent1">
                              <a:lumMod val="50000"/>
                            </a:schemeClr>
                          </a:solidFill>
                          <a:latin typeface="Meiryo UI" panose="020B0604030504040204" pitchFamily="50" charset="-128"/>
                          <a:ea typeface="Meiryo UI" panose="020B0604030504040204" pitchFamily="50" charset="-128"/>
                        </a:rPr>
                        <a:t>20</a:t>
                      </a:r>
                      <a:r>
                        <a:rPr kumimoji="1" lang="ja-JP" altLang="en-US" sz="1100" b="0" dirty="0" smtClean="0">
                          <a:solidFill>
                            <a:schemeClr val="accent1">
                              <a:lumMod val="50000"/>
                            </a:schemeClr>
                          </a:solidFill>
                          <a:latin typeface="Meiryo UI" panose="020B0604030504040204" pitchFamily="50" charset="-128"/>
                          <a:ea typeface="Meiryo UI" panose="020B0604030504040204" pitchFamily="50" charset="-128"/>
                        </a:rPr>
                        <a:t>日間</a:t>
                      </a:r>
                      <a:endParaRPr kumimoji="1" lang="ja-JP" altLang="en-US" sz="11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noFill/>
                  </a:tcPr>
                </a:tc>
                <a:extLst>
                  <a:ext uri="{0D108BD9-81ED-4DB2-BD59-A6C34878D82A}">
                    <a16:rowId xmlns:a16="http://schemas.microsoft.com/office/drawing/2014/main" val="423509303"/>
                  </a:ext>
                </a:extLst>
              </a:tr>
              <a:tr h="486284">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業務提供誘引</a:t>
                      </a:r>
                      <a:endParaRPr kumimoji="1" lang="en-US" altLang="ja-JP" sz="1100" b="1" dirty="0" smtClean="0">
                        <a:solidFill>
                          <a:schemeClr val="accent1">
                            <a:lumMod val="50000"/>
                          </a:schemeClr>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販売取引</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「仕事を提供するので収入が得られる」という口実で消費者を誘引し、仕事に必要であるとして、商品等を購入させる商法（いわゆる内職商法、いわゆるモニター商法）による契約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1">
                          <a:lumMod val="50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vMerge="1">
                  <a:txBody>
                    <a:bodyPr/>
                    <a:lstStyle/>
                    <a:p>
                      <a:pPr algn="ctr"/>
                      <a:endParaRPr kumimoji="1" lang="ja-JP" altLang="en-US" sz="10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2478954"/>
                  </a:ext>
                </a:extLst>
              </a:tr>
            </a:tbl>
          </a:graphicData>
        </a:graphic>
      </p:graphicFrame>
      <p:sp>
        <p:nvSpPr>
          <p:cNvPr id="11" name="テキスト ボックス 10"/>
          <p:cNvSpPr txBox="1"/>
          <p:nvPr/>
        </p:nvSpPr>
        <p:spPr>
          <a:xfrm>
            <a:off x="725752" y="6130478"/>
            <a:ext cx="5470352" cy="1384995"/>
          </a:xfrm>
          <a:prstGeom prst="rect">
            <a:avLst/>
          </a:prstGeom>
          <a:noFill/>
        </p:spPr>
        <p:txBody>
          <a:bodyPr wrap="square" rtlCol="0">
            <a:spAutoFit/>
          </a:bodyPr>
          <a:lstStyle/>
          <a:p>
            <a:r>
              <a:rPr kumimoji="1" lang="en-US" altLang="ja-JP" sz="1200" dirty="0" smtClean="0">
                <a:latin typeface="Meiryo UI" panose="020B0604030504040204" pitchFamily="50" charset="-128"/>
                <a:ea typeface="Meiryo UI" panose="020B0604030504040204" pitchFamily="50" charset="-128"/>
              </a:rPr>
              <a:t>※ </a:t>
            </a:r>
            <a:r>
              <a:rPr kumimoji="1" lang="ja-JP" altLang="en-US" sz="1200" dirty="0" smtClean="0">
                <a:latin typeface="Meiryo UI" panose="020B0604030504040204" pitchFamily="50" charset="-128"/>
                <a:ea typeface="Meiryo UI" panose="020B0604030504040204" pitchFamily="50" charset="-128"/>
              </a:rPr>
              <a:t>クーリング・オフは書面により通知しなければなりません。</a:t>
            </a:r>
            <a:endParaRPr kumimoji="1" lang="en-US" altLang="ja-JP" sz="1200" dirty="0" smtClean="0">
              <a:latin typeface="Meiryo UI" panose="020B0604030504040204" pitchFamily="50" charset="-128"/>
              <a:ea typeface="Meiryo UI" panose="020B0604030504040204" pitchFamily="50" charset="-128"/>
            </a:endParaRPr>
          </a:p>
          <a:p>
            <a:pPr algn="dist"/>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　クーリング・オフは</a:t>
            </a:r>
            <a:r>
              <a:rPr kumimoji="1" lang="ja-JP" altLang="en-US" sz="1200" dirty="0" smtClean="0">
                <a:latin typeface="Meiryo UI" panose="020B0604030504040204" pitchFamily="50" charset="-128"/>
                <a:ea typeface="Meiryo UI" panose="020B0604030504040204" pitchFamily="50" charset="-128"/>
              </a:rPr>
              <a:t>発信主義であり、</a:t>
            </a:r>
            <a:r>
              <a:rPr lang="ja-JP" altLang="en-US" sz="1200" dirty="0">
                <a:latin typeface="Meiryo UI" panose="020B0604030504040204" pitchFamily="50" charset="-128"/>
                <a:ea typeface="Meiryo UI" panose="020B0604030504040204" pitchFamily="50" charset="-128"/>
              </a:rPr>
              <a:t>書面</a:t>
            </a:r>
            <a:r>
              <a:rPr lang="ja-JP" altLang="en-US" sz="1200" dirty="0" smtClean="0">
                <a:latin typeface="Meiryo UI" panose="020B0604030504040204" pitchFamily="50" charset="-128"/>
                <a:ea typeface="Meiryo UI" panose="020B0604030504040204" pitchFamily="50" charset="-128"/>
              </a:rPr>
              <a:t>を発送</a:t>
            </a:r>
            <a:r>
              <a:rPr lang="ja-JP" altLang="en-US" sz="1200" dirty="0">
                <a:latin typeface="Meiryo UI" panose="020B0604030504040204" pitchFamily="50" charset="-128"/>
                <a:ea typeface="Meiryo UI" panose="020B0604030504040204" pitchFamily="50" charset="-128"/>
              </a:rPr>
              <a:t>した日</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消印日</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がクーリング・オフ</a:t>
            </a:r>
            <a:r>
              <a:rPr lang="ja-JP" altLang="en-US" sz="1200" dirty="0" smtClean="0">
                <a:latin typeface="Meiryo UI" panose="020B0604030504040204" pitchFamily="50" charset="-128"/>
                <a:ea typeface="Meiryo UI" panose="020B0604030504040204" pitchFamily="50" charset="-128"/>
              </a:rPr>
              <a:t>期間</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内であれば</a:t>
            </a:r>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相手に届いたのが</a:t>
            </a:r>
            <a:r>
              <a:rPr lang="ja-JP" altLang="en-US" sz="1200" dirty="0">
                <a:latin typeface="Meiryo UI" panose="020B0604030504040204" pitchFamily="50" charset="-128"/>
                <a:ea typeface="Meiryo UI" panose="020B0604030504040204" pitchFamily="50" charset="-128"/>
              </a:rPr>
              <a:t>期間外であっても有効</a:t>
            </a:r>
            <a:r>
              <a:rPr lang="ja-JP" altLang="en-US" sz="1200" dirty="0" smtClean="0">
                <a:latin typeface="Meiryo UI" panose="020B0604030504040204" pitchFamily="50" charset="-128"/>
                <a:ea typeface="Meiryo UI" panose="020B0604030504040204" pitchFamily="50" charset="-128"/>
              </a:rPr>
              <a:t>です。</a:t>
            </a:r>
            <a:endParaRPr lang="en-US" altLang="ja-JP" sz="1200" dirty="0" smtClean="0">
              <a:latin typeface="Meiryo UI" panose="020B0604030504040204" pitchFamily="50" charset="-128"/>
              <a:ea typeface="Meiryo UI" panose="020B0604030504040204" pitchFamily="50" charset="-128"/>
            </a:endParaRPr>
          </a:p>
          <a:p>
            <a:pPr algn="dist"/>
            <a:r>
              <a:rPr lang="en-US" altLang="ja-JP"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クーリング・オフ期間</a:t>
            </a:r>
            <a:r>
              <a:rPr lang="ja-JP" altLang="en-US" sz="1200" dirty="0">
                <a:latin typeface="Meiryo UI" panose="020B0604030504040204" pitchFamily="50" charset="-128"/>
                <a:ea typeface="Meiryo UI" panose="020B0604030504040204" pitchFamily="50" charset="-128"/>
              </a:rPr>
              <a:t>は</a:t>
            </a:r>
            <a:r>
              <a:rPr lang="ja-JP" altLang="en-US" sz="1200" dirty="0" smtClean="0">
                <a:latin typeface="Meiryo UI" panose="020B0604030504040204" pitchFamily="50" charset="-128"/>
                <a:ea typeface="Meiryo UI" panose="020B0604030504040204" pitchFamily="50" charset="-128"/>
              </a:rPr>
              <a:t>、法定の契約申込書又は契約締結書を</a:t>
            </a:r>
            <a:r>
              <a:rPr lang="ja-JP" altLang="en-US" sz="1200" dirty="0">
                <a:latin typeface="Meiryo UI" panose="020B0604030504040204" pitchFamily="50" charset="-128"/>
                <a:ea typeface="Meiryo UI" panose="020B0604030504040204" pitchFamily="50" charset="-128"/>
              </a:rPr>
              <a:t>受け取った日を</a:t>
            </a:r>
            <a:r>
              <a:rPr lang="en-US" altLang="ja-JP" sz="1200" dirty="0">
                <a:latin typeface="Meiryo UI" panose="020B0604030504040204" pitchFamily="50" charset="-128"/>
                <a:ea typeface="Meiryo UI" panose="020B0604030504040204" pitchFamily="50" charset="-128"/>
              </a:rPr>
              <a:t>1</a:t>
            </a:r>
            <a:r>
              <a:rPr lang="ja-JP" altLang="en-US" sz="1200" dirty="0" smtClean="0">
                <a:latin typeface="Meiryo UI" panose="020B0604030504040204" pitchFamily="50" charset="-128"/>
                <a:ea typeface="Meiryo UI" panose="020B0604030504040204" pitchFamily="50" charset="-128"/>
              </a:rPr>
              <a:t>日目　 </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として数えます。</a:t>
            </a:r>
            <a:endParaRPr lang="en-US" altLang="ja-JP" sz="1200" dirty="0" smtClean="0">
              <a:latin typeface="Meiryo UI" panose="020B0604030504040204" pitchFamily="50" charset="-128"/>
              <a:ea typeface="Meiryo UI" panose="020B0604030504040204" pitchFamily="50" charset="-128"/>
            </a:endParaRPr>
          </a:p>
          <a:p>
            <a:pPr algn="dist"/>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エステティックサロン、美容医療は</a:t>
            </a:r>
            <a:r>
              <a:rPr lang="en-US" altLang="ja-JP" sz="1200" dirty="0" smtClean="0">
                <a:latin typeface="Meiryo UI" panose="020B0604030504040204" pitchFamily="50" charset="-128"/>
                <a:ea typeface="Meiryo UI" panose="020B0604030504040204" pitchFamily="50" charset="-128"/>
              </a:rPr>
              <a:t>1</a:t>
            </a:r>
            <a:r>
              <a:rPr lang="ja-JP" altLang="en-US" sz="1200" dirty="0" smtClean="0">
                <a:latin typeface="Meiryo UI" panose="020B0604030504040204" pitchFamily="50" charset="-128"/>
                <a:ea typeface="Meiryo UI" panose="020B0604030504040204" pitchFamily="50" charset="-128"/>
              </a:rPr>
              <a:t>か月、それ以外は２か月の期間を超える契約が特</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定継続的役務提供の対象です。</a:t>
            </a:r>
            <a:endParaRPr lang="en-US" altLang="ja-JP" sz="1200" dirty="0" smtClean="0">
              <a:latin typeface="Meiryo UI" panose="020B0604030504040204" pitchFamily="50" charset="-128"/>
              <a:ea typeface="Meiryo UI" panose="020B0604030504040204" pitchFamily="50" charset="-128"/>
            </a:endParaRPr>
          </a:p>
        </p:txBody>
      </p:sp>
      <p:cxnSp>
        <p:nvCxnSpPr>
          <p:cNvPr id="12" name="直線コネクタ 11"/>
          <p:cNvCxnSpPr/>
          <p:nvPr/>
        </p:nvCxnSpPr>
        <p:spPr>
          <a:xfrm>
            <a:off x="2328972" y="7729171"/>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861889" y="7965910"/>
            <a:ext cx="5456839" cy="1577355"/>
          </a:xfrm>
          <a:prstGeom prst="rect">
            <a:avLst/>
          </a:prstGeom>
          <a:noFill/>
        </p:spPr>
        <p:txBody>
          <a:bodyPr wrap="square" rtlCol="0">
            <a:spAutoFit/>
          </a:bodyPr>
          <a:lstStyle/>
          <a:p>
            <a:pPr>
              <a:spcBef>
                <a:spcPts val="300"/>
              </a:spcBef>
            </a:pPr>
            <a:r>
              <a:rPr lang="ja-JP" altLang="en-US" sz="1400" b="1" dirty="0" smtClean="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自分の意思で使用・</a:t>
            </a:r>
            <a:r>
              <a:rPr lang="ja-JP" altLang="en-US" sz="1400" dirty="0">
                <a:latin typeface="Meiryo UI" panose="020B0604030504040204" pitchFamily="50" charset="-128"/>
                <a:ea typeface="Meiryo UI" panose="020B0604030504040204" pitchFamily="50" charset="-128"/>
              </a:rPr>
              <a:t>消費</a:t>
            </a:r>
            <a:r>
              <a:rPr lang="ja-JP" altLang="en-US" sz="1400" dirty="0" smtClean="0">
                <a:latin typeface="Meiryo UI" panose="020B0604030504040204" pitchFamily="50" charset="-128"/>
                <a:ea typeface="Meiryo UI" panose="020B0604030504040204" pitchFamily="50" charset="-128"/>
              </a:rPr>
              <a:t>した化粧</a:t>
            </a:r>
            <a:r>
              <a:rPr lang="ja-JP" altLang="en-US" sz="1400" dirty="0">
                <a:latin typeface="Meiryo UI" panose="020B0604030504040204" pitchFamily="50" charset="-128"/>
                <a:ea typeface="Meiryo UI" panose="020B0604030504040204" pitchFamily="50" charset="-128"/>
              </a:rPr>
              <a:t>品等の</a:t>
            </a:r>
            <a:r>
              <a:rPr lang="ja-JP" altLang="en-US" sz="1400" dirty="0" smtClean="0">
                <a:latin typeface="Meiryo UI" panose="020B0604030504040204" pitchFamily="50" charset="-128"/>
                <a:ea typeface="Meiryo UI" panose="020B0604030504040204" pitchFamily="50" charset="-128"/>
              </a:rPr>
              <a:t>消耗品の使用済み分</a:t>
            </a:r>
            <a:endParaRPr lang="en-US" altLang="ja-JP" sz="1400" dirty="0" smtClean="0">
              <a:latin typeface="Meiryo UI" panose="020B0604030504040204" pitchFamily="50" charset="-128"/>
              <a:ea typeface="Meiryo UI" panose="020B0604030504040204" pitchFamily="50" charset="-128"/>
            </a:endParaRPr>
          </a:p>
          <a:p>
            <a:pPr>
              <a:spcBef>
                <a:spcPts val="300"/>
              </a:spcBef>
            </a:pPr>
            <a:r>
              <a:rPr lang="ja-JP" altLang="en-US" sz="1400" b="1" dirty="0" smtClean="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自動車販売</a:t>
            </a:r>
            <a:r>
              <a:rPr lang="en-US" altLang="ja-JP" sz="1400" dirty="0" smtClean="0">
                <a:latin typeface="Meiryo UI" panose="020B0604030504040204" pitchFamily="50" charset="-128"/>
                <a:ea typeface="Meiryo UI" panose="020B0604030504040204" pitchFamily="50" charset="-128"/>
              </a:rPr>
              <a:t>(</a:t>
            </a:r>
            <a:r>
              <a:rPr lang="ja-JP" altLang="en-US" sz="1400" dirty="0" smtClean="0">
                <a:latin typeface="Meiryo UI" panose="020B0604030504040204" pitchFamily="50" charset="-128"/>
                <a:ea typeface="Meiryo UI" panose="020B0604030504040204" pitchFamily="50" charset="-128"/>
              </a:rPr>
              <a:t>リース含む</a:t>
            </a:r>
            <a:r>
              <a:rPr lang="en-US" altLang="ja-JP" sz="1400" dirty="0" smtClean="0">
                <a:latin typeface="Meiryo UI" panose="020B0604030504040204" pitchFamily="50" charset="-128"/>
                <a:ea typeface="Meiryo UI" panose="020B0604030504040204" pitchFamily="50" charset="-128"/>
              </a:rPr>
              <a:t>)</a:t>
            </a:r>
            <a:r>
              <a:rPr lang="ja-JP" altLang="en-US" sz="1400" dirty="0" err="1" smtClean="0">
                <a:latin typeface="Meiryo UI" panose="020B0604030504040204" pitchFamily="50" charset="-128"/>
                <a:ea typeface="Meiryo UI" panose="020B0604030504040204" pitchFamily="50" charset="-128"/>
              </a:rPr>
              <a:t>、</a:t>
            </a:r>
            <a:r>
              <a:rPr lang="ja-JP" altLang="en-US" sz="1400" dirty="0" smtClean="0">
                <a:latin typeface="Meiryo UI" panose="020B0604030504040204" pitchFamily="50" charset="-128"/>
                <a:ea typeface="Meiryo UI" panose="020B0604030504040204" pitchFamily="50" charset="-128"/>
              </a:rPr>
              <a:t>葬儀など</a:t>
            </a:r>
            <a:endParaRPr lang="en-US" altLang="ja-JP" sz="1400" dirty="0" smtClean="0">
              <a:latin typeface="Meiryo UI" panose="020B0604030504040204" pitchFamily="50" charset="-128"/>
              <a:ea typeface="Meiryo UI" panose="020B0604030504040204" pitchFamily="50" charset="-128"/>
            </a:endParaRPr>
          </a:p>
          <a:p>
            <a:pPr>
              <a:spcBef>
                <a:spcPts val="300"/>
              </a:spcBef>
            </a:pPr>
            <a:r>
              <a:rPr lang="ja-JP" altLang="en-US" sz="1400" b="1" dirty="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訪問販売及び電話勧誘販売であっても、</a:t>
            </a:r>
            <a:r>
              <a:rPr lang="en-US" altLang="ja-JP" sz="1400" dirty="0" smtClean="0">
                <a:latin typeface="Meiryo UI" panose="020B0604030504040204" pitchFamily="50" charset="-128"/>
                <a:ea typeface="Meiryo UI" panose="020B0604030504040204" pitchFamily="50" charset="-128"/>
              </a:rPr>
              <a:t>3000</a:t>
            </a:r>
            <a:r>
              <a:rPr lang="ja-JP" altLang="en-US" sz="1400" dirty="0" smtClean="0">
                <a:latin typeface="Meiryo UI" panose="020B0604030504040204" pitchFamily="50" charset="-128"/>
                <a:ea typeface="Meiryo UI" panose="020B0604030504040204" pitchFamily="50" charset="-128"/>
              </a:rPr>
              <a:t>円未満の現金取引</a:t>
            </a:r>
            <a:endParaRPr lang="en-US" altLang="ja-JP" sz="1400" dirty="0">
              <a:latin typeface="Meiryo UI" panose="020B0604030504040204" pitchFamily="50" charset="-128"/>
              <a:ea typeface="Meiryo UI" panose="020B0604030504040204" pitchFamily="50" charset="-128"/>
            </a:endParaRPr>
          </a:p>
          <a:p>
            <a:pPr>
              <a:spcBef>
                <a:spcPts val="300"/>
              </a:spcBef>
            </a:pPr>
            <a:r>
              <a:rPr lang="ja-JP" altLang="en-US" sz="1400" b="1" dirty="0" smtClean="0">
                <a:latin typeface="Meiryo UI" panose="020B0604030504040204" pitchFamily="50" charset="-128"/>
                <a:ea typeface="Meiryo UI" panose="020B0604030504040204" pitchFamily="50" charset="-128"/>
              </a:rPr>
              <a:t>● </a:t>
            </a:r>
            <a:r>
              <a:rPr kumimoji="1" lang="ja-JP" altLang="en-US" sz="1400" dirty="0" smtClean="0">
                <a:latin typeface="Meiryo UI" panose="020B0604030504040204" pitchFamily="50" charset="-128"/>
                <a:ea typeface="Meiryo UI" panose="020B0604030504040204" pitchFamily="50" charset="-128"/>
              </a:rPr>
              <a:t>通信販売</a:t>
            </a:r>
            <a:endParaRPr kumimoji="1" lang="en-US" altLang="ja-JP" sz="1400" dirty="0" smtClean="0">
              <a:latin typeface="Meiryo UI" panose="020B0604030504040204" pitchFamily="50" charset="-128"/>
              <a:ea typeface="Meiryo UI" panose="020B0604030504040204" pitchFamily="50" charset="-128"/>
            </a:endParaRPr>
          </a:p>
          <a:p>
            <a:pPr>
              <a:spcBef>
                <a:spcPts val="300"/>
              </a:spcBef>
            </a:pPr>
            <a:r>
              <a:rPr lang="ja-JP" altLang="en-US" sz="1400" b="1" dirty="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訪問購入であっても、自動車、家具、家電</a:t>
            </a:r>
            <a:r>
              <a:rPr lang="en-US" altLang="ja-JP" sz="1400" dirty="0" smtClean="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携帯</a:t>
            </a:r>
            <a:r>
              <a:rPr lang="ja-JP" altLang="en-US" sz="1400" dirty="0" smtClean="0">
                <a:latin typeface="Meiryo UI" panose="020B0604030504040204" pitchFamily="50" charset="-128"/>
                <a:ea typeface="Meiryo UI" panose="020B0604030504040204" pitchFamily="50" charset="-128"/>
              </a:rPr>
              <a:t>が</a:t>
            </a:r>
            <a:r>
              <a:rPr lang="ja-JP" altLang="en-US" sz="1400" dirty="0">
                <a:latin typeface="Meiryo UI" panose="020B0604030504040204" pitchFamily="50" charset="-128"/>
                <a:ea typeface="Meiryo UI" panose="020B0604030504040204" pitchFamily="50" charset="-128"/>
              </a:rPr>
              <a:t>容易</a:t>
            </a:r>
            <a:r>
              <a:rPr lang="ja-JP" altLang="en-US" sz="1400" dirty="0" smtClean="0">
                <a:latin typeface="Meiryo UI" panose="020B0604030504040204" pitchFamily="50" charset="-128"/>
                <a:ea typeface="Meiryo UI" panose="020B0604030504040204" pitchFamily="50" charset="-128"/>
              </a:rPr>
              <a:t>なものを除く</a:t>
            </a:r>
            <a:r>
              <a:rPr lang="en-US" altLang="ja-JP" sz="1400" dirty="0" smtClean="0">
                <a:latin typeface="Meiryo UI" panose="020B0604030504040204" pitchFamily="50" charset="-128"/>
                <a:ea typeface="Meiryo UI" panose="020B0604030504040204" pitchFamily="50" charset="-128"/>
              </a:rPr>
              <a:t>)</a:t>
            </a:r>
            <a:r>
              <a:rPr lang="ja-JP" altLang="en-US" sz="1400" dirty="0" err="1" smtClean="0">
                <a:latin typeface="Meiryo UI" panose="020B0604030504040204" pitchFamily="50" charset="-128"/>
                <a:ea typeface="Meiryo UI" panose="020B0604030504040204" pitchFamily="50" charset="-128"/>
              </a:rPr>
              <a:t>、</a:t>
            </a:r>
            <a:endParaRPr lang="en-US" altLang="ja-JP" sz="1400" dirty="0" smtClean="0">
              <a:latin typeface="Meiryo UI" panose="020B0604030504040204" pitchFamily="50" charset="-128"/>
              <a:ea typeface="Meiryo UI" panose="020B0604030504040204" pitchFamily="50" charset="-128"/>
            </a:endParaRPr>
          </a:p>
          <a:p>
            <a:pPr>
              <a:spcBef>
                <a:spcPts val="300"/>
              </a:spcBef>
            </a:pPr>
            <a:r>
              <a:rPr kumimoji="1" lang="ja-JP" altLang="en-US" sz="1400" dirty="0">
                <a:latin typeface="Meiryo UI" panose="020B0604030504040204" pitchFamily="50" charset="-128"/>
                <a:ea typeface="Meiryo UI" panose="020B0604030504040204" pitchFamily="50" charset="-128"/>
              </a:rPr>
              <a:t>　</a:t>
            </a:r>
            <a:r>
              <a:rPr kumimoji="1" lang="ja-JP" altLang="en-US" sz="1400" dirty="0" smtClean="0">
                <a:latin typeface="Meiryo UI" panose="020B0604030504040204" pitchFamily="50" charset="-128"/>
                <a:ea typeface="Meiryo UI" panose="020B0604030504040204" pitchFamily="50" charset="-128"/>
              </a:rPr>
              <a:t>　本、</a:t>
            </a:r>
            <a:r>
              <a:rPr kumimoji="1" lang="en-US" altLang="ja-JP" sz="1400" dirty="0" smtClean="0">
                <a:latin typeface="Meiryo UI" panose="020B0604030504040204" pitchFamily="50" charset="-128"/>
                <a:ea typeface="Meiryo UI" panose="020B0604030504040204" pitchFamily="50" charset="-128"/>
              </a:rPr>
              <a:t>CD</a:t>
            </a:r>
            <a:r>
              <a:rPr kumimoji="1" lang="ja-JP" altLang="en-US" sz="1400" dirty="0" smtClean="0">
                <a:latin typeface="Meiryo UI" panose="020B0604030504040204" pitchFamily="50" charset="-128"/>
                <a:ea typeface="Meiryo UI" panose="020B0604030504040204" pitchFamily="50" charset="-128"/>
              </a:rPr>
              <a:t>・</a:t>
            </a:r>
            <a:r>
              <a:rPr kumimoji="1" lang="en-US" altLang="ja-JP" sz="1400" dirty="0" smtClean="0">
                <a:latin typeface="Meiryo UI" panose="020B0604030504040204" pitchFamily="50" charset="-128"/>
                <a:ea typeface="Meiryo UI" panose="020B0604030504040204" pitchFamily="50" charset="-128"/>
              </a:rPr>
              <a:t>DVD</a:t>
            </a:r>
            <a:r>
              <a:rPr kumimoji="1" lang="ja-JP" altLang="en-US" sz="1400" dirty="0" smtClean="0">
                <a:latin typeface="Meiryo UI" panose="020B0604030504040204" pitchFamily="50" charset="-128"/>
                <a:ea typeface="Meiryo UI" panose="020B0604030504040204" pitchFamily="50" charset="-128"/>
              </a:rPr>
              <a:t>・ゲームソフト類、有価証券</a:t>
            </a:r>
            <a:endParaRPr kumimoji="1" lang="en-US" altLang="ja-JP" sz="1400" dirty="0" smtClean="0">
              <a:latin typeface="Meiryo UI" panose="020B0604030504040204" pitchFamily="50" charset="-128"/>
              <a:ea typeface="Meiryo UI" panose="020B0604030504040204" pitchFamily="50" charset="-128"/>
            </a:endParaRPr>
          </a:p>
        </p:txBody>
      </p:sp>
      <p:grpSp>
        <p:nvGrpSpPr>
          <p:cNvPr id="14" name="グループ化 13"/>
          <p:cNvGrpSpPr/>
          <p:nvPr/>
        </p:nvGrpSpPr>
        <p:grpSpPr>
          <a:xfrm>
            <a:off x="584200" y="7593186"/>
            <a:ext cx="3938322" cy="343856"/>
            <a:chOff x="703714" y="6435084"/>
            <a:chExt cx="2474067" cy="343856"/>
          </a:xfrm>
        </p:grpSpPr>
        <p:sp>
          <p:nvSpPr>
            <p:cNvPr id="15" name="角丸四角形 14"/>
            <p:cNvSpPr/>
            <p:nvPr/>
          </p:nvSpPr>
          <p:spPr>
            <a:xfrm>
              <a:off x="703714" y="6448925"/>
              <a:ext cx="2474067"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819444" y="6435084"/>
              <a:ext cx="2297195" cy="3385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rPr>
                <a:t>以下の場合は、クーリング・オフができません</a:t>
              </a:r>
              <a:endParaRPr kumimoji="1" lang="ja-JP" altLang="en-US" sz="1600" dirty="0">
                <a:latin typeface="Meiryo UI" panose="020B0604030504040204" pitchFamily="50" charset="-128"/>
                <a:ea typeface="Meiryo UI" panose="020B0604030504040204" pitchFamily="50" charset="-128"/>
              </a:endParaRPr>
            </a:p>
          </p:txBody>
        </p:sp>
      </p:grpSp>
      <p:sp>
        <p:nvSpPr>
          <p:cNvPr id="2" name="スライド番号プレースホルダー 1"/>
          <p:cNvSpPr>
            <a:spLocks noGrp="1"/>
          </p:cNvSpPr>
          <p:nvPr>
            <p:ph type="sldNum" sz="quarter" idx="12"/>
          </p:nvPr>
        </p:nvSpPr>
        <p:spPr/>
        <p:txBody>
          <a:bodyPr/>
          <a:lstStyle/>
          <a:p>
            <a:fld id="{2D29DCC2-8EF3-41CF-8D5F-D9B527706C29}" type="slidenum">
              <a:rPr kumimoji="1" lang="ja-JP" altLang="en-US" smtClean="0"/>
              <a:t>13</a:t>
            </a:fld>
            <a:endParaRPr kumimoji="1" lang="ja-JP" altLang="en-US"/>
          </a:p>
        </p:txBody>
      </p:sp>
    </p:spTree>
    <p:extLst>
      <p:ext uri="{BB962C8B-B14F-4D97-AF65-F5344CB8AC3E}">
        <p14:creationId xmlns:p14="http://schemas.microsoft.com/office/powerpoint/2010/main" val="3797079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marL="0" marR="0" lvl="0" indent="0" algn="r" defTabSz="914391" rtl="0" eaLnBrk="1" fontAlgn="auto" latinLnBrk="0" hangingPunct="1">
              <a:lnSpc>
                <a:spcPct val="100000"/>
              </a:lnSpc>
              <a:spcBef>
                <a:spcPts val="0"/>
              </a:spcBef>
              <a:spcAft>
                <a:spcPts val="0"/>
              </a:spcAft>
              <a:buClrTx/>
              <a:buSzTx/>
              <a:buFontTx/>
              <a:buNone/>
              <a:tabLst/>
              <a:defRPr/>
            </a:pPr>
            <a:fld id="{2D29DCC2-8EF3-41CF-8D5F-D9B527706C29}" type="slidenum">
              <a:rPr kumimoji="1" lang="ja-JP" altLang="en-US" sz="2000" b="0" i="0" u="none" strike="noStrike" kern="1200" cap="none" spc="0" normalizeH="0" baseline="0" noProof="0" smtClean="0">
                <a:ln>
                  <a:noFill/>
                </a:ln>
                <a:solidFill>
                  <a:prstClr val="black"/>
                </a:solidFill>
                <a:effectLst/>
                <a:uLnTx/>
                <a:uFillTx/>
                <a:latin typeface="Calibri"/>
                <a:ea typeface="ＭＳ Ｐゴシック"/>
                <a:cs typeface="+mn-cs"/>
              </a:rPr>
              <a:pPr marL="0" marR="0" lvl="0" indent="0" algn="r" defTabSz="914391" rtl="0" eaLnBrk="1" fontAlgn="auto" latinLnBrk="0" hangingPunct="1">
                <a:lnSpc>
                  <a:spcPct val="100000"/>
                </a:lnSpc>
                <a:spcBef>
                  <a:spcPts val="0"/>
                </a:spcBef>
                <a:spcAft>
                  <a:spcPts val="0"/>
                </a:spcAft>
                <a:buClrTx/>
                <a:buSzTx/>
                <a:buFontTx/>
                <a:buNone/>
                <a:tabLst/>
                <a:defRPr/>
              </a:pPr>
              <a:t>14</a:t>
            </a:fld>
            <a:endParaRPr kumimoji="1" lang="ja-JP" altLang="en-US" sz="20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3" name="角丸四角形 2"/>
          <p:cNvSpPr/>
          <p:nvPr/>
        </p:nvSpPr>
        <p:spPr>
          <a:xfrm>
            <a:off x="-395416" y="310096"/>
            <a:ext cx="6254795" cy="47261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4" name="角丸四角形 3"/>
          <p:cNvSpPr/>
          <p:nvPr/>
        </p:nvSpPr>
        <p:spPr>
          <a:xfrm>
            <a:off x="404748" y="941642"/>
            <a:ext cx="6159617" cy="8710863"/>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5" name="テキスト ボックス 4"/>
          <p:cNvSpPr txBox="1"/>
          <p:nvPr/>
        </p:nvSpPr>
        <p:spPr>
          <a:xfrm>
            <a:off x="517058" y="338068"/>
            <a:ext cx="4788490" cy="400110"/>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lang="ja-JP" altLang="en-US" sz="2000" b="1" dirty="0">
                <a:solidFill>
                  <a:prstClr val="black"/>
                </a:solidFill>
                <a:latin typeface="HG丸ｺﾞｼｯｸM-PRO" panose="020F0600000000000000" pitchFamily="50" charset="-128"/>
                <a:ea typeface="HG丸ｺﾞｼｯｸM-PRO" panose="020F0600000000000000" pitchFamily="50" charset="-128"/>
              </a:rPr>
              <a:t>９</a:t>
            </a:r>
            <a:r>
              <a:rPr kumimoji="1" lang="ja-JP" altLang="en-US" sz="2000" b="1" i="0" u="none" strike="noStrike" kern="1200" cap="none" spc="0" normalizeH="0" baseline="0" noProof="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クーリング・オフ制度について</a:t>
            </a:r>
            <a:r>
              <a:rPr kumimoji="1" lang="en-US" altLang="ja-JP"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a:t>
            </a: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②</a:t>
            </a:r>
            <a:endParaRPr kumimoji="1" lang="ja-JP" altLang="en-US" sz="20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p:txBody>
      </p:sp>
      <p:grpSp>
        <p:nvGrpSpPr>
          <p:cNvPr id="6" name="グループ化 5"/>
          <p:cNvGrpSpPr/>
          <p:nvPr/>
        </p:nvGrpSpPr>
        <p:grpSpPr>
          <a:xfrm>
            <a:off x="1878263" y="1159872"/>
            <a:ext cx="3170829" cy="338554"/>
            <a:chOff x="1965051" y="1305848"/>
            <a:chExt cx="3039014" cy="338554"/>
          </a:xfrm>
        </p:grpSpPr>
        <p:sp>
          <p:nvSpPr>
            <p:cNvPr id="7" name="角丸四角形 6"/>
            <p:cNvSpPr/>
            <p:nvPr/>
          </p:nvSpPr>
          <p:spPr>
            <a:xfrm>
              <a:off x="1965051" y="1345219"/>
              <a:ext cx="3039014" cy="258667"/>
            </a:xfrm>
            <a:prstGeom prst="roundRect">
              <a:avLst>
                <a:gd name="adj" fmla="val 50000"/>
              </a:avLst>
            </a:prstGeom>
            <a:solidFill>
              <a:schemeClr val="bg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8" name="テキスト ボックス 7"/>
            <p:cNvSpPr txBox="1"/>
            <p:nvPr/>
          </p:nvSpPr>
          <p:spPr>
            <a:xfrm>
              <a:off x="2034668" y="1305848"/>
              <a:ext cx="2906002" cy="338554"/>
            </a:xfrm>
            <a:prstGeom prst="rect">
              <a:avLst/>
            </a:prstGeom>
            <a:noFill/>
            <a:ln>
              <a:noFill/>
            </a:ln>
          </p:spPr>
          <p:txBody>
            <a:bodyPr wrap="square" rtlCol="0">
              <a:spAutoFit/>
            </a:bodyPr>
            <a:lstStyle/>
            <a:p>
              <a:pPr marL="0" marR="0" lvl="0" indent="0" algn="ctr" defTabSz="914391"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クーリング・オフはがきの記入方法</a:t>
              </a:r>
              <a:endParaRPr kumimoji="1" lang="en-US" altLang="ja-JP"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sp>
        <p:nvSpPr>
          <p:cNvPr id="9" name="テキスト ボックス 8"/>
          <p:cNvSpPr txBox="1"/>
          <p:nvPr/>
        </p:nvSpPr>
        <p:spPr>
          <a:xfrm>
            <a:off x="1327538" y="1598608"/>
            <a:ext cx="1107996" cy="276999"/>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記入例：</a:t>
            </a:r>
            <a:r>
              <a:rPr lang="ja-JP" altLang="en-US" sz="1200" dirty="0">
                <a:solidFill>
                  <a:prstClr val="black"/>
                </a:solidFill>
                <a:latin typeface="Meiryo UI" panose="020B0604030504040204" pitchFamily="50" charset="-128"/>
                <a:ea typeface="Meiryo UI" panose="020B0604030504040204" pitchFamily="50" charset="-128"/>
              </a:rPr>
              <a:t>表</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面</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4316726" y="1623326"/>
            <a:ext cx="1107996" cy="276999"/>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記入例：</a:t>
            </a:r>
            <a:r>
              <a:rPr lang="ja-JP" altLang="en-US" sz="1200" dirty="0">
                <a:solidFill>
                  <a:prstClr val="black"/>
                </a:solidFill>
                <a:latin typeface="Meiryo UI" panose="020B0604030504040204" pitchFamily="50" charset="-128"/>
                <a:ea typeface="Meiryo UI" panose="020B0604030504040204" pitchFamily="50" charset="-128"/>
              </a:rPr>
              <a:t>裏</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面</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p:cNvSpPr txBox="1"/>
          <p:nvPr/>
        </p:nvSpPr>
        <p:spPr>
          <a:xfrm>
            <a:off x="914340" y="6660138"/>
            <a:ext cx="5406096" cy="1577355"/>
          </a:xfrm>
          <a:prstGeom prst="rect">
            <a:avLst/>
          </a:prstGeom>
          <a:noFill/>
        </p:spPr>
        <p:txBody>
          <a:bodyPr wrap="square" rtlCol="0">
            <a:spAutoFit/>
          </a:bodyPr>
          <a:lstStyle/>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1. </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クーリング・オフは必ずはがき等の</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書面で通知</a:t>
            </a:r>
            <a:endPar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控えとして、はがきの</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両面をコピーして保存</a:t>
            </a:r>
            <a:endPar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3.</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記録</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が</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残る「</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特定記録郵便」</a:t>
            </a:r>
            <a:r>
              <a:rPr lang="ja-JP" altLang="en-US" sz="1400" noProof="0" dirty="0">
                <a:solidFill>
                  <a:prstClr val="black"/>
                </a:solidFill>
                <a:latin typeface="Meiryo UI" panose="020B0604030504040204" pitchFamily="50" charset="-128"/>
                <a:ea typeface="Meiryo UI" panose="020B0604030504040204" pitchFamily="50" charset="-128"/>
              </a:rPr>
              <a:t>又</a:t>
            </a:r>
            <a:r>
              <a:rPr lang="ja-JP" altLang="en-US" sz="1400" noProof="0" dirty="0" smtClean="0">
                <a:solidFill>
                  <a:prstClr val="black"/>
                </a:solidFill>
                <a:latin typeface="Meiryo UI" panose="020B0604030504040204" pitchFamily="50" charset="-128"/>
                <a:ea typeface="Meiryo UI" panose="020B0604030504040204" pitchFamily="50" charset="-128"/>
              </a:rPr>
              <a:t>は</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「簡易書留」などを利用</a:t>
            </a:r>
            <a:endPar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4.</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支払がクレジットの場合、クレジット会社と販売会社の両方へ通知</a:t>
            </a:r>
            <a:endParaRPr kumimoji="1" lang="en-US" altLang="ja-JP"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5.</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訪問購入で、物品を引き渡している場合は、「引き渡し済みの商品</a:t>
            </a:r>
            <a:endPar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○○○を</a:t>
            </a:r>
            <a:r>
              <a:rPr lang="ja-JP" altLang="en-US" sz="1400" dirty="0">
                <a:solidFill>
                  <a:prstClr val="black"/>
                </a:solidFill>
                <a:latin typeface="Meiryo UI" panose="020B0604030504040204" pitchFamily="50" charset="-128"/>
                <a:ea typeface="Meiryo UI" panose="020B0604030504040204" pitchFamily="50" charset="-128"/>
              </a:rPr>
              <a:t>返還</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してください」と記載</a:t>
            </a:r>
            <a:endPar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2" name="直線コネクタ 11"/>
          <p:cNvCxnSpPr/>
          <p:nvPr/>
        </p:nvCxnSpPr>
        <p:spPr>
          <a:xfrm>
            <a:off x="2315946" y="6423883"/>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584200" y="8418407"/>
            <a:ext cx="5889754" cy="907941"/>
          </a:xfrm>
          <a:prstGeom prst="rect">
            <a:avLst/>
          </a:prstGeom>
          <a:noFill/>
        </p:spPr>
        <p:txBody>
          <a:bodyPr wrap="none" rtlCol="0">
            <a:spAutoFit/>
          </a:bodyPr>
          <a:lstStyle/>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適切な契約書面を受け取っていない場合や、うそを言われていた場合</a:t>
            </a:r>
            <a:endParaRPr kumimoji="1" lang="en-US" altLang="ja-JP"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などは、期間が過ぎていてもクーリング・オフができます。</a:t>
            </a:r>
            <a:endParaRPr kumimoji="1" lang="en-US" altLang="ja-JP"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迷ったとき、困ったときは、早めに消費生活センターへご相談ください。</a:t>
            </a:r>
            <a:endParaRPr kumimoji="1" lang="ja-JP" altLang="en-US" sz="16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20" name="グループ化 19"/>
          <p:cNvGrpSpPr/>
          <p:nvPr/>
        </p:nvGrpSpPr>
        <p:grpSpPr>
          <a:xfrm>
            <a:off x="703715" y="6254606"/>
            <a:ext cx="1612231" cy="343856"/>
            <a:chOff x="703715" y="6435084"/>
            <a:chExt cx="1612231" cy="343856"/>
          </a:xfrm>
        </p:grpSpPr>
        <p:sp>
          <p:nvSpPr>
            <p:cNvPr id="21" name="角丸四角形 20"/>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2" name="テキスト ボックス 21"/>
            <p:cNvSpPr txBox="1"/>
            <p:nvPr/>
          </p:nvSpPr>
          <p:spPr>
            <a:xfrm>
              <a:off x="819444" y="6435084"/>
              <a:ext cx="1378904" cy="338554"/>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記入上の注意</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grpSp>
        <p:nvGrpSpPr>
          <p:cNvPr id="37" name="グループ化 36"/>
          <p:cNvGrpSpPr/>
          <p:nvPr/>
        </p:nvGrpSpPr>
        <p:grpSpPr>
          <a:xfrm>
            <a:off x="697177" y="1930739"/>
            <a:ext cx="2627765" cy="3640414"/>
            <a:chOff x="696599" y="2027074"/>
            <a:chExt cx="2627765" cy="3640414"/>
          </a:xfrm>
        </p:grpSpPr>
        <p:sp>
          <p:nvSpPr>
            <p:cNvPr id="23" name="正方形/長方形 22"/>
            <p:cNvSpPr/>
            <p:nvPr/>
          </p:nvSpPr>
          <p:spPr>
            <a:xfrm>
              <a:off x="696599" y="2027074"/>
              <a:ext cx="2627765" cy="364041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30" name="テキスト ボックス 29"/>
            <p:cNvSpPr txBox="1"/>
            <p:nvPr/>
          </p:nvSpPr>
          <p:spPr>
            <a:xfrm>
              <a:off x="821699" y="5225311"/>
              <a:ext cx="1252635" cy="276999"/>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特定記録郵便</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31" name="正方形/長方形 30"/>
            <p:cNvSpPr/>
            <p:nvPr/>
          </p:nvSpPr>
          <p:spPr>
            <a:xfrm>
              <a:off x="768320" y="5200654"/>
              <a:ext cx="1216833" cy="311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8" name="テキスト ボックス 27"/>
            <p:cNvSpPr txBox="1"/>
            <p:nvPr/>
          </p:nvSpPr>
          <p:spPr>
            <a:xfrm>
              <a:off x="981950" y="4581733"/>
              <a:ext cx="1008022" cy="276999"/>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簡易書留</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955610" y="4570865"/>
              <a:ext cx="849609" cy="311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7" name="テキスト ボックス 26"/>
            <p:cNvSpPr txBox="1"/>
            <p:nvPr/>
          </p:nvSpPr>
          <p:spPr>
            <a:xfrm>
              <a:off x="1108121" y="4903060"/>
              <a:ext cx="865016" cy="276999"/>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Meiryo UI" panose="020B0604030504040204" pitchFamily="50" charset="-128"/>
                  <a:ea typeface="Meiryo UI" panose="020B0604030504040204" pitchFamily="50" charset="-128"/>
                </a:rPr>
                <a:t>又</a:t>
              </a:r>
              <a:r>
                <a:rPr lang="ja-JP" altLang="en-US" sz="1200" dirty="0" smtClean="0">
                  <a:solidFill>
                    <a:prstClr val="black"/>
                  </a:solidFill>
                  <a:latin typeface="Meiryo UI" panose="020B0604030504040204" pitchFamily="50" charset="-128"/>
                  <a:ea typeface="Meiryo UI" panose="020B0604030504040204" pitchFamily="50" charset="-128"/>
                </a:rPr>
                <a:t>は</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 name="テキスト ボックス 31"/>
            <p:cNvSpPr txBox="1"/>
            <p:nvPr/>
          </p:nvSpPr>
          <p:spPr>
            <a:xfrm>
              <a:off x="1674931" y="2048260"/>
              <a:ext cx="945022" cy="261610"/>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郵便はがき</a:t>
              </a:r>
              <a:endParaRPr kumimoji="1" lang="ja-JP" altLang="en-US" sz="11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pic>
          <p:nvPicPr>
            <p:cNvPr id="33" name="図 3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96862" y="2216674"/>
              <a:ext cx="1078082" cy="454893"/>
            </a:xfrm>
            <a:prstGeom prst="rect">
              <a:avLst/>
            </a:prstGeom>
          </p:spPr>
        </p:pic>
        <p:sp>
          <p:nvSpPr>
            <p:cNvPr id="34" name="正方形/長方形 33"/>
            <p:cNvSpPr/>
            <p:nvPr/>
          </p:nvSpPr>
          <p:spPr>
            <a:xfrm>
              <a:off x="809082" y="2120052"/>
              <a:ext cx="621994" cy="75224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35" name="テキスト ボックス 34"/>
            <p:cNvSpPr txBox="1"/>
            <p:nvPr/>
          </p:nvSpPr>
          <p:spPr>
            <a:xfrm>
              <a:off x="2799805" y="2673526"/>
              <a:ext cx="430887" cy="2930071"/>
            </a:xfrm>
            <a:prstGeom prst="rect">
              <a:avLst/>
            </a:prstGeom>
            <a:noFill/>
          </p:spPr>
          <p:txBody>
            <a:bodyPr vert="eaVert"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○○県○○市○○町〇⁻〇〇</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6" name="テキスト ボックス 35"/>
            <p:cNvSpPr txBox="1"/>
            <p:nvPr/>
          </p:nvSpPr>
          <p:spPr>
            <a:xfrm>
              <a:off x="1847825" y="2868266"/>
              <a:ext cx="715581" cy="2182467"/>
            </a:xfrm>
            <a:prstGeom prst="rect">
              <a:avLst/>
            </a:prstGeom>
            <a:noFill/>
          </p:spPr>
          <p:txBody>
            <a:bodyPr vert="eaVert" wrap="square" rtlCol="0">
              <a:spAutoFit/>
            </a:bodyPr>
            <a:lstStyle/>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会社名</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代表者名 ○○○○ 様</a:t>
              </a:r>
              <a:endParaRPr kumimoji="1" lang="en-US" altLang="ja-JP"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
        <p:nvSpPr>
          <p:cNvPr id="38" name="正方形/長方形 37"/>
          <p:cNvSpPr/>
          <p:nvPr/>
        </p:nvSpPr>
        <p:spPr>
          <a:xfrm>
            <a:off x="3560030" y="1911525"/>
            <a:ext cx="2628068" cy="3659628"/>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54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39" name="テキスト ボックス 38"/>
          <p:cNvSpPr txBox="1"/>
          <p:nvPr/>
        </p:nvSpPr>
        <p:spPr>
          <a:xfrm>
            <a:off x="4109542" y="2001940"/>
            <a:ext cx="1441420" cy="307777"/>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契約解除通知書</a:t>
            </a:r>
            <a:endPar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0" name="テキスト ボックス 39"/>
          <p:cNvSpPr txBox="1"/>
          <p:nvPr/>
        </p:nvSpPr>
        <p:spPr>
          <a:xfrm>
            <a:off x="3639116" y="2412312"/>
            <a:ext cx="2464136" cy="2172390"/>
          </a:xfrm>
          <a:prstGeom prst="rect">
            <a:avLst/>
          </a:prstGeom>
          <a:noFill/>
        </p:spPr>
        <p:txBody>
          <a:bodyPr wrap="none" rtlCol="0">
            <a:spAutoFit/>
          </a:bodyPr>
          <a:lstStyle/>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契約年月日</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令和</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年</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日</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商</a:t>
            </a: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品名</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契約金額</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円</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販売</a:t>
            </a:r>
            <a:r>
              <a:rPr kumimoji="1" lang="ja-JP" altLang="en-US" sz="11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会</a:t>
            </a: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社名</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○○○○株式会社</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□□営業所　</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担当者△△△△</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上記日付けの契約を解除します。</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なお、支払済みの代金</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円を</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返金し、商品を引き取ってください。</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1" name="テキスト ボックス 40"/>
          <p:cNvSpPr txBox="1"/>
          <p:nvPr/>
        </p:nvSpPr>
        <p:spPr>
          <a:xfrm>
            <a:off x="3682320" y="4665744"/>
            <a:ext cx="2390259" cy="807913"/>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令和</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年</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日</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○○県○○市○○町</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丁目</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氏</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名</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　○○○</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2" name="角丸四角形 41"/>
          <p:cNvSpPr/>
          <p:nvPr/>
        </p:nvSpPr>
        <p:spPr>
          <a:xfrm>
            <a:off x="3510655" y="4113131"/>
            <a:ext cx="2769830" cy="483441"/>
          </a:xfrm>
          <a:prstGeom prst="roundRect">
            <a:avLst/>
          </a:prstGeom>
          <a:noFill/>
          <a:ln w="12700">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r>
              <a:rPr kumimoji="1" lang="en-US" altLang="ja-JP" sz="4400" b="0" i="0" u="none" strike="noStrike" kern="1200" cap="none" spc="0" normalizeH="0" baseline="0" noProof="0" dirty="0" smtClean="0">
                <a:ln>
                  <a:noFill/>
                </a:ln>
                <a:solidFill>
                  <a:prstClr val="white"/>
                </a:solidFill>
                <a:effectLst/>
                <a:uLnTx/>
                <a:uFillTx/>
                <a:latin typeface="Calibri"/>
                <a:ea typeface="ＭＳ Ｐゴシック"/>
                <a:cs typeface="+mn-cs"/>
              </a:rPr>
              <a:t>                         </a:t>
            </a:r>
            <a:endParaRPr kumimoji="1" lang="ja-JP" altLang="en-US" sz="4400" b="0" i="0" u="none" strike="noStrike" kern="1200" cap="none" spc="0" normalizeH="0" baseline="0" noProof="0" dirty="0">
              <a:ln>
                <a:noFill/>
              </a:ln>
              <a:solidFill>
                <a:prstClr val="white"/>
              </a:solidFill>
              <a:effectLst/>
              <a:uLnTx/>
              <a:uFillTx/>
              <a:latin typeface="Calibri"/>
              <a:ea typeface="ＭＳ Ｐゴシック"/>
              <a:cs typeface="+mn-cs"/>
            </a:endParaRPr>
          </a:p>
        </p:txBody>
      </p:sp>
      <p:sp>
        <p:nvSpPr>
          <p:cNvPr id="15" name="円弧 14"/>
          <p:cNvSpPr/>
          <p:nvPr/>
        </p:nvSpPr>
        <p:spPr>
          <a:xfrm rot="4169374">
            <a:off x="3998997" y="4132744"/>
            <a:ext cx="2294620" cy="2311182"/>
          </a:xfrm>
          <a:prstGeom prst="arc">
            <a:avLst>
              <a:gd name="adj1" fmla="val 14676974"/>
              <a:gd name="adj2" fmla="val 20017196"/>
            </a:avLst>
          </a:prstGeom>
          <a:ln w="47625">
            <a:solidFill>
              <a:srgbClr val="FF6600"/>
            </a:solidFill>
            <a:headEnd type="arrow" w="med" len="sm"/>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ゴシック"/>
              <a:cs typeface="+mn-cs"/>
            </a:endParaRPr>
          </a:p>
        </p:txBody>
      </p:sp>
      <p:grpSp>
        <p:nvGrpSpPr>
          <p:cNvPr id="16" name="グループ化 15"/>
          <p:cNvGrpSpPr/>
          <p:nvPr/>
        </p:nvGrpSpPr>
        <p:grpSpPr>
          <a:xfrm>
            <a:off x="3596029" y="5669011"/>
            <a:ext cx="2542568" cy="619398"/>
            <a:chOff x="3463677" y="5669011"/>
            <a:chExt cx="2542568" cy="619398"/>
          </a:xfrm>
        </p:grpSpPr>
        <p:sp>
          <p:nvSpPr>
            <p:cNvPr id="17" name="角丸四角形吹き出し 16"/>
            <p:cNvSpPr/>
            <p:nvPr/>
          </p:nvSpPr>
          <p:spPr>
            <a:xfrm>
              <a:off x="3463677" y="5669011"/>
              <a:ext cx="2542568" cy="619398"/>
            </a:xfrm>
            <a:prstGeom prst="wedgeRoundRectCallout">
              <a:avLst>
                <a:gd name="adj1" fmla="val -49471"/>
                <a:gd name="adj2" fmla="val -27316"/>
                <a:gd name="adj3" fmla="val 16667"/>
              </a:avLst>
            </a:prstGeom>
            <a:solidFill>
              <a:schemeClr val="accent2">
                <a:lumMod val="60000"/>
                <a:lumOff val="40000"/>
              </a:schemeClr>
            </a:solidFill>
            <a:ln w="9525">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18" name="テキスト ボックス 17"/>
            <p:cNvSpPr txBox="1"/>
            <p:nvPr/>
          </p:nvSpPr>
          <p:spPr>
            <a:xfrm>
              <a:off x="3500605" y="5711288"/>
              <a:ext cx="2477319" cy="553998"/>
            </a:xfrm>
            <a:prstGeom prst="rect">
              <a:avLst/>
            </a:prstGeom>
            <a:noFill/>
          </p:spPr>
          <p:txBody>
            <a:bodyPr wrap="square" rtlCol="0">
              <a:spAutoFit/>
            </a:bodyPr>
            <a:lstStyle/>
            <a:p>
              <a:pPr marL="0" marR="0" lvl="0" indent="0" algn="dist" defTabSz="914391"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代金未払い、商品を受け取っていない場合や、支払が</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クレジットの</a:t>
              </a: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場合には、この文面は</a:t>
              </a:r>
              <a:endParaRPr kumimoji="1" lang="en-US" altLang="ja-JP"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不要です</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Tree>
    <p:extLst>
      <p:ext uri="{BB962C8B-B14F-4D97-AF65-F5344CB8AC3E}">
        <p14:creationId xmlns:p14="http://schemas.microsoft.com/office/powerpoint/2010/main" val="15080167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4" name="角丸四角形 13"/>
          <p:cNvSpPr/>
          <p:nvPr/>
        </p:nvSpPr>
        <p:spPr>
          <a:xfrm>
            <a:off x="-407773" y="310096"/>
            <a:ext cx="6267152" cy="504964"/>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404750" y="991705"/>
            <a:ext cx="6159617" cy="8717779"/>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472708" y="362060"/>
            <a:ext cx="3730508" cy="400110"/>
          </a:xfrm>
          <a:prstGeom prst="rect">
            <a:avLst/>
          </a:prstGeom>
          <a:noFill/>
        </p:spPr>
        <p:txBody>
          <a:bodyPr wrap="none" rtlCol="0">
            <a:spAutoFit/>
          </a:bodyPr>
          <a:lstStyle/>
          <a:p>
            <a:r>
              <a:rPr lang="en-US" altLang="ja-JP" sz="2000" b="1" dirty="0" smtClean="0">
                <a:latin typeface="HG丸ｺﾞｼｯｸM-PRO" panose="020F0600000000000000" pitchFamily="50" charset="-128"/>
                <a:ea typeface="HG丸ｺﾞｼｯｸM-PRO" panose="020F0600000000000000" pitchFamily="50" charset="-128"/>
              </a:rPr>
              <a:t>1</a:t>
            </a:r>
            <a:r>
              <a:rPr lang="en-US" altLang="ja-JP" sz="2000" b="1" dirty="0">
                <a:latin typeface="HG丸ｺﾞｼｯｸM-PRO" panose="020F0600000000000000" pitchFamily="50" charset="-128"/>
                <a:ea typeface="HG丸ｺﾞｼｯｸM-PRO" panose="020F0600000000000000" pitchFamily="50" charset="-128"/>
              </a:rPr>
              <a:t>0</a:t>
            </a:r>
            <a:r>
              <a:rPr kumimoji="1" lang="ja-JP" altLang="en-US" sz="2000" b="1" dirty="0" err="1" smtClean="0">
                <a:latin typeface="HG丸ｺﾞｼｯｸM-PRO" panose="020F0600000000000000" pitchFamily="50" charset="-128"/>
                <a:ea typeface="HG丸ｺﾞｼｯｸM-PRO" panose="020F0600000000000000" pitchFamily="50" charset="-128"/>
              </a:rPr>
              <a:t>．</a:t>
            </a:r>
            <a:r>
              <a:rPr kumimoji="1" lang="ja-JP" altLang="en-US" sz="2000" b="1" dirty="0" smtClean="0">
                <a:latin typeface="HG丸ｺﾞｼｯｸM-PRO" panose="020F0600000000000000" pitchFamily="50" charset="-128"/>
                <a:ea typeface="HG丸ｺﾞｼｯｸM-PRO" panose="020F0600000000000000" pitchFamily="50" charset="-128"/>
              </a:rPr>
              <a:t>消費生活センターへ相談</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3" name="テキスト ボックス 2"/>
          <p:cNvSpPr txBox="1"/>
          <p:nvPr/>
        </p:nvSpPr>
        <p:spPr>
          <a:xfrm>
            <a:off x="838934" y="1159462"/>
            <a:ext cx="5506304" cy="523220"/>
          </a:xfrm>
          <a:prstGeom prst="rect">
            <a:avLst/>
          </a:prstGeom>
          <a:noFill/>
        </p:spPr>
        <p:txBody>
          <a:bodyPr wrap="squar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消費生活センターに相談した時にトラブル状況を聞かれ</a:t>
            </a:r>
            <a:r>
              <a:rPr lang="ja-JP" altLang="en-US" sz="1400" dirty="0" smtClean="0">
                <a:latin typeface="HG丸ｺﾞｼｯｸM-PRO" panose="020F0600000000000000" pitchFamily="50" charset="-128"/>
                <a:ea typeface="HG丸ｺﾞｼｯｸM-PRO" panose="020F0600000000000000" pitchFamily="50" charset="-128"/>
              </a:rPr>
              <a:t>るので、</a:t>
            </a:r>
            <a:r>
              <a:rPr kumimoji="1" lang="ja-JP" altLang="en-US" sz="1400" dirty="0" smtClean="0">
                <a:latin typeface="HG丸ｺﾞｼｯｸM-PRO" panose="020F0600000000000000" pitchFamily="50" charset="-128"/>
                <a:ea typeface="HG丸ｺﾞｼｯｸM-PRO" panose="020F0600000000000000" pitchFamily="50" charset="-128"/>
              </a:rPr>
              <a:t>事前に整理しておくと便利です。</a:t>
            </a:r>
            <a:endParaRPr kumimoji="1" lang="en-US" altLang="ja-JP" sz="1400" dirty="0" smtClean="0">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850965" y="7617531"/>
            <a:ext cx="3777672" cy="489990"/>
          </a:xfrm>
          <a:prstGeom prst="rect">
            <a:avLst/>
          </a:prstGeom>
          <a:noFill/>
        </p:spPr>
        <p:txBody>
          <a:bodyPr wrap="none" rtlCol="0">
            <a:prstTxWarp prst="textPlain">
              <a:avLst/>
            </a:prstTxWarp>
            <a:spAutoFit/>
          </a:bodyPr>
          <a:lstStyle/>
          <a:p>
            <a:pPr algn="ctr"/>
            <a:r>
              <a:rPr lang="ja-JP" altLang="en-US" b="1" dirty="0" smtClean="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rPr>
              <a:t>もしかして、消費者トラブル？と思ったら</a:t>
            </a:r>
            <a:endParaRPr lang="en-US" altLang="ja-JP" b="1" dirty="0" smtClean="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endParaRPr>
          </a:p>
          <a:p>
            <a:pPr algn="ctr"/>
            <a:r>
              <a:rPr kumimoji="1" lang="ja-JP" altLang="en-US" b="1" dirty="0" smtClean="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rPr>
              <a:t>消費者ホットラインにご連絡ください</a:t>
            </a:r>
            <a:endParaRPr kumimoji="1" lang="ja-JP" altLang="en-US" b="1" dirty="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endParaRPr>
          </a:p>
        </p:txBody>
      </p:sp>
      <p:sp>
        <p:nvSpPr>
          <p:cNvPr id="8" name="テキスト ボックス 7"/>
          <p:cNvSpPr txBox="1"/>
          <p:nvPr/>
        </p:nvSpPr>
        <p:spPr>
          <a:xfrm>
            <a:off x="1945598" y="8236527"/>
            <a:ext cx="1784192" cy="799189"/>
          </a:xfrm>
          <a:prstGeom prst="rect">
            <a:avLst/>
          </a:prstGeom>
          <a:noFill/>
        </p:spPr>
        <p:txBody>
          <a:bodyPr wrap="none" rtlCol="0">
            <a:prstTxWarp prst="textPlain">
              <a:avLst/>
            </a:prstTxWarp>
            <a:spAutoFit/>
          </a:bodyPr>
          <a:lstStyle/>
          <a:p>
            <a:r>
              <a:rPr kumimoji="1" lang="ja-JP" altLang="en-US" sz="4400" dirty="0" smtClean="0">
                <a:ln w="12700">
                  <a:solidFill>
                    <a:schemeClr val="accent1"/>
                  </a:solidFill>
                  <a:prstDash val="solid"/>
                </a:ln>
                <a:solidFill>
                  <a:srgbClr val="00B050"/>
                </a:solidFill>
                <a:effectLst>
                  <a:outerShdw dist="38100" dir="2640000" algn="bl" rotWithShape="0">
                    <a:srgbClr val="92D050"/>
                  </a:outerShdw>
                </a:effectLst>
                <a:latin typeface="ＤＨＰ特太ゴシック体" panose="020B0500000000000000" pitchFamily="50" charset="-128"/>
                <a:ea typeface="ＤＨＰ特太ゴシック体" panose="020B0500000000000000" pitchFamily="50" charset="-128"/>
              </a:rPr>
              <a:t>１８８</a:t>
            </a:r>
            <a:endParaRPr kumimoji="1" lang="ja-JP" altLang="en-US" sz="4400" dirty="0">
              <a:ln w="12700">
                <a:solidFill>
                  <a:schemeClr val="accent1"/>
                </a:solidFill>
                <a:prstDash val="solid"/>
              </a:ln>
              <a:solidFill>
                <a:srgbClr val="00B050"/>
              </a:solidFill>
              <a:effectLst>
                <a:outerShdw dist="38100" dir="2640000" algn="bl" rotWithShape="0">
                  <a:srgbClr val="92D050"/>
                </a:outerShdw>
              </a:effectLst>
              <a:latin typeface="ＤＨＰ特太ゴシック体" panose="020B0500000000000000" pitchFamily="50" charset="-128"/>
              <a:ea typeface="ＤＨＰ特太ゴシック体" panose="020B0500000000000000" pitchFamily="50" charset="-128"/>
            </a:endParaRPr>
          </a:p>
        </p:txBody>
      </p:sp>
      <p:grpSp>
        <p:nvGrpSpPr>
          <p:cNvPr id="10" name="グループ化 9"/>
          <p:cNvGrpSpPr/>
          <p:nvPr/>
        </p:nvGrpSpPr>
        <p:grpSpPr>
          <a:xfrm>
            <a:off x="1024618" y="8296835"/>
            <a:ext cx="902811" cy="830177"/>
            <a:chOff x="596904" y="8519908"/>
            <a:chExt cx="1111628" cy="1115089"/>
          </a:xfrm>
        </p:grpSpPr>
        <p:sp>
          <p:nvSpPr>
            <p:cNvPr id="7" name="テキスト ボックス 6"/>
            <p:cNvSpPr txBox="1"/>
            <p:nvPr/>
          </p:nvSpPr>
          <p:spPr>
            <a:xfrm>
              <a:off x="596904" y="8519908"/>
              <a:ext cx="1111628" cy="413404"/>
            </a:xfrm>
            <a:prstGeom prst="rect">
              <a:avLst/>
            </a:prstGeom>
            <a:noFill/>
          </p:spPr>
          <p:txBody>
            <a:bodyPr wrap="non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局番なし</a:t>
              </a:r>
              <a:endParaRPr kumimoji="1" lang="ja-JP" altLang="en-US" sz="1400" dirty="0">
                <a:latin typeface="HG丸ｺﾞｼｯｸM-PRO" panose="020F0600000000000000" pitchFamily="50" charset="-128"/>
                <a:ea typeface="HG丸ｺﾞｼｯｸM-PRO" panose="020F0600000000000000" pitchFamily="50" charset="-128"/>
              </a:endParaRPr>
            </a:p>
          </p:txBody>
        </p:sp>
        <p:sp>
          <p:nvSpPr>
            <p:cNvPr id="9" name="テキスト ボックス 8"/>
            <p:cNvSpPr txBox="1"/>
            <p:nvPr/>
          </p:nvSpPr>
          <p:spPr>
            <a:xfrm>
              <a:off x="741258" y="8684169"/>
              <a:ext cx="860959" cy="950828"/>
            </a:xfrm>
            <a:prstGeom prst="rect">
              <a:avLst/>
            </a:prstGeom>
            <a:noFill/>
          </p:spPr>
          <p:txBody>
            <a:bodyPr wrap="none" rtlCol="0">
              <a:spAutoFit/>
            </a:bodyPr>
            <a:lstStyle/>
            <a:p>
              <a:r>
                <a:rPr kumimoji="1" lang="ja-JP" altLang="en-US" sz="4000" b="1" dirty="0" smtClean="0">
                  <a:solidFill>
                    <a:srgbClr val="00B050"/>
                  </a:solidFill>
                </a:rPr>
                <a:t>☎</a:t>
              </a:r>
              <a:endParaRPr kumimoji="1" lang="ja-JP" altLang="en-US" sz="4000" b="1" dirty="0">
                <a:solidFill>
                  <a:srgbClr val="00B050"/>
                </a:solidFill>
              </a:endParaRPr>
            </a:p>
          </p:txBody>
        </p:sp>
      </p:grpSp>
      <p:graphicFrame>
        <p:nvGraphicFramePr>
          <p:cNvPr id="11" name="表 10"/>
          <p:cNvGraphicFramePr>
            <a:graphicFrameLocks noGrp="1"/>
          </p:cNvGraphicFramePr>
          <p:nvPr>
            <p:extLst>
              <p:ext uri="{D42A27DB-BD31-4B8C-83A1-F6EECF244321}">
                <p14:modId xmlns:p14="http://schemas.microsoft.com/office/powerpoint/2010/main" val="3279424976"/>
              </p:ext>
            </p:extLst>
          </p:nvPr>
        </p:nvGraphicFramePr>
        <p:xfrm>
          <a:off x="691591" y="1777340"/>
          <a:ext cx="5585933" cy="5730081"/>
        </p:xfrm>
        <a:graphic>
          <a:graphicData uri="http://schemas.openxmlformats.org/drawingml/2006/table">
            <a:tbl>
              <a:tblPr firstRow="1" bandRow="1">
                <a:tableStyleId>{5C22544A-7EE6-4342-B048-85BDC9FD1C3A}</a:tableStyleId>
              </a:tblPr>
              <a:tblGrid>
                <a:gridCol w="255944">
                  <a:extLst>
                    <a:ext uri="{9D8B030D-6E8A-4147-A177-3AD203B41FA5}">
                      <a16:colId xmlns:a16="http://schemas.microsoft.com/office/drawing/2014/main" val="3654678053"/>
                    </a:ext>
                  </a:extLst>
                </a:gridCol>
                <a:gridCol w="1660358">
                  <a:extLst>
                    <a:ext uri="{9D8B030D-6E8A-4147-A177-3AD203B41FA5}">
                      <a16:colId xmlns:a16="http://schemas.microsoft.com/office/drawing/2014/main" val="880157915"/>
                    </a:ext>
                  </a:extLst>
                </a:gridCol>
                <a:gridCol w="3669631">
                  <a:extLst>
                    <a:ext uri="{9D8B030D-6E8A-4147-A177-3AD203B41FA5}">
                      <a16:colId xmlns:a16="http://schemas.microsoft.com/office/drawing/2014/main" val="2420989204"/>
                    </a:ext>
                  </a:extLst>
                </a:gridCol>
              </a:tblGrid>
              <a:tr h="412124">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１</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いつ</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購入、契約した日</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kumimoji="1" lang="ja-JP" altLang="en-US" sz="1000" b="0" dirty="0" smtClean="0">
                          <a:solidFill>
                            <a:schemeClr val="tx1"/>
                          </a:solidFill>
                          <a:latin typeface="Meiryo UI" panose="020B0604030504040204" pitchFamily="50" charset="-128"/>
                          <a:ea typeface="Meiryo UI" panose="020B0604030504040204" pitchFamily="50" charset="-128"/>
                        </a:rPr>
                        <a:t>西暦・令和　　　　　　　　　年　　　　　　　月　　　　　　日</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2864579"/>
                  </a:ext>
                </a:extLst>
              </a:tr>
              <a:tr h="1106905">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２</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どこで</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購入した場所、きっかけ</a:t>
                      </a:r>
                      <a:r>
                        <a:rPr kumimoji="1" lang="en-US" altLang="ja-JP" b="0" dirty="0" smtClean="0">
                          <a:solidFill>
                            <a:schemeClr val="tx1"/>
                          </a:solidFill>
                          <a:latin typeface="Meiryo UI" panose="020B0604030504040204" pitchFamily="50" charset="-128"/>
                          <a:ea typeface="Meiryo UI" panose="020B0604030504040204" pitchFamily="50" charset="-128"/>
                        </a:rPr>
                        <a:t>)</a:t>
                      </a: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自宅に販売員が訪問してきて　・　電話で勧誘されて</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自分が店舗に行って　・　友人、知人からの紹介で</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通信販売で（テレビ／インターネット／カタログ／その他）</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その他</a:t>
                      </a:r>
                      <a:r>
                        <a:rPr kumimoji="1" lang="en-US" altLang="ja-JP" sz="1000" b="0" dirty="0" smtClean="0">
                          <a:solidFill>
                            <a:schemeClr val="tx1"/>
                          </a:solidFill>
                          <a:latin typeface="Meiryo UI" panose="020B0604030504040204" pitchFamily="50" charset="-128"/>
                          <a:ea typeface="Meiryo UI" panose="020B0604030504040204" pitchFamily="50" charset="-128"/>
                        </a:rPr>
                        <a:t>(</a:t>
                      </a:r>
                      <a:r>
                        <a:rPr kumimoji="1" lang="ja-JP" altLang="en-US" sz="1000" b="0" dirty="0" smtClean="0">
                          <a:solidFill>
                            <a:schemeClr val="tx1"/>
                          </a:solidFill>
                          <a:latin typeface="Meiryo UI" panose="020B0604030504040204" pitchFamily="50" charset="-128"/>
                          <a:ea typeface="Meiryo UI" panose="020B0604030504040204" pitchFamily="50" charset="-128"/>
                        </a:rPr>
                        <a:t>　　　　　　　　　　　　　　　　　</a:t>
                      </a:r>
                      <a:r>
                        <a:rPr kumimoji="1" lang="en-US" altLang="ja-JP" sz="1000" b="0" dirty="0" smtClean="0">
                          <a:solidFill>
                            <a:schemeClr val="tx1"/>
                          </a:solidFill>
                          <a:latin typeface="Meiryo UI" panose="020B0604030504040204" pitchFamily="50" charset="-128"/>
                          <a:ea typeface="Meiryo UI" panose="020B0604030504040204" pitchFamily="50" charset="-128"/>
                        </a:rPr>
                        <a:t>)</a:t>
                      </a: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5080608"/>
                  </a:ext>
                </a:extLst>
              </a:tr>
              <a:tr h="517358">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３</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何を</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商品名、サービス名</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893817"/>
                  </a:ext>
                </a:extLst>
              </a:tr>
              <a:tr h="550318">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４</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いくらで</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契約金額、いくら払ったか</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kumimoji="1" lang="ja-JP" altLang="en-US" sz="1000" b="0" dirty="0" smtClean="0">
                          <a:solidFill>
                            <a:schemeClr val="tx1"/>
                          </a:solidFill>
                          <a:latin typeface="Meiryo UI" panose="020B0604030504040204" pitchFamily="50" charset="-128"/>
                          <a:ea typeface="Meiryo UI" panose="020B0604030504040204" pitchFamily="50" charset="-128"/>
                        </a:rPr>
                        <a:t>契約金額、商品代等　：　　　　　　　　　　　　　　　　　　　円</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228017"/>
                  </a:ext>
                </a:extLst>
              </a:tr>
              <a:tr h="556587">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５</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どこの会社から</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契約先、販売会社名</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会社名：</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l">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クレジット会社名：</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30078626"/>
                  </a:ext>
                </a:extLst>
              </a:tr>
              <a:tr h="561400">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６</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dirty="0" smtClean="0">
                          <a:solidFill>
                            <a:schemeClr val="tx1"/>
                          </a:solidFill>
                          <a:latin typeface="Meiryo UI" panose="020B0604030504040204" pitchFamily="50" charset="-128"/>
                          <a:ea typeface="Meiryo UI" panose="020B0604030504040204" pitchFamily="50" charset="-128"/>
                        </a:rPr>
                        <a:t>商品・サービスの受取を</a:t>
                      </a:r>
                      <a:endParaRPr kumimoji="1" lang="en-US" altLang="ja-JP" smtClean="0">
                        <a:solidFill>
                          <a:schemeClr val="tx1"/>
                        </a:solidFill>
                        <a:latin typeface="Meiryo UI" panose="020B0604030504040204" pitchFamily="50" charset="-128"/>
                        <a:ea typeface="Meiryo UI" panose="020B0604030504040204" pitchFamily="50" charset="-128"/>
                      </a:endParaRPr>
                    </a:p>
                    <a:p>
                      <a:pPr algn="l"/>
                      <a:r>
                        <a:rPr kumimoji="1" lang="ja-JP" altLang="en-US" smtClean="0">
                          <a:solidFill>
                            <a:schemeClr val="tx1"/>
                          </a:solidFill>
                          <a:latin typeface="Meiryo UI" panose="020B0604030504040204" pitchFamily="50" charset="-128"/>
                          <a:ea typeface="Meiryo UI" panose="020B0604030504040204" pitchFamily="50" charset="-128"/>
                        </a:rPr>
                        <a:t>して</a:t>
                      </a:r>
                      <a:r>
                        <a:rPr kumimoji="1" lang="ja-JP" altLang="en-US" dirty="0" smtClean="0">
                          <a:solidFill>
                            <a:schemeClr val="tx1"/>
                          </a:solidFill>
                          <a:latin typeface="Meiryo UI" panose="020B0604030504040204" pitchFamily="50" charset="-128"/>
                          <a:ea typeface="Meiryo UI" panose="020B0604030504040204" pitchFamily="50" charset="-128"/>
                        </a:rPr>
                        <a:t>いるか</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受け取っていない　・　受け取って、使用している</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受け取ったが、使用せず保管している　</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9313009"/>
                  </a:ext>
                </a:extLst>
              </a:tr>
              <a:tr h="529390">
                <a:tc>
                  <a:txBody>
                    <a:bodyPr/>
                    <a:lstStyle/>
                    <a:p>
                      <a:pPr algn="ctr"/>
                      <a:r>
                        <a:rPr kumimoji="1" lang="ja-JP" altLang="en-US" sz="1000" b="1" smtClean="0">
                          <a:solidFill>
                            <a:schemeClr val="bg1"/>
                          </a:solidFill>
                          <a:latin typeface="Meiryo UI" panose="020B0604030504040204" pitchFamily="50" charset="-128"/>
                          <a:ea typeface="Meiryo UI" panose="020B0604030504040204" pitchFamily="50" charset="-128"/>
                        </a:rPr>
                        <a:t>７</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dirty="0" smtClean="0">
                          <a:solidFill>
                            <a:schemeClr val="tx1"/>
                          </a:solidFill>
                          <a:latin typeface="Meiryo UI" panose="020B0604030504040204" pitchFamily="50" charset="-128"/>
                          <a:ea typeface="Meiryo UI" panose="020B0604030504040204" pitchFamily="50" charset="-128"/>
                        </a:rPr>
                        <a:t>契約書等はあるか</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パンフレット　・　契約書　・　領収書　・　見積書　・　納品書</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その他（　　　　　　　　　　　　　　　）</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0127886"/>
                  </a:ext>
                </a:extLst>
              </a:tr>
              <a:tr h="581599">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８</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dirty="0" smtClean="0">
                          <a:solidFill>
                            <a:schemeClr val="tx1"/>
                          </a:solidFill>
                          <a:latin typeface="Meiryo UI" panose="020B0604030504040204" pitchFamily="50" charset="-128"/>
                          <a:ea typeface="Meiryo UI" panose="020B0604030504040204" pitchFamily="50" charset="-128"/>
                        </a:rPr>
                        <a:t>どうしたいか</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解約したい　・　返金してもらいたい　・　返品したい</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返品してもらいたい　・　その他</a:t>
                      </a:r>
                      <a:r>
                        <a:rPr kumimoji="1" lang="en-US" altLang="ja-JP" sz="1000" dirty="0" smtClean="0">
                          <a:solidFill>
                            <a:schemeClr val="tx1"/>
                          </a:solidFill>
                          <a:latin typeface="Meiryo UI" panose="020B0604030504040204" pitchFamily="50" charset="-128"/>
                          <a:ea typeface="Meiryo UI" panose="020B0604030504040204" pitchFamily="50" charset="-128"/>
                        </a:rPr>
                        <a:t>(</a:t>
                      </a:r>
                      <a:r>
                        <a:rPr kumimoji="1" lang="ja-JP" altLang="en-US" sz="1000" dirty="0" smtClean="0">
                          <a:solidFill>
                            <a:schemeClr val="tx1"/>
                          </a:solidFill>
                          <a:latin typeface="Meiryo UI" panose="020B0604030504040204" pitchFamily="50" charset="-128"/>
                          <a:ea typeface="Meiryo UI" panose="020B0604030504040204" pitchFamily="50" charset="-128"/>
                        </a:rPr>
                        <a:t>　　　　　　　　　　　　　　　</a:t>
                      </a:r>
                      <a:r>
                        <a:rPr kumimoji="1" lang="en-US" altLang="ja-JP" sz="1000" dirty="0" smtClean="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1321054"/>
                  </a:ext>
                </a:extLst>
              </a:tr>
              <a:tr h="914400">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９</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smtClean="0">
                          <a:solidFill>
                            <a:schemeClr val="tx1"/>
                          </a:solidFill>
                          <a:latin typeface="Meiryo UI" panose="020B0604030504040204" pitchFamily="50" charset="-128"/>
                          <a:ea typeface="Meiryo UI" panose="020B0604030504040204" pitchFamily="50" charset="-128"/>
                        </a:rPr>
                        <a:t>購入又は契約</a:t>
                      </a:r>
                      <a:r>
                        <a:rPr kumimoji="1" lang="ja-JP" altLang="en-US" dirty="0" smtClean="0">
                          <a:solidFill>
                            <a:schemeClr val="tx1"/>
                          </a:solidFill>
                          <a:latin typeface="Meiryo UI" panose="020B0604030504040204" pitchFamily="50" charset="-128"/>
                          <a:ea typeface="Meiryo UI" panose="020B0604030504040204" pitchFamily="50" charset="-128"/>
                        </a:rPr>
                        <a:t>した人</a:t>
                      </a:r>
                      <a:endParaRPr kumimoji="1" lang="en-US" altLang="ja-JP" dirty="0" smtClean="0">
                        <a:solidFill>
                          <a:schemeClr val="tx1"/>
                        </a:solidFill>
                        <a:latin typeface="Meiryo UI" panose="020B0604030504040204" pitchFamily="50" charset="-128"/>
                        <a:ea typeface="Meiryo UI" panose="020B0604030504040204" pitchFamily="50" charset="-128"/>
                      </a:endParaRPr>
                    </a:p>
                    <a:p>
                      <a:pPr algn="l"/>
                      <a:r>
                        <a:rPr kumimoji="1" lang="ja-JP" altLang="en-US" dirty="0" smtClean="0">
                          <a:solidFill>
                            <a:schemeClr val="tx1"/>
                          </a:solidFill>
                          <a:latin typeface="Meiryo UI" panose="020B0604030504040204" pitchFamily="50" charset="-128"/>
                          <a:ea typeface="Meiryo UI" panose="020B0604030504040204" pitchFamily="50" charset="-128"/>
                        </a:rPr>
                        <a:t>は誰か</a:t>
                      </a:r>
                      <a:endParaRPr kumimoji="1" lang="en-US" altLang="ja-JP" dirty="0" smtClean="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氏名：</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l">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住所：</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l">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連絡先：</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5495790"/>
                  </a:ext>
                </a:extLst>
              </a:tr>
            </a:tbl>
          </a:graphicData>
        </a:graphic>
      </p:graphicFrame>
      <p:sp>
        <p:nvSpPr>
          <p:cNvPr id="12" name="テキスト ボックス 11"/>
          <p:cNvSpPr txBox="1"/>
          <p:nvPr/>
        </p:nvSpPr>
        <p:spPr>
          <a:xfrm>
            <a:off x="679282" y="9155026"/>
            <a:ext cx="5450305" cy="461665"/>
          </a:xfrm>
          <a:prstGeom prst="rect">
            <a:avLst/>
          </a:prstGeom>
          <a:noFill/>
        </p:spPr>
        <p:txBody>
          <a:bodyPr wrap="square" rtlCol="0">
            <a:spAutoFit/>
          </a:bodyPr>
          <a:lstStyle/>
          <a:p>
            <a:r>
              <a:rPr lang="en-US" altLang="ja-JP" sz="12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お住まいの地域の郵便番号の入力を求められます</a:t>
            </a:r>
            <a:endParaRPr lang="en-US" altLang="ja-JP" sz="1200" dirty="0" smtClean="0">
              <a:latin typeface="Meiryo UI" panose="020B0604030504040204" pitchFamily="50" charset="-128"/>
              <a:ea typeface="Meiryo UI" panose="020B0604030504040204" pitchFamily="50" charset="-128"/>
            </a:endParaRPr>
          </a:p>
          <a:p>
            <a:r>
              <a:rPr kumimoji="1" lang="en-US" altLang="ja-JP" sz="1200" dirty="0" smtClean="0">
                <a:latin typeface="Meiryo UI" panose="020B0604030504040204" pitchFamily="50" charset="-128"/>
                <a:ea typeface="Meiryo UI" panose="020B0604030504040204" pitchFamily="50" charset="-128"/>
              </a:rPr>
              <a:t>※</a:t>
            </a:r>
            <a:r>
              <a:rPr kumimoji="1" lang="ja-JP" altLang="en-US" sz="1200" dirty="0" smtClean="0">
                <a:latin typeface="Meiryo UI" panose="020B0604030504040204" pitchFamily="50" charset="-128"/>
                <a:ea typeface="Meiryo UI" panose="020B0604030504040204" pitchFamily="50" charset="-128"/>
              </a:rPr>
              <a:t>郵便番号などの入力を行わなかった場合は県の消費生活センターにつながります</a:t>
            </a:r>
            <a:endParaRPr kumimoji="1" lang="ja-JP" altLang="en-US" sz="1200" dirty="0">
              <a:latin typeface="Meiryo UI" panose="020B0604030504040204" pitchFamily="50" charset="-128"/>
              <a:ea typeface="Meiryo UI" panose="020B0604030504040204" pitchFamily="50" charset="-128"/>
            </a:endParaRPr>
          </a:p>
        </p:txBody>
      </p:sp>
      <p:sp>
        <p:nvSpPr>
          <p:cNvPr id="16" name="スライド番号プレースホルダー 15"/>
          <p:cNvSpPr>
            <a:spLocks noGrp="1"/>
          </p:cNvSpPr>
          <p:nvPr>
            <p:ph type="sldNum" sz="quarter" idx="12"/>
          </p:nvPr>
        </p:nvSpPr>
        <p:spPr/>
        <p:txBody>
          <a:bodyPr/>
          <a:lstStyle/>
          <a:p>
            <a:fld id="{2D29DCC2-8EF3-41CF-8D5F-D9B527706C29}" type="slidenum">
              <a:rPr kumimoji="1" lang="ja-JP" altLang="en-US" smtClean="0"/>
              <a:t>15</a:t>
            </a:fld>
            <a:endParaRPr kumimoji="1" lang="ja-JP" altLang="en-US" dirty="0"/>
          </a:p>
        </p:txBody>
      </p:sp>
      <p:grpSp>
        <p:nvGrpSpPr>
          <p:cNvPr id="17" name="グループ化 16"/>
          <p:cNvGrpSpPr/>
          <p:nvPr/>
        </p:nvGrpSpPr>
        <p:grpSpPr>
          <a:xfrm>
            <a:off x="4553481" y="7982261"/>
            <a:ext cx="1585108" cy="1174956"/>
            <a:chOff x="1495948" y="3970223"/>
            <a:chExt cx="3741045" cy="2773037"/>
          </a:xfrm>
        </p:grpSpPr>
        <p:pic>
          <p:nvPicPr>
            <p:cNvPr id="18" name="図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5948" y="3970223"/>
              <a:ext cx="3741045" cy="2773037"/>
            </a:xfrm>
            <a:prstGeom prst="rect">
              <a:avLst/>
            </a:prstGeom>
          </p:spPr>
        </p:pic>
        <p:sp>
          <p:nvSpPr>
            <p:cNvPr id="19" name="正方形/長方形 18"/>
            <p:cNvSpPr/>
            <p:nvPr/>
          </p:nvSpPr>
          <p:spPr>
            <a:xfrm rot="1514780">
              <a:off x="1979274" y="4550640"/>
              <a:ext cx="1580790" cy="1764638"/>
            </a:xfrm>
            <a:prstGeom prst="rect">
              <a:avLst/>
            </a:prstGeom>
            <a:noFill/>
          </p:spPr>
          <p:txBody>
            <a:bodyPr wrap="none" lIns="91440" tIns="45720" rIns="91440" bIns="45720">
              <a:prstTxWarp prst="textArchDown">
                <a:avLst>
                  <a:gd name="adj" fmla="val 2595876"/>
                </a:avLst>
              </a:prstTxWarp>
              <a:spAutoFit/>
            </a:bodyPr>
            <a:lstStyle/>
            <a:p>
              <a:pPr algn="ctr"/>
              <a:r>
                <a:rPr lang="ja-JP" altLang="en-US" dirty="0">
                  <a:latin typeface="Meiryo UI" panose="020B0604030504040204" pitchFamily="50" charset="-128"/>
                  <a:ea typeface="Meiryo UI" panose="020B0604030504040204" pitchFamily="50" charset="-128"/>
                </a:rPr>
                <a:t>消費者庁 消費者ホットライン </a:t>
              </a:r>
              <a:r>
                <a:rPr lang="en-US" altLang="ja-JP" dirty="0">
                  <a:latin typeface="Meiryo UI" panose="020B0604030504040204" pitchFamily="50" charset="-128"/>
                  <a:ea typeface="Meiryo UI" panose="020B0604030504040204" pitchFamily="50" charset="-128"/>
                </a:rPr>
                <a:t>188</a:t>
              </a:r>
            </a:p>
            <a:p>
              <a:pPr algn="ctr"/>
              <a:r>
                <a:rPr lang="ja-JP" altLang="en-US" dirty="0">
                  <a:latin typeface="Meiryo UI" panose="020B0604030504040204" pitchFamily="50" charset="-128"/>
                  <a:ea typeface="Meiryo UI" panose="020B0604030504040204" pitchFamily="50" charset="-128"/>
                </a:rPr>
                <a:t>イメージキャラクター　イヤヤン</a:t>
              </a:r>
            </a:p>
          </p:txBody>
        </p:sp>
      </p:grpSp>
    </p:spTree>
    <p:extLst>
      <p:ext uri="{BB962C8B-B14F-4D97-AF65-F5344CB8AC3E}">
        <p14:creationId xmlns:p14="http://schemas.microsoft.com/office/powerpoint/2010/main" val="3128432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0893B71B-5AB1-42F1-917E-EBE1A3A1D577}" vid="{E959EE25-15D7-441E-85A7-EA9520EC327E}"/>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0893B71B-5AB1-42F1-917E-EBE1A3A1D577}" vid="{E959EE25-15D7-441E-85A7-EA9520EC327E}"/>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4676</Words>
  <Application>Microsoft Office PowerPoint</Application>
  <PresentationFormat>A4 210 x 297 mm</PresentationFormat>
  <Paragraphs>555</Paragraphs>
  <Slides>16</Slides>
  <Notes>0</Notes>
  <HiddenSlides>0</HiddenSlides>
  <MMClips>0</MMClips>
  <ScaleCrop>false</ScaleCrop>
  <HeadingPairs>
    <vt:vector size="6" baseType="variant">
      <vt:variant>
        <vt:lpstr>使用されているフォント</vt:lpstr>
      </vt:variant>
      <vt:variant>
        <vt:i4>13</vt:i4>
      </vt:variant>
      <vt:variant>
        <vt:lpstr>テーマ</vt:lpstr>
      </vt:variant>
      <vt:variant>
        <vt:i4>2</vt:i4>
      </vt:variant>
      <vt:variant>
        <vt:lpstr>スライド タイトル</vt:lpstr>
      </vt:variant>
      <vt:variant>
        <vt:i4>16</vt:i4>
      </vt:variant>
    </vt:vector>
  </HeadingPairs>
  <TitlesOfParts>
    <vt:vector size="31" baseType="lpstr">
      <vt:lpstr>ＤＦ特太ゴシック体</vt:lpstr>
      <vt:lpstr>ＤＨＰ特太ゴシック体</vt:lpstr>
      <vt:lpstr>HGPｺﾞｼｯｸM</vt:lpstr>
      <vt:lpstr>HGP創英角ｺﾞｼｯｸUB</vt:lpstr>
      <vt:lpstr>HGP創英角ﾎﾟｯﾌﾟ体</vt:lpstr>
      <vt:lpstr>HG丸ｺﾞｼｯｸM-PRO</vt:lpstr>
      <vt:lpstr>Meiryo UI</vt:lpstr>
      <vt:lpstr>ＭＳ Ｐゴシック</vt:lpstr>
      <vt:lpstr>メイリオ</vt:lpstr>
      <vt:lpstr>游ゴシック</vt:lpstr>
      <vt:lpstr>Arial</vt:lpstr>
      <vt:lpstr>Calibri</vt:lpstr>
      <vt:lpstr>Calibri Light</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(別紙３)消費生活協力員・協力団体向けスキルアップ講座</dc:title>
  <dc:creator/>
  <cp:lastModifiedBy/>
  <cp:revision>1</cp:revision>
  <dcterms:created xsi:type="dcterms:W3CDTF">2021-03-22T05:21:40Z</dcterms:created>
  <dcterms:modified xsi:type="dcterms:W3CDTF">2021-04-08T05:39:49Z</dcterms:modified>
</cp:coreProperties>
</file>