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48" r:id="rId1"/>
    <p:sldMasterId id="2147483660" r:id="rId2"/>
  </p:sldMasterIdLst>
  <p:notesMasterIdLst>
    <p:notesMasterId r:id="rId9"/>
  </p:notesMasterIdLst>
  <p:sldIdLst>
    <p:sldId id="289" r:id="rId3"/>
    <p:sldId id="290" r:id="rId4"/>
    <p:sldId id="291" r:id="rId5"/>
    <p:sldId id="298" r:id="rId6"/>
    <p:sldId id="299" r:id="rId7"/>
    <p:sldId id="287" r:id="rId8"/>
  </p:sldIdLst>
  <p:sldSz cx="6858000" cy="9906000" type="A4"/>
  <p:notesSz cx="6794500" cy="9931400"/>
  <p:defaultTextStyle>
    <a:defPPr>
      <a:defRPr lang="ja-JP"/>
    </a:defPPr>
    <a:lvl1pPr marL="0" algn="l" defTabSz="914391" rtl="0" eaLnBrk="1" latinLnBrk="0" hangingPunct="1">
      <a:defRPr kumimoji="1" sz="1800" kern="1200">
        <a:solidFill>
          <a:schemeClr val="tx1"/>
        </a:solidFill>
        <a:latin typeface="+mn-lt"/>
        <a:ea typeface="+mn-ea"/>
        <a:cs typeface="+mn-cs"/>
      </a:defRPr>
    </a:lvl1pPr>
    <a:lvl2pPr marL="457195" algn="l" defTabSz="914391" rtl="0" eaLnBrk="1" latinLnBrk="0" hangingPunct="1">
      <a:defRPr kumimoji="1" sz="1800" kern="1200">
        <a:solidFill>
          <a:schemeClr val="tx1"/>
        </a:solidFill>
        <a:latin typeface="+mn-lt"/>
        <a:ea typeface="+mn-ea"/>
        <a:cs typeface="+mn-cs"/>
      </a:defRPr>
    </a:lvl2pPr>
    <a:lvl3pPr marL="914391" algn="l" defTabSz="914391" rtl="0" eaLnBrk="1" latinLnBrk="0" hangingPunct="1">
      <a:defRPr kumimoji="1" sz="1800" kern="1200">
        <a:solidFill>
          <a:schemeClr val="tx1"/>
        </a:solidFill>
        <a:latin typeface="+mn-lt"/>
        <a:ea typeface="+mn-ea"/>
        <a:cs typeface="+mn-cs"/>
      </a:defRPr>
    </a:lvl3pPr>
    <a:lvl4pPr marL="1371586" algn="l" defTabSz="914391" rtl="0" eaLnBrk="1" latinLnBrk="0" hangingPunct="1">
      <a:defRPr kumimoji="1" sz="1800" kern="1200">
        <a:solidFill>
          <a:schemeClr val="tx1"/>
        </a:solidFill>
        <a:latin typeface="+mn-lt"/>
        <a:ea typeface="+mn-ea"/>
        <a:cs typeface="+mn-cs"/>
      </a:defRPr>
    </a:lvl4pPr>
    <a:lvl5pPr marL="1828782" algn="l" defTabSz="914391" rtl="0" eaLnBrk="1" latinLnBrk="0" hangingPunct="1">
      <a:defRPr kumimoji="1" sz="1800" kern="1200">
        <a:solidFill>
          <a:schemeClr val="tx1"/>
        </a:solidFill>
        <a:latin typeface="+mn-lt"/>
        <a:ea typeface="+mn-ea"/>
        <a:cs typeface="+mn-cs"/>
      </a:defRPr>
    </a:lvl5pPr>
    <a:lvl6pPr marL="2285977" algn="l" defTabSz="914391" rtl="0" eaLnBrk="1" latinLnBrk="0" hangingPunct="1">
      <a:defRPr kumimoji="1" sz="1800" kern="1200">
        <a:solidFill>
          <a:schemeClr val="tx1"/>
        </a:solidFill>
        <a:latin typeface="+mn-lt"/>
        <a:ea typeface="+mn-ea"/>
        <a:cs typeface="+mn-cs"/>
      </a:defRPr>
    </a:lvl6pPr>
    <a:lvl7pPr marL="2743173" algn="l" defTabSz="914391" rtl="0" eaLnBrk="1" latinLnBrk="0" hangingPunct="1">
      <a:defRPr kumimoji="1" sz="1800" kern="1200">
        <a:solidFill>
          <a:schemeClr val="tx1"/>
        </a:solidFill>
        <a:latin typeface="+mn-lt"/>
        <a:ea typeface="+mn-ea"/>
        <a:cs typeface="+mn-cs"/>
      </a:defRPr>
    </a:lvl7pPr>
    <a:lvl8pPr marL="3200368" algn="l" defTabSz="914391" rtl="0" eaLnBrk="1" latinLnBrk="0" hangingPunct="1">
      <a:defRPr kumimoji="1" sz="1800" kern="1200">
        <a:solidFill>
          <a:schemeClr val="tx1"/>
        </a:solidFill>
        <a:latin typeface="+mn-lt"/>
        <a:ea typeface="+mn-ea"/>
        <a:cs typeface="+mn-cs"/>
      </a:defRPr>
    </a:lvl8pPr>
    <a:lvl9pPr marL="3657563" algn="l" defTabSz="914391"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2099" userDrawn="1">
          <p15:clr>
            <a:srgbClr val="A4A3A4"/>
          </p15:clr>
        </p15:guide>
        <p15:guide id="2" orient="horz" pos="3574" userDrawn="1">
          <p15:clr>
            <a:srgbClr val="A4A3A4"/>
          </p15:clr>
        </p15:guide>
        <p15:guide id="3" pos="3997" userDrawn="1">
          <p15:clr>
            <a:srgbClr val="A4A3A4"/>
          </p15:clr>
        </p15:guide>
        <p15:guide id="4" pos="36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66FF"/>
    <a:srgbClr val="FF6600"/>
    <a:srgbClr val="FF9900"/>
    <a:srgbClr val="FF9999"/>
    <a:srgbClr val="FF99CC"/>
    <a:srgbClr val="000000"/>
    <a:srgbClr val="FF6699"/>
    <a:srgbClr val="FFF0DD"/>
    <a:srgbClr val="D6E1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822" autoAdjust="0"/>
    <p:restoredTop sz="94660"/>
  </p:normalViewPr>
  <p:slideViewPr>
    <p:cSldViewPr snapToGrid="0">
      <p:cViewPr varScale="1">
        <p:scale>
          <a:sx n="80" d="100"/>
          <a:sy n="80" d="100"/>
        </p:scale>
        <p:origin x="3420" y="108"/>
      </p:cViewPr>
      <p:guideLst>
        <p:guide pos="2099"/>
        <p:guide orient="horz" pos="3574"/>
        <p:guide pos="3997"/>
        <p:guide pos="36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4813"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8100" y="0"/>
            <a:ext cx="2944813" cy="498475"/>
          </a:xfrm>
          <a:prstGeom prst="rect">
            <a:avLst/>
          </a:prstGeom>
        </p:spPr>
        <p:txBody>
          <a:bodyPr vert="horz" lIns="91440" tIns="45720" rIns="91440" bIns="45720" rtlCol="0"/>
          <a:lstStyle>
            <a:lvl1pPr algn="r">
              <a:defRPr sz="1200"/>
            </a:lvl1pPr>
          </a:lstStyle>
          <a:p>
            <a:fld id="{4F58646C-C375-4EF6-966B-00089C351BFC}" type="datetimeFigureOut">
              <a:rPr kumimoji="1" lang="ja-JP" altLang="en-US" smtClean="0"/>
              <a:t>2021/4/8</a:t>
            </a:fld>
            <a:endParaRPr kumimoji="1" lang="ja-JP" altLang="en-US"/>
          </a:p>
        </p:txBody>
      </p:sp>
      <p:sp>
        <p:nvSpPr>
          <p:cNvPr id="4" name="スライド イメージ プレースホルダー 3"/>
          <p:cNvSpPr>
            <a:spLocks noGrp="1" noRot="1" noChangeAspect="1"/>
          </p:cNvSpPr>
          <p:nvPr>
            <p:ph type="sldImg" idx="2"/>
          </p:nvPr>
        </p:nvSpPr>
        <p:spPr>
          <a:xfrm>
            <a:off x="2236788" y="1241425"/>
            <a:ext cx="2320925" cy="335121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450" y="4779963"/>
            <a:ext cx="5435600" cy="3910012"/>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32925"/>
            <a:ext cx="2944813"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8100" y="9432925"/>
            <a:ext cx="2944813" cy="498475"/>
          </a:xfrm>
          <a:prstGeom prst="rect">
            <a:avLst/>
          </a:prstGeom>
        </p:spPr>
        <p:txBody>
          <a:bodyPr vert="horz" lIns="91440" tIns="45720" rIns="91440" bIns="45720" rtlCol="0" anchor="b"/>
          <a:lstStyle>
            <a:lvl1pPr algn="r">
              <a:defRPr sz="1200"/>
            </a:lvl1pPr>
          </a:lstStyle>
          <a:p>
            <a:fld id="{9858A80B-339F-4EC6-8D36-B388A33B8AB2}" type="slidenum">
              <a:rPr kumimoji="1" lang="ja-JP" altLang="en-US" smtClean="0"/>
              <a:t>‹#›</a:t>
            </a:fld>
            <a:endParaRPr kumimoji="1" lang="ja-JP" altLang="en-US"/>
          </a:p>
        </p:txBody>
      </p:sp>
    </p:spTree>
    <p:extLst>
      <p:ext uri="{BB962C8B-B14F-4D97-AF65-F5344CB8AC3E}">
        <p14:creationId xmlns:p14="http://schemas.microsoft.com/office/powerpoint/2010/main" val="399584457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857250" y="1621191"/>
            <a:ext cx="5143500" cy="3448757"/>
          </a:xfrm>
        </p:spPr>
        <p:txBody>
          <a:bodyPr anchor="b"/>
          <a:lstStyle>
            <a:lvl1pPr algn="ctr">
              <a:defRPr sz="3375"/>
            </a:lvl1p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857250" y="5202945"/>
            <a:ext cx="5143500" cy="2391656"/>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F8050A7B-1F5B-4DD9-B543-9F581EF1A97F}" type="datetime1">
              <a:rPr kumimoji="1" lang="ja-JP" altLang="en-US" smtClean="0"/>
              <a:t>2021/4/8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2901135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80173FB6-201B-415B-A30C-B75517D3CA3F}" type="datetime1">
              <a:rPr kumimoji="1" lang="ja-JP" altLang="en-US" smtClean="0"/>
              <a:t>2021/4/8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286136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467917" y="2469622"/>
            <a:ext cx="5915026" cy="4120621"/>
          </a:xfrm>
        </p:spPr>
        <p:txBody>
          <a:bodyPr anchor="b"/>
          <a:lstStyle>
            <a:lvl1pPr>
              <a:defRPr sz="3375"/>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67917" y="6629225"/>
            <a:ext cx="5915026" cy="2166938"/>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0352E3C3-D6F0-4069-A031-7FFCDE9ABB01}" type="datetime1">
              <a:rPr kumimoji="1" lang="ja-JP" altLang="en-US" smtClean="0"/>
              <a:t>2021/4/8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40158854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71488" y="2637013"/>
            <a:ext cx="2914650" cy="6285266"/>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3471864" y="2637013"/>
            <a:ext cx="2914650" cy="6285266"/>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1DA4A31B-2D3B-45C7-9D74-0B072E33D767}" type="datetime1">
              <a:rPr kumimoji="1" lang="ja-JP" altLang="en-US" smtClean="0"/>
              <a:t>2021/4/8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4166359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0" y="527405"/>
            <a:ext cx="5915026" cy="1914703"/>
          </a:xfrm>
        </p:spPr>
        <p:txBody>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72381" y="2428349"/>
            <a:ext cx="2901256" cy="1190096"/>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72381" y="3618442"/>
            <a:ext cx="2901256" cy="5322183"/>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3471863" y="2428349"/>
            <a:ext cx="2915543" cy="1190096"/>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3471863" y="3618442"/>
            <a:ext cx="2915543" cy="5322183"/>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A523D330-01E4-4C18-804F-4E6A21E42AC8}" type="datetime1">
              <a:rPr kumimoji="1" lang="ja-JP" altLang="en-US" smtClean="0"/>
              <a:t>2021/4/8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4092675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CA06D794-B558-45B7-900E-B610ACA204B4}" type="datetime1">
              <a:rPr kumimoji="1" lang="ja-JP" altLang="en-US" smtClean="0"/>
              <a:t>2021/4/8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3169164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E66255F7-1A80-4128-A330-E206F75DCA17}" type="datetime1">
              <a:rPr kumimoji="1" lang="ja-JP" altLang="en-US" smtClean="0"/>
              <a:t>2021/4/8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1044673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660400"/>
            <a:ext cx="2211884" cy="2311400"/>
          </a:xfrm>
        </p:spPr>
        <p:txBody>
          <a:bodyPr anchor="b"/>
          <a:lstStyle>
            <a:lvl1pPr>
              <a:defRPr sz="1800"/>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2915543" y="1426282"/>
            <a:ext cx="3471863" cy="7039682"/>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72381" y="2971801"/>
            <a:ext cx="2211884" cy="5505628"/>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B36A46A9-94CF-4948-B928-EB0F7D1C9551}" type="datetime1">
              <a:rPr kumimoji="1" lang="ja-JP" altLang="en-US" smtClean="0"/>
              <a:t>2021/4/8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1260594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660400"/>
            <a:ext cx="2211884" cy="2311400"/>
          </a:xfrm>
        </p:spPr>
        <p:txBody>
          <a:bodyPr anchor="b"/>
          <a:lstStyle>
            <a:lvl1pPr>
              <a:defRPr sz="1800"/>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2915543" y="1426282"/>
            <a:ext cx="3471863" cy="7039682"/>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kumimoji="1" lang="ja-JP" altLang="en-US" smtClean="0"/>
              <a:t>図を追加</a:t>
            </a:r>
            <a:endParaRPr kumimoji="1" lang="ja-JP" altLang="en-US"/>
          </a:p>
        </p:txBody>
      </p:sp>
      <p:sp>
        <p:nvSpPr>
          <p:cNvPr id="4" name="テキスト プレースホルダー 3"/>
          <p:cNvSpPr>
            <a:spLocks noGrp="1"/>
          </p:cNvSpPr>
          <p:nvPr>
            <p:ph type="body" sz="half" idx="2"/>
          </p:nvPr>
        </p:nvSpPr>
        <p:spPr>
          <a:xfrm>
            <a:off x="472381" y="2971801"/>
            <a:ext cx="2211884" cy="5505628"/>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9C6A2B86-D67D-4A82-A617-3F38711F3E82}" type="datetime1">
              <a:rPr kumimoji="1" lang="ja-JP" altLang="en-US" smtClean="0"/>
              <a:t>2021/4/8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25152106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754239D4-3B73-4C53-903D-DB843C862508}" type="datetime1">
              <a:rPr kumimoji="1" lang="ja-JP" altLang="en-US" smtClean="0"/>
              <a:t>2021/4/8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1581096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07756" y="527405"/>
            <a:ext cx="1478755" cy="8394878"/>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71487" y="527405"/>
            <a:ext cx="4350545" cy="8394878"/>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AA676F1B-1C14-4826-A48B-4198FA6D47C5}" type="datetime1">
              <a:rPr kumimoji="1" lang="ja-JP" altLang="en-US" smtClean="0"/>
              <a:t>2021/4/8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26480022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857250" y="1621191"/>
            <a:ext cx="5143500" cy="3448757"/>
          </a:xfrm>
        </p:spPr>
        <p:txBody>
          <a:bodyPr anchor="b"/>
          <a:lstStyle>
            <a:lvl1pPr algn="ctr">
              <a:defRPr sz="3375"/>
            </a:lvl1p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857250" y="5202945"/>
            <a:ext cx="5143500" cy="2391656"/>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B697DCF8-D583-4CFF-96E9-1D5A56DB0406}" type="datetime1">
              <a:rPr kumimoji="1" lang="ja-JP" altLang="en-US" smtClean="0"/>
              <a:t>2021/4/8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dirty="0"/>
          </a:p>
        </p:txBody>
      </p:sp>
    </p:spTree>
    <p:extLst>
      <p:ext uri="{BB962C8B-B14F-4D97-AF65-F5344CB8AC3E}">
        <p14:creationId xmlns:p14="http://schemas.microsoft.com/office/powerpoint/2010/main" val="267799264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2366936D-7E88-4C48-B7A5-A43A1B8BDC0A}" type="datetime1">
              <a:rPr kumimoji="1" lang="ja-JP" altLang="en-US" smtClean="0"/>
              <a:t>2021/4/8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243266216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467917" y="2469622"/>
            <a:ext cx="5915026" cy="4120621"/>
          </a:xfrm>
        </p:spPr>
        <p:txBody>
          <a:bodyPr anchor="b"/>
          <a:lstStyle>
            <a:lvl1pPr>
              <a:defRPr sz="3375"/>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67917" y="6629225"/>
            <a:ext cx="5915026" cy="2166938"/>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409368F3-33CF-4215-894E-32DBA3C756E7}" type="datetime1">
              <a:rPr kumimoji="1" lang="ja-JP" altLang="en-US" smtClean="0"/>
              <a:t>2021/4/8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2912435194"/>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71488" y="2637013"/>
            <a:ext cx="2914650" cy="6285266"/>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3471864" y="2637013"/>
            <a:ext cx="2914650" cy="6285266"/>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F7EF55F0-66FB-4094-B40F-8FF05B32AF90}" type="datetime1">
              <a:rPr kumimoji="1" lang="ja-JP" altLang="en-US" smtClean="0"/>
              <a:t>2021/4/8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37939912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0" y="527405"/>
            <a:ext cx="5915026" cy="1914703"/>
          </a:xfrm>
        </p:spPr>
        <p:txBody>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72381" y="2428349"/>
            <a:ext cx="2901256" cy="1190096"/>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72381" y="3618442"/>
            <a:ext cx="2901256" cy="5322183"/>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3471863" y="2428349"/>
            <a:ext cx="2915543" cy="1190096"/>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3471863" y="3618442"/>
            <a:ext cx="2915543" cy="5322183"/>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41D4E314-DA6B-4AD2-8277-1B7DFFD753D0}" type="datetime1">
              <a:rPr kumimoji="1" lang="ja-JP" altLang="en-US" smtClean="0"/>
              <a:t>2021/4/8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14826513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0A370A94-F249-4306-8BDE-572480293075}" type="datetime1">
              <a:rPr kumimoji="1" lang="ja-JP" altLang="en-US" smtClean="0"/>
              <a:t>2021/4/8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16953389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8BEECAA7-79A0-4E60-AE45-2A858D54E800}" type="datetime1">
              <a:rPr kumimoji="1" lang="ja-JP" altLang="en-US" smtClean="0"/>
              <a:t>2021/4/8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2147999860"/>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660400"/>
            <a:ext cx="2211884" cy="2311400"/>
          </a:xfrm>
        </p:spPr>
        <p:txBody>
          <a:bodyPr anchor="b"/>
          <a:lstStyle>
            <a:lvl1pPr>
              <a:defRPr sz="1800"/>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2915543" y="1426282"/>
            <a:ext cx="3471863" cy="7039682"/>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72381" y="2971801"/>
            <a:ext cx="2211884" cy="5505628"/>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96EC481B-0A2E-48C5-9AFF-81CF6F688F12}" type="datetime1">
              <a:rPr kumimoji="1" lang="ja-JP" altLang="en-US" smtClean="0"/>
              <a:t>2021/4/8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22951087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660400"/>
            <a:ext cx="2211884" cy="2311400"/>
          </a:xfrm>
        </p:spPr>
        <p:txBody>
          <a:bodyPr anchor="b"/>
          <a:lstStyle>
            <a:lvl1pPr>
              <a:defRPr sz="1800"/>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2915543" y="1426282"/>
            <a:ext cx="3471863" cy="7039682"/>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kumimoji="1" lang="ja-JP" altLang="en-US" smtClean="0"/>
              <a:t>図を追加</a:t>
            </a:r>
            <a:endParaRPr kumimoji="1" lang="ja-JP" altLang="en-US"/>
          </a:p>
        </p:txBody>
      </p:sp>
      <p:sp>
        <p:nvSpPr>
          <p:cNvPr id="4" name="テキスト プレースホルダー 3"/>
          <p:cNvSpPr>
            <a:spLocks noGrp="1"/>
          </p:cNvSpPr>
          <p:nvPr>
            <p:ph type="body" sz="half" idx="2"/>
          </p:nvPr>
        </p:nvSpPr>
        <p:spPr>
          <a:xfrm>
            <a:off x="472381" y="2971801"/>
            <a:ext cx="2211884" cy="5505628"/>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8F6662CC-E14D-4968-89B4-B429E190CC3E}" type="datetime1">
              <a:rPr kumimoji="1" lang="ja-JP" altLang="en-US" smtClean="0"/>
              <a:t>2021/4/8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24836661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6FAF9F2-F92C-4896-9E6F-8ADBB4259072}" type="datetime1">
              <a:rPr kumimoji="1" lang="ja-JP" altLang="en-US" smtClean="0"/>
              <a:t>2021/4/8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8389965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07756" y="527405"/>
            <a:ext cx="1478755" cy="8394878"/>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71487" y="527405"/>
            <a:ext cx="4350545" cy="8394878"/>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8CB6B7B-5DE5-44AB-8285-D58FDF29BD06}" type="datetime1">
              <a:rPr kumimoji="1" lang="ja-JP" altLang="en-US" smtClean="0"/>
              <a:t>2021/4/8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30073285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71487" y="527405"/>
            <a:ext cx="5915026" cy="1914703"/>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71487" y="2637013"/>
            <a:ext cx="5915026" cy="6285266"/>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71488" y="9181396"/>
            <a:ext cx="1543050" cy="527404"/>
          </a:xfrm>
          <a:prstGeom prst="rect">
            <a:avLst/>
          </a:prstGeom>
        </p:spPr>
        <p:txBody>
          <a:bodyPr vert="horz" lIns="91440" tIns="45720" rIns="91440" bIns="45720" rtlCol="0" anchor="ctr"/>
          <a:lstStyle>
            <a:lvl1pPr algn="l">
              <a:defRPr sz="675">
                <a:solidFill>
                  <a:schemeClr val="tx1">
                    <a:tint val="75000"/>
                  </a:schemeClr>
                </a:solidFill>
              </a:defRPr>
            </a:lvl1pPr>
          </a:lstStyle>
          <a:p>
            <a:fld id="{A6F4CBC3-0AA3-4F22-B692-C1B5C9F145D4}" type="datetime1">
              <a:rPr kumimoji="1" lang="ja-JP" altLang="en-US" smtClean="0"/>
              <a:t>2021/4/8</a:t>
            </a:fld>
            <a:endParaRPr kumimoji="1" lang="ja-JP" altLang="en-US"/>
          </a:p>
        </p:txBody>
      </p:sp>
      <p:sp>
        <p:nvSpPr>
          <p:cNvPr id="5" name="フッター プレースホルダー 4"/>
          <p:cNvSpPr>
            <a:spLocks noGrp="1"/>
          </p:cNvSpPr>
          <p:nvPr>
            <p:ph type="ftr" sz="quarter" idx="3"/>
          </p:nvPr>
        </p:nvSpPr>
        <p:spPr>
          <a:xfrm>
            <a:off x="2271714" y="9181396"/>
            <a:ext cx="2314576" cy="527404"/>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5199724" y="9195041"/>
            <a:ext cx="1543050" cy="527404"/>
          </a:xfrm>
          <a:prstGeom prst="rect">
            <a:avLst/>
          </a:prstGeom>
        </p:spPr>
        <p:txBody>
          <a:bodyPr vert="horz" lIns="91440" tIns="45720" rIns="91440" bIns="45720" rtlCol="0" anchor="ctr"/>
          <a:lstStyle>
            <a:lvl1pPr algn="r">
              <a:defRPr sz="1600">
                <a:solidFill>
                  <a:schemeClr val="tx1"/>
                </a:solidFill>
              </a:defRPr>
            </a:lvl1pPr>
          </a:lstStyle>
          <a:p>
            <a:fld id="{2D29DCC2-8EF3-41CF-8D5F-D9B527706C29}" type="slidenum">
              <a:rPr lang="ja-JP" altLang="en-US" smtClean="0"/>
              <a:pPr/>
              <a:t>‹#›</a:t>
            </a:fld>
            <a:endParaRPr lang="ja-JP" altLang="en-US"/>
          </a:p>
        </p:txBody>
      </p:sp>
    </p:spTree>
    <p:extLst>
      <p:ext uri="{BB962C8B-B14F-4D97-AF65-F5344CB8AC3E}">
        <p14:creationId xmlns:p14="http://schemas.microsoft.com/office/powerpoint/2010/main" val="14430666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514350" rtl="0" eaLnBrk="1" latinLnBrk="0" hangingPunct="1">
        <a:lnSpc>
          <a:spcPct val="90000"/>
        </a:lnSpc>
        <a:spcBef>
          <a:spcPct val="0"/>
        </a:spcBef>
        <a:buNone/>
        <a:defRPr kumimoji="1"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kumimoji="1"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kumimoji="1"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kumimoji="1"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9pPr>
    </p:bodyStyle>
    <p:otherStyle>
      <a:defPPr>
        <a:defRPr lang="ja-JP"/>
      </a:defPPr>
      <a:lvl1pPr marL="0" algn="l" defTabSz="514350" rtl="0" eaLnBrk="1" latinLnBrk="0" hangingPunct="1">
        <a:defRPr kumimoji="1" sz="1013" kern="1200">
          <a:solidFill>
            <a:schemeClr val="tx1"/>
          </a:solidFill>
          <a:latin typeface="+mn-lt"/>
          <a:ea typeface="+mn-ea"/>
          <a:cs typeface="+mn-cs"/>
        </a:defRPr>
      </a:lvl1pPr>
      <a:lvl2pPr marL="257175" algn="l" defTabSz="514350" rtl="0" eaLnBrk="1" latinLnBrk="0" hangingPunct="1">
        <a:defRPr kumimoji="1" sz="1013" kern="1200">
          <a:solidFill>
            <a:schemeClr val="tx1"/>
          </a:solidFill>
          <a:latin typeface="+mn-lt"/>
          <a:ea typeface="+mn-ea"/>
          <a:cs typeface="+mn-cs"/>
        </a:defRPr>
      </a:lvl2pPr>
      <a:lvl3pPr marL="514350" algn="l" defTabSz="514350" rtl="0" eaLnBrk="1" latinLnBrk="0" hangingPunct="1">
        <a:defRPr kumimoji="1" sz="1013" kern="1200">
          <a:solidFill>
            <a:schemeClr val="tx1"/>
          </a:solidFill>
          <a:latin typeface="+mn-lt"/>
          <a:ea typeface="+mn-ea"/>
          <a:cs typeface="+mn-cs"/>
        </a:defRPr>
      </a:lvl3pPr>
      <a:lvl4pPr marL="771525" algn="l" defTabSz="514350" rtl="0" eaLnBrk="1" latinLnBrk="0" hangingPunct="1">
        <a:defRPr kumimoji="1" sz="1013" kern="1200">
          <a:solidFill>
            <a:schemeClr val="tx1"/>
          </a:solidFill>
          <a:latin typeface="+mn-lt"/>
          <a:ea typeface="+mn-ea"/>
          <a:cs typeface="+mn-cs"/>
        </a:defRPr>
      </a:lvl4pPr>
      <a:lvl5pPr marL="1028700" algn="l" defTabSz="514350" rtl="0" eaLnBrk="1" latinLnBrk="0" hangingPunct="1">
        <a:defRPr kumimoji="1" sz="1013" kern="1200">
          <a:solidFill>
            <a:schemeClr val="tx1"/>
          </a:solidFill>
          <a:latin typeface="+mn-lt"/>
          <a:ea typeface="+mn-ea"/>
          <a:cs typeface="+mn-cs"/>
        </a:defRPr>
      </a:lvl5pPr>
      <a:lvl6pPr marL="1285875" algn="l" defTabSz="514350" rtl="0" eaLnBrk="1" latinLnBrk="0" hangingPunct="1">
        <a:defRPr kumimoji="1" sz="1013" kern="1200">
          <a:solidFill>
            <a:schemeClr val="tx1"/>
          </a:solidFill>
          <a:latin typeface="+mn-lt"/>
          <a:ea typeface="+mn-ea"/>
          <a:cs typeface="+mn-cs"/>
        </a:defRPr>
      </a:lvl6pPr>
      <a:lvl7pPr marL="1543050" algn="l" defTabSz="514350" rtl="0" eaLnBrk="1" latinLnBrk="0" hangingPunct="1">
        <a:defRPr kumimoji="1" sz="1013" kern="1200">
          <a:solidFill>
            <a:schemeClr val="tx1"/>
          </a:solidFill>
          <a:latin typeface="+mn-lt"/>
          <a:ea typeface="+mn-ea"/>
          <a:cs typeface="+mn-cs"/>
        </a:defRPr>
      </a:lvl7pPr>
      <a:lvl8pPr marL="1800225" algn="l" defTabSz="514350" rtl="0" eaLnBrk="1" latinLnBrk="0" hangingPunct="1">
        <a:defRPr kumimoji="1" sz="1013" kern="1200">
          <a:solidFill>
            <a:schemeClr val="tx1"/>
          </a:solidFill>
          <a:latin typeface="+mn-lt"/>
          <a:ea typeface="+mn-ea"/>
          <a:cs typeface="+mn-cs"/>
        </a:defRPr>
      </a:lvl8pPr>
      <a:lvl9pPr marL="2057400" algn="l" defTabSz="514350" rtl="0" eaLnBrk="1" latinLnBrk="0" hangingPunct="1">
        <a:defRPr kumimoji="1" sz="101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71487" y="527405"/>
            <a:ext cx="5915026" cy="1914703"/>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71487" y="2637013"/>
            <a:ext cx="5915026" cy="6285266"/>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71488" y="9181396"/>
            <a:ext cx="1543050" cy="527404"/>
          </a:xfrm>
          <a:prstGeom prst="rect">
            <a:avLst/>
          </a:prstGeom>
        </p:spPr>
        <p:txBody>
          <a:bodyPr vert="horz" lIns="91440" tIns="45720" rIns="91440" bIns="45720" rtlCol="0" anchor="ctr"/>
          <a:lstStyle>
            <a:lvl1pPr algn="l">
              <a:defRPr sz="675">
                <a:solidFill>
                  <a:schemeClr val="tx1">
                    <a:tint val="75000"/>
                  </a:schemeClr>
                </a:solidFill>
              </a:defRPr>
            </a:lvl1pPr>
          </a:lstStyle>
          <a:p>
            <a:fld id="{5908BA21-AA8E-4400-9885-F260F92C179E}" type="datetime1">
              <a:rPr kumimoji="1" lang="ja-JP" altLang="en-US" smtClean="0"/>
              <a:t>2021/4/8</a:t>
            </a:fld>
            <a:endParaRPr kumimoji="1" lang="ja-JP" altLang="en-US"/>
          </a:p>
        </p:txBody>
      </p:sp>
      <p:sp>
        <p:nvSpPr>
          <p:cNvPr id="5" name="フッター プレースホルダー 4"/>
          <p:cNvSpPr>
            <a:spLocks noGrp="1"/>
          </p:cNvSpPr>
          <p:nvPr>
            <p:ph type="ftr" sz="quarter" idx="3"/>
          </p:nvPr>
        </p:nvSpPr>
        <p:spPr>
          <a:xfrm>
            <a:off x="2271714" y="9181396"/>
            <a:ext cx="2314576" cy="527404"/>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5247220" y="9347654"/>
            <a:ext cx="1543050" cy="527404"/>
          </a:xfrm>
          <a:prstGeom prst="rect">
            <a:avLst/>
          </a:prstGeom>
        </p:spPr>
        <p:txBody>
          <a:bodyPr vert="horz" lIns="91440" tIns="45720" rIns="91440" bIns="45720" rtlCol="0" anchor="ctr"/>
          <a:lstStyle>
            <a:lvl1pPr algn="r">
              <a:defRPr sz="2000">
                <a:solidFill>
                  <a:schemeClr val="tx1"/>
                </a:solidFill>
              </a:defRPr>
            </a:lvl1pPr>
          </a:lstStyle>
          <a:p>
            <a:fld id="{2D29DCC2-8EF3-41CF-8D5F-D9B527706C29}" type="slidenum">
              <a:rPr lang="ja-JP" altLang="en-US" smtClean="0"/>
              <a:pPr/>
              <a:t>‹#›</a:t>
            </a:fld>
            <a:endParaRPr lang="ja-JP" altLang="en-US" dirty="0"/>
          </a:p>
        </p:txBody>
      </p:sp>
    </p:spTree>
    <p:extLst>
      <p:ext uri="{BB962C8B-B14F-4D97-AF65-F5344CB8AC3E}">
        <p14:creationId xmlns:p14="http://schemas.microsoft.com/office/powerpoint/2010/main" val="13064720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l" defTabSz="514350" rtl="0" eaLnBrk="1" latinLnBrk="0" hangingPunct="1">
        <a:lnSpc>
          <a:spcPct val="90000"/>
        </a:lnSpc>
        <a:spcBef>
          <a:spcPct val="0"/>
        </a:spcBef>
        <a:buNone/>
        <a:defRPr kumimoji="1"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kumimoji="1"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kumimoji="1"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kumimoji="1"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9pPr>
    </p:bodyStyle>
    <p:otherStyle>
      <a:defPPr>
        <a:defRPr lang="ja-JP"/>
      </a:defPPr>
      <a:lvl1pPr marL="0" algn="l" defTabSz="514350" rtl="0" eaLnBrk="1" latinLnBrk="0" hangingPunct="1">
        <a:defRPr kumimoji="1" sz="1013" kern="1200">
          <a:solidFill>
            <a:schemeClr val="tx1"/>
          </a:solidFill>
          <a:latin typeface="+mn-lt"/>
          <a:ea typeface="+mn-ea"/>
          <a:cs typeface="+mn-cs"/>
        </a:defRPr>
      </a:lvl1pPr>
      <a:lvl2pPr marL="257175" algn="l" defTabSz="514350" rtl="0" eaLnBrk="1" latinLnBrk="0" hangingPunct="1">
        <a:defRPr kumimoji="1" sz="1013" kern="1200">
          <a:solidFill>
            <a:schemeClr val="tx1"/>
          </a:solidFill>
          <a:latin typeface="+mn-lt"/>
          <a:ea typeface="+mn-ea"/>
          <a:cs typeface="+mn-cs"/>
        </a:defRPr>
      </a:lvl2pPr>
      <a:lvl3pPr marL="514350" algn="l" defTabSz="514350" rtl="0" eaLnBrk="1" latinLnBrk="0" hangingPunct="1">
        <a:defRPr kumimoji="1" sz="1013" kern="1200">
          <a:solidFill>
            <a:schemeClr val="tx1"/>
          </a:solidFill>
          <a:latin typeface="+mn-lt"/>
          <a:ea typeface="+mn-ea"/>
          <a:cs typeface="+mn-cs"/>
        </a:defRPr>
      </a:lvl3pPr>
      <a:lvl4pPr marL="771525" algn="l" defTabSz="514350" rtl="0" eaLnBrk="1" latinLnBrk="0" hangingPunct="1">
        <a:defRPr kumimoji="1" sz="1013" kern="1200">
          <a:solidFill>
            <a:schemeClr val="tx1"/>
          </a:solidFill>
          <a:latin typeface="+mn-lt"/>
          <a:ea typeface="+mn-ea"/>
          <a:cs typeface="+mn-cs"/>
        </a:defRPr>
      </a:lvl4pPr>
      <a:lvl5pPr marL="1028700" algn="l" defTabSz="514350" rtl="0" eaLnBrk="1" latinLnBrk="0" hangingPunct="1">
        <a:defRPr kumimoji="1" sz="1013" kern="1200">
          <a:solidFill>
            <a:schemeClr val="tx1"/>
          </a:solidFill>
          <a:latin typeface="+mn-lt"/>
          <a:ea typeface="+mn-ea"/>
          <a:cs typeface="+mn-cs"/>
        </a:defRPr>
      </a:lvl5pPr>
      <a:lvl6pPr marL="1285875" algn="l" defTabSz="514350" rtl="0" eaLnBrk="1" latinLnBrk="0" hangingPunct="1">
        <a:defRPr kumimoji="1" sz="1013" kern="1200">
          <a:solidFill>
            <a:schemeClr val="tx1"/>
          </a:solidFill>
          <a:latin typeface="+mn-lt"/>
          <a:ea typeface="+mn-ea"/>
          <a:cs typeface="+mn-cs"/>
        </a:defRPr>
      </a:lvl6pPr>
      <a:lvl7pPr marL="1543050" algn="l" defTabSz="514350" rtl="0" eaLnBrk="1" latinLnBrk="0" hangingPunct="1">
        <a:defRPr kumimoji="1" sz="1013" kern="1200">
          <a:solidFill>
            <a:schemeClr val="tx1"/>
          </a:solidFill>
          <a:latin typeface="+mn-lt"/>
          <a:ea typeface="+mn-ea"/>
          <a:cs typeface="+mn-cs"/>
        </a:defRPr>
      </a:lvl7pPr>
      <a:lvl8pPr marL="1800225" algn="l" defTabSz="514350" rtl="0" eaLnBrk="1" latinLnBrk="0" hangingPunct="1">
        <a:defRPr kumimoji="1" sz="1013" kern="1200">
          <a:solidFill>
            <a:schemeClr val="tx1"/>
          </a:solidFill>
          <a:latin typeface="+mn-lt"/>
          <a:ea typeface="+mn-ea"/>
          <a:cs typeface="+mn-cs"/>
        </a:defRPr>
      </a:lvl8pPr>
      <a:lvl9pPr marL="2057400" algn="l" defTabSz="514350" rtl="0" eaLnBrk="1" latinLnBrk="0" hangingPunct="1">
        <a:defRPr kumimoji="1"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7" name="角丸四角形 26"/>
          <p:cNvSpPr/>
          <p:nvPr/>
        </p:nvSpPr>
        <p:spPr>
          <a:xfrm>
            <a:off x="-457200" y="310096"/>
            <a:ext cx="6632258" cy="566980"/>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角丸四角形 27"/>
          <p:cNvSpPr/>
          <p:nvPr/>
        </p:nvSpPr>
        <p:spPr>
          <a:xfrm>
            <a:off x="404750" y="1143000"/>
            <a:ext cx="6159617" cy="8566484"/>
          </a:xfrm>
          <a:prstGeom prst="roundRect">
            <a:avLst>
              <a:gd name="adj" fmla="val 52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角丸四角形 12"/>
          <p:cNvSpPr/>
          <p:nvPr/>
        </p:nvSpPr>
        <p:spPr>
          <a:xfrm>
            <a:off x="596795" y="5257034"/>
            <a:ext cx="5674464" cy="595342"/>
          </a:xfrm>
          <a:prstGeom prst="roundRect">
            <a:avLst/>
          </a:prstGeom>
          <a:solidFill>
            <a:schemeClr val="accent1">
              <a:lumMod val="60000"/>
              <a:lumOff val="40000"/>
              <a:alpha val="2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6" name="テキスト ボックス 5"/>
          <p:cNvSpPr txBox="1"/>
          <p:nvPr/>
        </p:nvSpPr>
        <p:spPr>
          <a:xfrm>
            <a:off x="478451" y="390699"/>
            <a:ext cx="5510447" cy="400110"/>
          </a:xfrm>
          <a:prstGeom prst="rect">
            <a:avLst/>
          </a:prstGeom>
          <a:noFill/>
        </p:spPr>
        <p:txBody>
          <a:bodyPr wrap="square" rtlCol="0">
            <a:spAutoFit/>
          </a:bodyPr>
          <a:lstStyle/>
          <a:p>
            <a:r>
              <a:rPr lang="ja-JP" altLang="en-US" sz="2000" b="1" dirty="0" smtClean="0">
                <a:latin typeface="HG丸ｺﾞｼｯｸM-PRO" panose="020F0600000000000000" pitchFamily="50" charset="-128"/>
                <a:ea typeface="HG丸ｺﾞｼｯｸM-PRO" panose="020F0600000000000000" pitchFamily="50" charset="-128"/>
              </a:rPr>
              <a:t>消費者トラブル発見時のフローチャート</a:t>
            </a:r>
            <a:endParaRPr lang="ja-JP" altLang="en-US" sz="2000" b="1" dirty="0">
              <a:latin typeface="HG丸ｺﾞｼｯｸM-PRO" panose="020F0600000000000000" pitchFamily="50" charset="-128"/>
              <a:ea typeface="HG丸ｺﾞｼｯｸM-PRO" panose="020F0600000000000000" pitchFamily="50" charset="-128"/>
            </a:endParaRPr>
          </a:p>
        </p:txBody>
      </p:sp>
      <p:sp>
        <p:nvSpPr>
          <p:cNvPr id="3" name="右矢印 2"/>
          <p:cNvSpPr/>
          <p:nvPr/>
        </p:nvSpPr>
        <p:spPr>
          <a:xfrm rot="5400000">
            <a:off x="3283774" y="3085566"/>
            <a:ext cx="317048" cy="830580"/>
          </a:xfrm>
          <a:prstGeom prst="rightArrow">
            <a:avLst/>
          </a:prstGeom>
          <a:solidFill>
            <a:srgbClr val="92D050"/>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4" name="角丸四角形 3"/>
          <p:cNvSpPr/>
          <p:nvPr/>
        </p:nvSpPr>
        <p:spPr>
          <a:xfrm>
            <a:off x="1790277" y="2814133"/>
            <a:ext cx="3169920" cy="381017"/>
          </a:xfrm>
          <a:prstGeom prst="roundRect">
            <a:avLst/>
          </a:prstGeom>
          <a:solidFill>
            <a:srgbClr val="FFFFCC">
              <a:alpha val="40000"/>
            </a:srgb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5" name="正方形/長方形 4"/>
          <p:cNvSpPr/>
          <p:nvPr/>
        </p:nvSpPr>
        <p:spPr>
          <a:xfrm>
            <a:off x="1218776" y="2826994"/>
            <a:ext cx="4330823" cy="338554"/>
          </a:xfrm>
          <a:prstGeom prst="rect">
            <a:avLst/>
          </a:prstGeom>
        </p:spPr>
        <p:txBody>
          <a:bodyPr wrap="square">
            <a:spAutoFit/>
          </a:bodyPr>
          <a:lstStyle/>
          <a:p>
            <a:pPr algn="ctr"/>
            <a:r>
              <a:rPr lang="ja-JP" altLang="en-US" sz="1600" dirty="0" smtClean="0">
                <a:latin typeface="Meiryo UI" panose="020B0604030504040204" pitchFamily="50" charset="-128"/>
                <a:ea typeface="Meiryo UI" panose="020B0604030504040204" pitchFamily="50" charset="-128"/>
              </a:rPr>
              <a:t>本人</a:t>
            </a:r>
            <a:r>
              <a:rPr lang="en-US" altLang="ja-JP" sz="1600" dirty="0" smtClean="0">
                <a:latin typeface="Meiryo UI" panose="020B0604030504040204" pitchFamily="50" charset="-128"/>
                <a:ea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rPr>
              <a:t>見守り対象</a:t>
            </a:r>
            <a:r>
              <a:rPr lang="ja-JP" altLang="en-US" sz="1600" dirty="0">
                <a:latin typeface="Meiryo UI" panose="020B0604030504040204" pitchFamily="50" charset="-128"/>
                <a:ea typeface="Meiryo UI" panose="020B0604030504040204" pitchFamily="50" charset="-128"/>
              </a:rPr>
              <a:t>者</a:t>
            </a:r>
            <a:r>
              <a:rPr lang="en-US" altLang="ja-JP" sz="1600" dirty="0" smtClean="0">
                <a:latin typeface="Meiryo UI" panose="020B0604030504040204" pitchFamily="50" charset="-128"/>
                <a:ea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rPr>
              <a:t>の様子の変化</a:t>
            </a:r>
            <a:endParaRPr lang="ja-JP" altLang="en-US" sz="1600" dirty="0">
              <a:latin typeface="Meiryo UI" panose="020B0604030504040204" pitchFamily="50" charset="-128"/>
              <a:ea typeface="Meiryo UI" panose="020B0604030504040204" pitchFamily="50" charset="-128"/>
            </a:endParaRPr>
          </a:p>
        </p:txBody>
      </p:sp>
      <p:sp>
        <p:nvSpPr>
          <p:cNvPr id="9" name="角丸四角形 8"/>
          <p:cNvSpPr/>
          <p:nvPr/>
        </p:nvSpPr>
        <p:spPr>
          <a:xfrm>
            <a:off x="596794" y="3858990"/>
            <a:ext cx="5674465" cy="689198"/>
          </a:xfrm>
          <a:prstGeom prst="roundRect">
            <a:avLst/>
          </a:prstGeom>
          <a:solidFill>
            <a:srgbClr val="FF99FF">
              <a:alpha val="20000"/>
            </a:srgbClr>
          </a:solidFill>
          <a:ln>
            <a:solidFill>
              <a:srgbClr val="FF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7" name="テキスト ボックス 6"/>
          <p:cNvSpPr txBox="1"/>
          <p:nvPr/>
        </p:nvSpPr>
        <p:spPr>
          <a:xfrm>
            <a:off x="596796" y="3843347"/>
            <a:ext cx="5584507" cy="369332"/>
          </a:xfrm>
          <a:prstGeom prst="rect">
            <a:avLst/>
          </a:prstGeom>
          <a:noFill/>
        </p:spPr>
        <p:txBody>
          <a:bodyPr wrap="square" rtlCol="0">
            <a:spAutoFit/>
          </a:bodyPr>
          <a:lstStyle/>
          <a:p>
            <a:pPr algn="ctr"/>
            <a:r>
              <a:rPr lang="ja-JP" altLang="en-US" dirty="0" smtClean="0">
                <a:latin typeface="Meiryo UI" panose="020B0604030504040204" pitchFamily="50" charset="-128"/>
                <a:ea typeface="Meiryo UI" panose="020B0604030504040204" pitchFamily="50" charset="-128"/>
              </a:rPr>
              <a:t>①気付き</a:t>
            </a:r>
            <a:endParaRPr lang="ja-JP" altLang="en-US" dirty="0">
              <a:latin typeface="Meiryo UI" panose="020B0604030504040204" pitchFamily="50" charset="-128"/>
              <a:ea typeface="Meiryo UI" panose="020B0604030504040204" pitchFamily="50" charset="-128"/>
            </a:endParaRPr>
          </a:p>
        </p:txBody>
      </p:sp>
      <p:sp>
        <p:nvSpPr>
          <p:cNvPr id="8" name="正方形/長方形 7"/>
          <p:cNvSpPr/>
          <p:nvPr/>
        </p:nvSpPr>
        <p:spPr>
          <a:xfrm>
            <a:off x="271992" y="4176945"/>
            <a:ext cx="6339841" cy="307777"/>
          </a:xfrm>
          <a:prstGeom prst="rect">
            <a:avLst/>
          </a:prstGeom>
        </p:spPr>
        <p:txBody>
          <a:bodyPr wrap="square">
            <a:spAutoFit/>
          </a:bodyPr>
          <a:lstStyle/>
          <a:p>
            <a:pPr algn="ctr"/>
            <a:r>
              <a:rPr lang="ja-JP" altLang="en-US" sz="1400" dirty="0" smtClean="0">
                <a:latin typeface="Meiryo UI" panose="020B0604030504040204" pitchFamily="50" charset="-128"/>
                <a:ea typeface="Meiryo UI" panose="020B0604030504040204" pitchFamily="50" charset="-128"/>
              </a:rPr>
              <a:t>家族や作業所・入所施設の職員、ヘルパー等が異変に気付く</a:t>
            </a:r>
            <a:endParaRPr lang="ja-JP" altLang="en-US" sz="1400" dirty="0">
              <a:latin typeface="Meiryo UI" panose="020B0604030504040204" pitchFamily="50" charset="-128"/>
              <a:ea typeface="Meiryo UI" panose="020B0604030504040204" pitchFamily="50" charset="-128"/>
            </a:endParaRPr>
          </a:p>
        </p:txBody>
      </p:sp>
      <p:sp>
        <p:nvSpPr>
          <p:cNvPr id="10" name="右矢印 9"/>
          <p:cNvSpPr/>
          <p:nvPr/>
        </p:nvSpPr>
        <p:spPr>
          <a:xfrm rot="5400000">
            <a:off x="3257671" y="4473757"/>
            <a:ext cx="317048" cy="830580"/>
          </a:xfrm>
          <a:prstGeom prst="rightArrow">
            <a:avLst/>
          </a:prstGeom>
          <a:solidFill>
            <a:srgbClr val="92D050"/>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11" name="右矢印 10"/>
          <p:cNvSpPr/>
          <p:nvPr/>
        </p:nvSpPr>
        <p:spPr>
          <a:xfrm rot="5400000">
            <a:off x="2104959" y="5953508"/>
            <a:ext cx="317048" cy="830580"/>
          </a:xfrm>
          <a:prstGeom prst="rightArrow">
            <a:avLst/>
          </a:prstGeom>
          <a:solidFill>
            <a:srgbClr val="92D050"/>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12" name="テキスト ボックス 11"/>
          <p:cNvSpPr txBox="1"/>
          <p:nvPr/>
        </p:nvSpPr>
        <p:spPr>
          <a:xfrm>
            <a:off x="1226397" y="5255442"/>
            <a:ext cx="4471036" cy="584775"/>
          </a:xfrm>
          <a:prstGeom prst="rect">
            <a:avLst/>
          </a:prstGeom>
          <a:noFill/>
        </p:spPr>
        <p:txBody>
          <a:bodyPr wrap="square" rtlCol="0">
            <a:spAutoFit/>
          </a:bodyPr>
          <a:lstStyle/>
          <a:p>
            <a:pPr algn="ctr"/>
            <a:r>
              <a:rPr lang="ja-JP" altLang="en-US" dirty="0" smtClean="0">
                <a:latin typeface="Meiryo UI" panose="020B0604030504040204" pitchFamily="50" charset="-128"/>
                <a:ea typeface="Meiryo UI" panose="020B0604030504040204" pitchFamily="50" charset="-128"/>
              </a:rPr>
              <a:t>②声掛け　</a:t>
            </a:r>
            <a:endParaRPr lang="en-US" altLang="ja-JP" dirty="0" smtClean="0">
              <a:latin typeface="Meiryo UI" panose="020B0604030504040204" pitchFamily="50" charset="-128"/>
              <a:ea typeface="Meiryo UI" panose="020B0604030504040204" pitchFamily="50" charset="-128"/>
            </a:endParaRPr>
          </a:p>
          <a:p>
            <a:pPr algn="ctr"/>
            <a:r>
              <a:rPr lang="ja-JP" altLang="en-US" sz="1400" dirty="0" smtClean="0">
                <a:latin typeface="Meiryo UI" panose="020B0604030504040204" pitchFamily="50" charset="-128"/>
                <a:ea typeface="Meiryo UI" panose="020B0604030504040204" pitchFamily="50" charset="-128"/>
              </a:rPr>
              <a:t>本人に事実を確認</a:t>
            </a:r>
            <a:endParaRPr lang="ja-JP" altLang="en-US" sz="1400" dirty="0">
              <a:latin typeface="Meiryo UI" panose="020B0604030504040204" pitchFamily="50" charset="-128"/>
              <a:ea typeface="Meiryo UI" panose="020B0604030504040204" pitchFamily="50" charset="-128"/>
            </a:endParaRPr>
          </a:p>
        </p:txBody>
      </p:sp>
      <p:sp>
        <p:nvSpPr>
          <p:cNvPr id="14" name="右矢印 13"/>
          <p:cNvSpPr/>
          <p:nvPr/>
        </p:nvSpPr>
        <p:spPr>
          <a:xfrm rot="5400000">
            <a:off x="3432547" y="6557674"/>
            <a:ext cx="1824671" cy="830580"/>
          </a:xfrm>
          <a:prstGeom prst="rightArrow">
            <a:avLst/>
          </a:prstGeom>
          <a:solidFill>
            <a:srgbClr val="92D050"/>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15" name="テキスト ボックス 14"/>
          <p:cNvSpPr txBox="1"/>
          <p:nvPr/>
        </p:nvSpPr>
        <p:spPr>
          <a:xfrm>
            <a:off x="7853" y="6758863"/>
            <a:ext cx="4471036" cy="800219"/>
          </a:xfrm>
          <a:prstGeom prst="rect">
            <a:avLst/>
          </a:prstGeom>
          <a:noFill/>
        </p:spPr>
        <p:txBody>
          <a:bodyPr wrap="square" rtlCol="0">
            <a:spAutoFit/>
          </a:bodyPr>
          <a:lstStyle/>
          <a:p>
            <a:pPr algn="ctr"/>
            <a:r>
              <a:rPr lang="ja-JP" altLang="en-US" dirty="0" smtClean="0">
                <a:latin typeface="Meiryo UI" panose="020B0604030504040204" pitchFamily="50" charset="-128"/>
                <a:ea typeface="Meiryo UI" panose="020B0604030504040204" pitchFamily="50" charset="-128"/>
              </a:rPr>
              <a:t>③相談を勧める　</a:t>
            </a:r>
            <a:endParaRPr lang="en-US" altLang="ja-JP" dirty="0" smtClean="0">
              <a:latin typeface="Meiryo UI" panose="020B0604030504040204" pitchFamily="50" charset="-128"/>
              <a:ea typeface="Meiryo UI" panose="020B0604030504040204" pitchFamily="50" charset="-128"/>
            </a:endParaRPr>
          </a:p>
          <a:p>
            <a:pPr algn="ctr"/>
            <a:r>
              <a:rPr lang="ja-JP" altLang="en-US" sz="1400" dirty="0" smtClean="0">
                <a:latin typeface="Meiryo UI" panose="020B0604030504040204" pitchFamily="50" charset="-128"/>
                <a:ea typeface="Meiryo UI" panose="020B0604030504040204" pitchFamily="50" charset="-128"/>
              </a:rPr>
              <a:t>本人</a:t>
            </a:r>
            <a:r>
              <a:rPr lang="ja-JP" altLang="en-US" sz="1400" dirty="0">
                <a:latin typeface="Meiryo UI" panose="020B0604030504040204" pitchFamily="50" charset="-128"/>
                <a:ea typeface="Meiryo UI" panose="020B0604030504040204" pitchFamily="50" charset="-128"/>
              </a:rPr>
              <a:t>又</a:t>
            </a:r>
            <a:r>
              <a:rPr lang="ja-JP" altLang="en-US" sz="1400" dirty="0" smtClean="0">
                <a:latin typeface="Meiryo UI" panose="020B0604030504040204" pitchFamily="50" charset="-128"/>
                <a:ea typeface="Meiryo UI" panose="020B0604030504040204" pitchFamily="50" charset="-128"/>
              </a:rPr>
              <a:t>は家族からの</a:t>
            </a:r>
            <a:endParaRPr lang="en-US" altLang="ja-JP" sz="1400" dirty="0" smtClean="0">
              <a:latin typeface="Meiryo UI" panose="020B0604030504040204" pitchFamily="50" charset="-128"/>
              <a:ea typeface="Meiryo UI" panose="020B0604030504040204" pitchFamily="50" charset="-128"/>
            </a:endParaRPr>
          </a:p>
          <a:p>
            <a:pPr algn="ctr"/>
            <a:r>
              <a:rPr lang="ja-JP" altLang="en-US" sz="1400" dirty="0" smtClean="0">
                <a:latin typeface="Meiryo UI" panose="020B0604030504040204" pitchFamily="50" charset="-128"/>
                <a:ea typeface="Meiryo UI" panose="020B0604030504040204" pitchFamily="50" charset="-128"/>
              </a:rPr>
              <a:t>消費生活センター等への相談を勧める</a:t>
            </a:r>
            <a:endParaRPr lang="ja-JP" altLang="en-US" sz="1400" dirty="0">
              <a:latin typeface="Meiryo UI" panose="020B0604030504040204" pitchFamily="50" charset="-128"/>
              <a:ea typeface="Meiryo UI" panose="020B0604030504040204" pitchFamily="50" charset="-128"/>
            </a:endParaRPr>
          </a:p>
        </p:txBody>
      </p:sp>
      <p:sp>
        <p:nvSpPr>
          <p:cNvPr id="16" name="角丸四角形 15"/>
          <p:cNvSpPr/>
          <p:nvPr/>
        </p:nvSpPr>
        <p:spPr>
          <a:xfrm>
            <a:off x="775389" y="6727612"/>
            <a:ext cx="3032759" cy="958815"/>
          </a:xfrm>
          <a:prstGeom prst="roundRect">
            <a:avLst/>
          </a:prstGeom>
          <a:solidFill>
            <a:srgbClr val="A9D18E">
              <a:alpha val="20000"/>
            </a:srgb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Meiryo UI" panose="020B0604030504040204" pitchFamily="50" charset="-128"/>
              <a:ea typeface="Meiryo UI" panose="020B0604030504040204" pitchFamily="50" charset="-128"/>
            </a:endParaRPr>
          </a:p>
        </p:txBody>
      </p:sp>
      <p:sp>
        <p:nvSpPr>
          <p:cNvPr id="17" name="角丸四角形 16"/>
          <p:cNvSpPr/>
          <p:nvPr/>
        </p:nvSpPr>
        <p:spPr>
          <a:xfrm>
            <a:off x="2498937" y="8160940"/>
            <a:ext cx="3625217" cy="1225911"/>
          </a:xfrm>
          <a:prstGeom prst="roundRect">
            <a:avLst/>
          </a:prstGeom>
          <a:solidFill>
            <a:srgbClr val="FFC000">
              <a:alpha val="20000"/>
            </a:srgb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21" name="テキスト ボックス 20"/>
          <p:cNvSpPr txBox="1"/>
          <p:nvPr/>
        </p:nvSpPr>
        <p:spPr>
          <a:xfrm>
            <a:off x="2863763" y="8783241"/>
            <a:ext cx="2895564" cy="523220"/>
          </a:xfrm>
          <a:prstGeom prst="rect">
            <a:avLst/>
          </a:prstGeom>
          <a:noFill/>
        </p:spPr>
        <p:txBody>
          <a:bodyPr wrap="square" rtlCol="0">
            <a:spAutoFit/>
          </a:bodyPr>
          <a:lstStyle/>
          <a:p>
            <a:pPr algn="ctr"/>
            <a:r>
              <a:rPr lang="ja-JP" altLang="en-US" sz="1400" dirty="0" smtClean="0">
                <a:latin typeface="Meiryo UI" panose="020B0604030504040204" pitchFamily="50" charset="-128"/>
                <a:ea typeface="Meiryo UI" panose="020B0604030504040204" pitchFamily="50" charset="-128"/>
              </a:rPr>
              <a:t>心配な事例について、</a:t>
            </a:r>
            <a:endParaRPr lang="en-US" altLang="ja-JP" sz="1400" dirty="0" smtClean="0">
              <a:latin typeface="Meiryo UI" panose="020B0604030504040204" pitchFamily="50" charset="-128"/>
              <a:ea typeface="Meiryo UI" panose="020B0604030504040204" pitchFamily="50" charset="-128"/>
            </a:endParaRPr>
          </a:p>
          <a:p>
            <a:pPr algn="ctr"/>
            <a:r>
              <a:rPr lang="ja-JP" altLang="en-US" sz="1400" dirty="0" smtClean="0">
                <a:latin typeface="Meiryo UI" panose="020B0604030504040204" pitchFamily="50" charset="-128"/>
                <a:ea typeface="Meiryo UI" panose="020B0604030504040204" pitchFamily="50" charset="-128"/>
              </a:rPr>
              <a:t>消費生活センター等に情報提供</a:t>
            </a:r>
            <a:endParaRPr lang="en-US" altLang="ja-JP" sz="1400" dirty="0" smtClean="0">
              <a:latin typeface="Meiryo UI" panose="020B0604030504040204" pitchFamily="50" charset="-128"/>
              <a:ea typeface="Meiryo UI" panose="020B0604030504040204" pitchFamily="50" charset="-128"/>
            </a:endParaRPr>
          </a:p>
        </p:txBody>
      </p:sp>
      <p:sp>
        <p:nvSpPr>
          <p:cNvPr id="24" name="爆発 2 23"/>
          <p:cNvSpPr/>
          <p:nvPr/>
        </p:nvSpPr>
        <p:spPr>
          <a:xfrm>
            <a:off x="4431704" y="6143799"/>
            <a:ext cx="2101360" cy="961777"/>
          </a:xfrm>
          <a:prstGeom prst="irregularSeal2">
            <a:avLst/>
          </a:prstGeom>
          <a:solidFill>
            <a:schemeClr val="accent6">
              <a:lumMod val="60000"/>
              <a:lumOff val="4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p:txBody>
      </p:sp>
      <p:sp>
        <p:nvSpPr>
          <p:cNvPr id="25" name="テキスト ボックス 24"/>
          <p:cNvSpPr txBox="1"/>
          <p:nvPr/>
        </p:nvSpPr>
        <p:spPr>
          <a:xfrm>
            <a:off x="4563349" y="6395332"/>
            <a:ext cx="1775347" cy="523220"/>
          </a:xfrm>
          <a:prstGeom prst="rect">
            <a:avLst/>
          </a:prstGeom>
          <a:noFill/>
        </p:spPr>
        <p:txBody>
          <a:bodyPr wrap="square" rtlCol="0">
            <a:spAutoFit/>
          </a:bodyPr>
          <a:lstStyle/>
          <a:p>
            <a:pPr algn="ctr"/>
            <a:r>
              <a:rPr lang="ja-JP" altLang="en-US" sz="1400" dirty="0" smtClean="0">
                <a:latin typeface="Meiryo UI" panose="020B0604030504040204" pitchFamily="50" charset="-128"/>
                <a:ea typeface="Meiryo UI" panose="020B0604030504040204" pitchFamily="50" charset="-128"/>
              </a:rPr>
              <a:t>本人が相談しない</a:t>
            </a:r>
            <a:endParaRPr lang="en-US" altLang="ja-JP" sz="1400" dirty="0" smtClean="0">
              <a:latin typeface="Meiryo UI" panose="020B0604030504040204" pitchFamily="50" charset="-128"/>
              <a:ea typeface="Meiryo UI" panose="020B0604030504040204" pitchFamily="50" charset="-128"/>
            </a:endParaRPr>
          </a:p>
          <a:p>
            <a:pPr algn="ctr"/>
            <a:r>
              <a:rPr lang="ja-JP" altLang="en-US" sz="1400" dirty="0" smtClean="0">
                <a:latin typeface="Meiryo UI" panose="020B0604030504040204" pitchFamily="50" charset="-128"/>
                <a:ea typeface="Meiryo UI" panose="020B0604030504040204" pitchFamily="50" charset="-128"/>
              </a:rPr>
              <a:t>と言っても</a:t>
            </a:r>
            <a:endParaRPr lang="en-US" altLang="ja-JP" sz="1400" dirty="0" smtClean="0">
              <a:latin typeface="Meiryo UI" panose="020B0604030504040204" pitchFamily="50" charset="-128"/>
              <a:ea typeface="Meiryo UI" panose="020B0604030504040204" pitchFamily="50" charset="-128"/>
            </a:endParaRPr>
          </a:p>
        </p:txBody>
      </p:sp>
      <p:sp>
        <p:nvSpPr>
          <p:cNvPr id="18" name="テキスト ボックス 17"/>
          <p:cNvSpPr txBox="1"/>
          <p:nvPr/>
        </p:nvSpPr>
        <p:spPr>
          <a:xfrm>
            <a:off x="2654036" y="8185617"/>
            <a:ext cx="3334862" cy="646331"/>
          </a:xfrm>
          <a:prstGeom prst="rect">
            <a:avLst/>
          </a:prstGeom>
          <a:noFill/>
        </p:spPr>
        <p:txBody>
          <a:bodyPr wrap="square" rtlCol="0">
            <a:spAutoFit/>
          </a:bodyPr>
          <a:lstStyle/>
          <a:p>
            <a:pPr algn="ctr"/>
            <a:r>
              <a:rPr lang="ja-JP" altLang="en-US" dirty="0" smtClean="0">
                <a:latin typeface="Meiryo UI" panose="020B0604030504040204" pitchFamily="50" charset="-128"/>
                <a:ea typeface="Meiryo UI" panose="020B0604030504040204" pitchFamily="50" charset="-128"/>
              </a:rPr>
              <a:t>④消費生活センター等に</a:t>
            </a:r>
            <a:endParaRPr lang="en-US" altLang="ja-JP" dirty="0" smtClean="0">
              <a:latin typeface="Meiryo UI" panose="020B0604030504040204" pitchFamily="50" charset="-128"/>
              <a:ea typeface="Meiryo UI" panose="020B0604030504040204" pitchFamily="50" charset="-128"/>
            </a:endParaRPr>
          </a:p>
          <a:p>
            <a:pPr algn="ctr"/>
            <a:r>
              <a:rPr lang="ja-JP" altLang="en-US" dirty="0" smtClean="0">
                <a:latin typeface="Meiryo UI" panose="020B0604030504040204" pitchFamily="50" charset="-128"/>
                <a:ea typeface="Meiryo UI" panose="020B0604030504040204" pitchFamily="50" charset="-128"/>
              </a:rPr>
              <a:t>情報提供　</a:t>
            </a:r>
            <a:endParaRPr lang="en-US" altLang="ja-JP" dirty="0" smtClean="0">
              <a:latin typeface="Meiryo UI" panose="020B0604030504040204" pitchFamily="50" charset="-128"/>
              <a:ea typeface="Meiryo UI" panose="020B0604030504040204" pitchFamily="50" charset="-128"/>
            </a:endParaRPr>
          </a:p>
        </p:txBody>
      </p:sp>
      <p:pic>
        <p:nvPicPr>
          <p:cNvPr id="20" name="図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464" y="4650747"/>
            <a:ext cx="1209389" cy="1209389"/>
          </a:xfrm>
          <a:prstGeom prst="rect">
            <a:avLst/>
          </a:prstGeom>
        </p:spPr>
      </p:pic>
      <p:pic>
        <p:nvPicPr>
          <p:cNvPr id="22" name="図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48193" y="8092153"/>
            <a:ext cx="1065233" cy="1330680"/>
          </a:xfrm>
          <a:prstGeom prst="rect">
            <a:avLst/>
          </a:prstGeom>
        </p:spPr>
      </p:pic>
      <p:sp>
        <p:nvSpPr>
          <p:cNvPr id="26" name="雲形吹き出し 25"/>
          <p:cNvSpPr/>
          <p:nvPr/>
        </p:nvSpPr>
        <p:spPr>
          <a:xfrm>
            <a:off x="700171" y="8001962"/>
            <a:ext cx="1282589" cy="615270"/>
          </a:xfrm>
          <a:prstGeom prst="cloudCallout">
            <a:avLst>
              <a:gd name="adj1" fmla="val 49001"/>
              <a:gd name="adj2" fmla="val 50458"/>
            </a:avLst>
          </a:prstGeom>
          <a:solidFill>
            <a:schemeClr val="bg1">
              <a:lumMod val="9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pic>
        <p:nvPicPr>
          <p:cNvPr id="23" name="図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9321" y="8134511"/>
            <a:ext cx="623328" cy="351664"/>
          </a:xfrm>
          <a:prstGeom prst="rect">
            <a:avLst/>
          </a:prstGeom>
        </p:spPr>
      </p:pic>
      <p:sp>
        <p:nvSpPr>
          <p:cNvPr id="29" name="テキスト ボックス 28"/>
          <p:cNvSpPr txBox="1"/>
          <p:nvPr/>
        </p:nvSpPr>
        <p:spPr>
          <a:xfrm>
            <a:off x="725223" y="1347134"/>
            <a:ext cx="5474888" cy="1323439"/>
          </a:xfrm>
          <a:prstGeom prst="rect">
            <a:avLst/>
          </a:prstGeom>
          <a:noFill/>
        </p:spPr>
        <p:txBody>
          <a:bodyPr wrap="square" rtlCol="0">
            <a:spAutoFit/>
          </a:bodyPr>
          <a:lstStyle/>
          <a:p>
            <a:pPr algn="just"/>
            <a:r>
              <a:rPr lang="ja-JP" altLang="en-US" sz="1600" dirty="0" smtClean="0">
                <a:latin typeface="Meiryo UI" panose="020B0604030504040204" pitchFamily="50" charset="-128"/>
                <a:ea typeface="Meiryo UI" panose="020B0604030504040204" pitchFamily="50" charset="-128"/>
              </a:rPr>
              <a:t>　消費者被害の発見から解決までの過程、また、被害を未然に防止する上で、消費生活センターや消費生活相談所（以下「消費生活センター等」といいます。）への情報提供が大切です。事案に応じた適切な連携をするために、情報提供先</a:t>
            </a:r>
            <a:r>
              <a:rPr lang="ja-JP" altLang="en-US" sz="1600" dirty="0">
                <a:latin typeface="Meiryo UI" panose="020B0604030504040204" pitchFamily="50" charset="-128"/>
                <a:ea typeface="Meiryo UI" panose="020B0604030504040204" pitchFamily="50" charset="-128"/>
              </a:rPr>
              <a:t>を</a:t>
            </a:r>
            <a:r>
              <a:rPr lang="ja-JP" altLang="en-US" sz="1600" dirty="0" smtClean="0">
                <a:latin typeface="Meiryo UI" panose="020B0604030504040204" pitchFamily="50" charset="-128"/>
                <a:ea typeface="Meiryo UI" panose="020B0604030504040204" pitchFamily="50" charset="-128"/>
              </a:rPr>
              <a:t>確認しておきましょう。</a:t>
            </a:r>
            <a:endParaRPr lang="en-US" altLang="ja-JP" sz="16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2268575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6" name="角丸四角形 25"/>
          <p:cNvSpPr/>
          <p:nvPr/>
        </p:nvSpPr>
        <p:spPr>
          <a:xfrm>
            <a:off x="-469557" y="310096"/>
            <a:ext cx="6328936" cy="508068"/>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角丸四角形 27"/>
          <p:cNvSpPr/>
          <p:nvPr/>
        </p:nvSpPr>
        <p:spPr>
          <a:xfrm>
            <a:off x="338489" y="1000897"/>
            <a:ext cx="6159617" cy="8708587"/>
          </a:xfrm>
          <a:prstGeom prst="roundRect">
            <a:avLst>
              <a:gd name="adj" fmla="val 52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図 10"/>
          <p:cNvPicPr>
            <a:picLocks noChangeAspect="1"/>
          </p:cNvPicPr>
          <p:nvPr/>
        </p:nvPicPr>
        <p:blipFill>
          <a:blip r:embed="rId2"/>
          <a:stretch>
            <a:fillRect/>
          </a:stretch>
        </p:blipFill>
        <p:spPr>
          <a:xfrm>
            <a:off x="633611" y="2331509"/>
            <a:ext cx="5645897" cy="2240492"/>
          </a:xfrm>
          <a:prstGeom prst="rect">
            <a:avLst/>
          </a:prstGeom>
        </p:spPr>
      </p:pic>
      <p:pic>
        <p:nvPicPr>
          <p:cNvPr id="8" name="図 7"/>
          <p:cNvPicPr>
            <a:picLocks noChangeAspect="1"/>
          </p:cNvPicPr>
          <p:nvPr/>
        </p:nvPicPr>
        <p:blipFill>
          <a:blip r:embed="rId3"/>
          <a:stretch>
            <a:fillRect/>
          </a:stretch>
        </p:blipFill>
        <p:spPr>
          <a:xfrm>
            <a:off x="613479" y="7299408"/>
            <a:ext cx="5666030" cy="2219945"/>
          </a:xfrm>
          <a:prstGeom prst="rect">
            <a:avLst/>
          </a:prstGeom>
        </p:spPr>
      </p:pic>
      <p:pic>
        <p:nvPicPr>
          <p:cNvPr id="9" name="図 8"/>
          <p:cNvPicPr>
            <a:picLocks noChangeAspect="1"/>
          </p:cNvPicPr>
          <p:nvPr/>
        </p:nvPicPr>
        <p:blipFill>
          <a:blip r:embed="rId2"/>
          <a:stretch>
            <a:fillRect/>
          </a:stretch>
        </p:blipFill>
        <p:spPr>
          <a:xfrm>
            <a:off x="616861" y="4834496"/>
            <a:ext cx="5662647" cy="2219945"/>
          </a:xfrm>
          <a:prstGeom prst="rect">
            <a:avLst/>
          </a:prstGeom>
        </p:spPr>
      </p:pic>
      <p:sp>
        <p:nvSpPr>
          <p:cNvPr id="15" name="フローチャート: 手操作入力 14"/>
          <p:cNvSpPr/>
          <p:nvPr/>
        </p:nvSpPr>
        <p:spPr>
          <a:xfrm>
            <a:off x="792710" y="2220378"/>
            <a:ext cx="1234441" cy="384455"/>
          </a:xfrm>
          <a:prstGeom prst="flowChartManualInput">
            <a:avLst/>
          </a:prstGeom>
          <a:solidFill>
            <a:schemeClr val="bg1"/>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p:cNvSpPr txBox="1"/>
          <p:nvPr/>
        </p:nvSpPr>
        <p:spPr>
          <a:xfrm>
            <a:off x="839122" y="2261182"/>
            <a:ext cx="1239248" cy="338554"/>
          </a:xfrm>
          <a:prstGeom prst="rect">
            <a:avLst/>
          </a:prstGeom>
          <a:noFill/>
        </p:spPr>
        <p:txBody>
          <a:bodyPr wrap="square" rtlCol="0">
            <a:spAutoFit/>
          </a:bodyPr>
          <a:lstStyle/>
          <a:p>
            <a:pPr algn="ctr"/>
            <a:r>
              <a:rPr lang="ja-JP" altLang="en-US" sz="1600" dirty="0" smtClean="0">
                <a:latin typeface="HG丸ｺﾞｼｯｸM-PRO" panose="020F0600000000000000" pitchFamily="50" charset="-128"/>
                <a:ea typeface="HG丸ｺﾞｼｯｸM-PRO" panose="020F0600000000000000" pitchFamily="50" charset="-128"/>
              </a:rPr>
              <a:t>自宅の中で</a:t>
            </a:r>
            <a:endParaRPr lang="en-US" altLang="ja-JP" sz="1600" dirty="0" smtClean="0">
              <a:latin typeface="HG丸ｺﾞｼｯｸM-PRO" panose="020F0600000000000000" pitchFamily="50" charset="-128"/>
              <a:ea typeface="HG丸ｺﾞｼｯｸM-PRO" panose="020F0600000000000000" pitchFamily="50" charset="-128"/>
            </a:endParaRPr>
          </a:p>
        </p:txBody>
      </p:sp>
      <p:sp>
        <p:nvSpPr>
          <p:cNvPr id="18" name="フローチャート: 手操作入力 17"/>
          <p:cNvSpPr/>
          <p:nvPr/>
        </p:nvSpPr>
        <p:spPr>
          <a:xfrm>
            <a:off x="675831" y="7185524"/>
            <a:ext cx="1234441" cy="384455"/>
          </a:xfrm>
          <a:prstGeom prst="flowChartManualInput">
            <a:avLst/>
          </a:prstGeom>
          <a:solidFill>
            <a:schemeClr val="bg1"/>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p:cNvSpPr txBox="1"/>
          <p:nvPr/>
        </p:nvSpPr>
        <p:spPr>
          <a:xfrm>
            <a:off x="744412" y="7239960"/>
            <a:ext cx="1146204" cy="338554"/>
          </a:xfrm>
          <a:prstGeom prst="rect">
            <a:avLst/>
          </a:prstGeom>
          <a:noFill/>
        </p:spPr>
        <p:txBody>
          <a:bodyPr wrap="square" rtlCol="0">
            <a:spAutoFit/>
          </a:bodyPr>
          <a:lstStyle/>
          <a:p>
            <a:pPr algn="ctr"/>
            <a:r>
              <a:rPr lang="ja-JP" altLang="en-US" sz="1600" dirty="0">
                <a:latin typeface="HG丸ｺﾞｼｯｸM-PRO" panose="020F0600000000000000" pitchFamily="50" charset="-128"/>
                <a:ea typeface="HG丸ｺﾞｼｯｸM-PRO" panose="020F0600000000000000" pitchFamily="50" charset="-128"/>
              </a:rPr>
              <a:t>施設</a:t>
            </a:r>
            <a:r>
              <a:rPr lang="ja-JP" altLang="en-US" sz="1600" dirty="0" smtClean="0">
                <a:latin typeface="HG丸ｺﾞｼｯｸM-PRO" panose="020F0600000000000000" pitchFamily="50" charset="-128"/>
                <a:ea typeface="HG丸ｺﾞｼｯｸM-PRO" panose="020F0600000000000000" pitchFamily="50" charset="-128"/>
              </a:rPr>
              <a:t>で</a:t>
            </a:r>
            <a:endParaRPr lang="en-US" altLang="ja-JP" sz="1600" dirty="0" smtClean="0">
              <a:latin typeface="HG丸ｺﾞｼｯｸM-PRO" panose="020F0600000000000000" pitchFamily="50" charset="-128"/>
              <a:ea typeface="HG丸ｺﾞｼｯｸM-PRO" panose="020F0600000000000000" pitchFamily="50" charset="-128"/>
            </a:endParaRPr>
          </a:p>
        </p:txBody>
      </p:sp>
      <p:sp>
        <p:nvSpPr>
          <p:cNvPr id="21" name="テキスト ボックス 20"/>
          <p:cNvSpPr txBox="1"/>
          <p:nvPr/>
        </p:nvSpPr>
        <p:spPr>
          <a:xfrm>
            <a:off x="954158" y="2631337"/>
            <a:ext cx="4572000" cy="2077492"/>
          </a:xfrm>
          <a:prstGeom prst="rect">
            <a:avLst/>
          </a:prstGeom>
          <a:noFill/>
        </p:spPr>
        <p:txBody>
          <a:bodyPr wrap="square" rtlCol="0">
            <a:spAutoFit/>
          </a:bodyPr>
          <a:lstStyle/>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見慣れない商品や契約書、振込用紙などがある</a:t>
            </a:r>
            <a:endParaRPr lang="en-US" altLang="ja-JP" sz="1200" dirty="0" smtClean="0">
              <a:latin typeface="Meiryo UI" panose="020B0604030504040204" pitchFamily="50" charset="-128"/>
              <a:ea typeface="Meiryo UI" panose="020B0604030504040204" pitchFamily="50" charset="-128"/>
            </a:endParaRPr>
          </a:p>
          <a:p>
            <a:endParaRPr lang="en-US" altLang="ja-JP" sz="3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電話が頻繁にかかり、長時間話している</a:t>
            </a:r>
            <a:endParaRPr lang="en-US" altLang="ja-JP" sz="1200" dirty="0" smtClean="0">
              <a:latin typeface="Meiryo UI" panose="020B0604030504040204" pitchFamily="50" charset="-128"/>
              <a:ea typeface="Meiryo UI" panose="020B0604030504040204" pitchFamily="50" charset="-128"/>
            </a:endParaRPr>
          </a:p>
          <a:p>
            <a:endParaRPr lang="en-US" altLang="ja-JP" sz="3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電話を切れず、困った様子が見られる</a:t>
            </a:r>
            <a:endParaRPr lang="en-US" altLang="ja-JP" sz="1200" dirty="0" smtClean="0">
              <a:latin typeface="Meiryo UI" panose="020B0604030504040204" pitchFamily="50" charset="-128"/>
              <a:ea typeface="Meiryo UI" panose="020B0604030504040204" pitchFamily="50" charset="-128"/>
            </a:endParaRPr>
          </a:p>
          <a:p>
            <a:endParaRPr lang="en-US" altLang="ja-JP" sz="3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布団や健康器具、健康食品など、見慣れないものがある</a:t>
            </a:r>
            <a:endParaRPr lang="en-US" altLang="ja-JP" sz="1200" dirty="0" smtClean="0">
              <a:latin typeface="Meiryo UI" panose="020B0604030504040204" pitchFamily="50" charset="-128"/>
              <a:ea typeface="Meiryo UI" panose="020B0604030504040204" pitchFamily="50" charset="-128"/>
            </a:endParaRPr>
          </a:p>
          <a:p>
            <a:endParaRPr lang="en-US" altLang="ja-JP" sz="3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食べきれないほどの量の食品が届いている</a:t>
            </a:r>
            <a:endParaRPr lang="en-US" altLang="ja-JP" sz="1200" dirty="0" smtClean="0">
              <a:latin typeface="Meiryo UI" panose="020B0604030504040204" pitchFamily="50" charset="-128"/>
              <a:ea typeface="Meiryo UI" panose="020B0604030504040204" pitchFamily="50" charset="-128"/>
            </a:endParaRPr>
          </a:p>
          <a:p>
            <a:endParaRPr lang="en-US" altLang="ja-JP" sz="3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開封していない宅配物がたくさんある</a:t>
            </a:r>
            <a:endParaRPr lang="en-US" altLang="ja-JP" sz="1200" dirty="0" smtClean="0">
              <a:latin typeface="Meiryo UI" panose="020B0604030504040204" pitchFamily="50" charset="-128"/>
              <a:ea typeface="Meiryo UI" panose="020B0604030504040204" pitchFamily="50" charset="-128"/>
            </a:endParaRPr>
          </a:p>
          <a:p>
            <a:endParaRPr lang="en-US" altLang="ja-JP" sz="3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督促の通知等の請求の通知らしいものが届いている</a:t>
            </a:r>
            <a:endParaRPr lang="en-US" altLang="ja-JP" sz="1200" dirty="0" smtClean="0">
              <a:latin typeface="Meiryo UI" panose="020B0604030504040204" pitchFamily="50" charset="-128"/>
              <a:ea typeface="Meiryo UI" panose="020B0604030504040204" pitchFamily="50" charset="-128"/>
            </a:endParaRPr>
          </a:p>
          <a:p>
            <a:endParaRPr lang="en-US" altLang="ja-JP" sz="300" dirty="0" smtClean="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　ゴミをう</a:t>
            </a:r>
            <a:r>
              <a:rPr lang="ja-JP" altLang="en-US" sz="1200" dirty="0">
                <a:latin typeface="Meiryo UI" panose="020B0604030504040204" pitchFamily="50" charset="-128"/>
                <a:ea typeface="Meiryo UI" panose="020B0604030504040204" pitchFamily="50" charset="-128"/>
              </a:rPr>
              <a:t>ま</a:t>
            </a:r>
            <a:r>
              <a:rPr lang="ja-JP" altLang="en-US" sz="1200" dirty="0" smtClean="0">
                <a:latin typeface="Meiryo UI" panose="020B0604030504040204" pitchFamily="50" charset="-128"/>
                <a:ea typeface="Meiryo UI" panose="020B0604030504040204" pitchFamily="50" charset="-128"/>
              </a:rPr>
              <a:t>く分別できない、</a:t>
            </a:r>
            <a:r>
              <a:rPr lang="ja-JP" altLang="en-US" sz="1200" dirty="0">
                <a:latin typeface="Meiryo UI" panose="020B0604030504040204" pitchFamily="50" charset="-128"/>
                <a:ea typeface="Meiryo UI" panose="020B0604030504040204" pitchFamily="50" charset="-128"/>
              </a:rPr>
              <a:t>又</a:t>
            </a:r>
            <a:r>
              <a:rPr lang="ja-JP" altLang="en-US" sz="1200" dirty="0" smtClean="0">
                <a:latin typeface="Meiryo UI" panose="020B0604030504040204" pitchFamily="50" charset="-128"/>
                <a:ea typeface="Meiryo UI" panose="020B0604030504040204" pitchFamily="50" charset="-128"/>
              </a:rPr>
              <a:t>は、ため込む</a:t>
            </a:r>
            <a:endParaRPr lang="en-US" altLang="ja-JP" sz="1200" dirty="0" smtClean="0">
              <a:latin typeface="Meiryo UI" panose="020B0604030504040204" pitchFamily="50" charset="-128"/>
              <a:ea typeface="Meiryo UI" panose="020B0604030504040204" pitchFamily="50" charset="-128"/>
            </a:endParaRPr>
          </a:p>
          <a:p>
            <a:endParaRPr lang="en-US" altLang="ja-JP" sz="1200" dirty="0">
              <a:latin typeface="Meiryo UI" panose="020B0604030504040204" pitchFamily="50" charset="-128"/>
              <a:ea typeface="Meiryo UI" panose="020B0604030504040204" pitchFamily="50" charset="-128"/>
            </a:endParaRPr>
          </a:p>
        </p:txBody>
      </p:sp>
      <p:sp>
        <p:nvSpPr>
          <p:cNvPr id="23" name="フローチャート: 手操作入力 22"/>
          <p:cNvSpPr/>
          <p:nvPr/>
        </p:nvSpPr>
        <p:spPr>
          <a:xfrm>
            <a:off x="613479" y="4756024"/>
            <a:ext cx="1234441" cy="384455"/>
          </a:xfrm>
          <a:prstGeom prst="flowChartManualInput">
            <a:avLst/>
          </a:prstGeom>
          <a:solidFill>
            <a:schemeClr val="bg1"/>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p:cNvSpPr txBox="1"/>
          <p:nvPr/>
        </p:nvSpPr>
        <p:spPr>
          <a:xfrm>
            <a:off x="652791" y="4794305"/>
            <a:ext cx="1239248" cy="338554"/>
          </a:xfrm>
          <a:prstGeom prst="rect">
            <a:avLst/>
          </a:prstGeom>
          <a:noFill/>
        </p:spPr>
        <p:txBody>
          <a:bodyPr wrap="square" rtlCol="0">
            <a:spAutoFit/>
          </a:bodyPr>
          <a:lstStyle/>
          <a:p>
            <a:pPr algn="ctr"/>
            <a:r>
              <a:rPr lang="ja-JP" altLang="en-US" sz="1600" dirty="0" smtClean="0">
                <a:latin typeface="HG丸ｺﾞｼｯｸM-PRO" panose="020F0600000000000000" pitchFamily="50" charset="-128"/>
                <a:ea typeface="HG丸ｺﾞｼｯｸM-PRO" panose="020F0600000000000000" pitchFamily="50" charset="-128"/>
              </a:rPr>
              <a:t>自宅の外で</a:t>
            </a:r>
            <a:endParaRPr lang="en-US" altLang="ja-JP" sz="1600" dirty="0" smtClean="0">
              <a:latin typeface="HG丸ｺﾞｼｯｸM-PRO" panose="020F0600000000000000" pitchFamily="50" charset="-128"/>
              <a:ea typeface="HG丸ｺﾞｼｯｸM-PRO" panose="020F0600000000000000" pitchFamily="50" charset="-128"/>
            </a:endParaRPr>
          </a:p>
        </p:txBody>
      </p:sp>
      <p:sp>
        <p:nvSpPr>
          <p:cNvPr id="24" name="テキスト ボックス 23"/>
          <p:cNvSpPr txBox="1"/>
          <p:nvPr/>
        </p:nvSpPr>
        <p:spPr>
          <a:xfrm>
            <a:off x="973856" y="5135111"/>
            <a:ext cx="4592063" cy="1892826"/>
          </a:xfrm>
          <a:prstGeom prst="rect">
            <a:avLst/>
          </a:prstGeom>
          <a:noFill/>
        </p:spPr>
        <p:txBody>
          <a:bodyPr wrap="square" rtlCol="0">
            <a:spAutoFit/>
          </a:bodyPr>
          <a:lstStyle/>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見慣れない車が停まっている</a:t>
            </a:r>
            <a:endParaRPr lang="en-US" altLang="ja-JP" sz="1200" dirty="0" smtClean="0">
              <a:latin typeface="Meiryo UI" panose="020B0604030504040204" pitchFamily="50" charset="-128"/>
              <a:ea typeface="Meiryo UI" panose="020B0604030504040204" pitchFamily="50" charset="-128"/>
            </a:endParaRPr>
          </a:p>
          <a:p>
            <a:endParaRPr lang="en-US" altLang="ja-JP" sz="3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作業員が頻繁に出入りするなど、工事が続いている</a:t>
            </a:r>
            <a:endParaRPr lang="en-US" altLang="ja-JP" sz="1200" dirty="0" smtClean="0">
              <a:latin typeface="Meiryo UI" panose="020B0604030504040204" pitchFamily="50" charset="-128"/>
              <a:ea typeface="Meiryo UI" panose="020B0604030504040204" pitchFamily="50" charset="-128"/>
            </a:endParaRPr>
          </a:p>
          <a:p>
            <a:endParaRPr lang="en-US" altLang="ja-JP" sz="3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営業マンらしい人と、車に乗って出掛けていく姿を見掛ける</a:t>
            </a:r>
            <a:endParaRPr lang="en-US" altLang="ja-JP" sz="1200" dirty="0" smtClean="0">
              <a:latin typeface="Meiryo UI" panose="020B0604030504040204" pitchFamily="50" charset="-128"/>
              <a:ea typeface="Meiryo UI" panose="020B0604030504040204" pitchFamily="50" charset="-128"/>
            </a:endParaRPr>
          </a:p>
          <a:p>
            <a:endParaRPr lang="en-US" altLang="ja-JP" sz="3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頻繁に出掛けては、何か購入してくるようだ</a:t>
            </a:r>
            <a:endParaRPr lang="en-US" altLang="ja-JP" sz="1200" dirty="0" smtClean="0">
              <a:latin typeface="Meiryo UI" panose="020B0604030504040204" pitchFamily="50" charset="-128"/>
              <a:ea typeface="Meiryo UI" panose="020B0604030504040204" pitchFamily="50" charset="-128"/>
            </a:endParaRPr>
          </a:p>
          <a:p>
            <a:endParaRPr lang="en-US" altLang="ja-JP" sz="3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いつもと違うアクセサリーをしている</a:t>
            </a:r>
            <a:endParaRPr lang="en-US" altLang="ja-JP" sz="1200" dirty="0" smtClean="0">
              <a:latin typeface="Meiryo UI" panose="020B0604030504040204" pitchFamily="50" charset="-128"/>
              <a:ea typeface="Meiryo UI" panose="020B0604030504040204" pitchFamily="50" charset="-128"/>
            </a:endParaRPr>
          </a:p>
          <a:p>
            <a:endParaRPr lang="en-US" altLang="ja-JP" sz="300" dirty="0" smtClean="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　服装が不自然なまま外出している</a:t>
            </a:r>
            <a:endParaRPr lang="en-US" altLang="ja-JP" sz="1200" dirty="0" smtClean="0">
              <a:latin typeface="Meiryo UI" panose="020B0604030504040204" pitchFamily="50" charset="-128"/>
              <a:ea typeface="Meiryo UI" panose="020B0604030504040204" pitchFamily="50" charset="-128"/>
            </a:endParaRPr>
          </a:p>
          <a:p>
            <a:endParaRPr lang="en-US" altLang="ja-JP" sz="300" dirty="0" smtClean="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　見慣れない人が家に出入りするようになった</a:t>
            </a:r>
            <a:endParaRPr lang="en-US" altLang="ja-JP" sz="1200" dirty="0" smtClean="0">
              <a:latin typeface="Meiryo UI" panose="020B0604030504040204" pitchFamily="50" charset="-128"/>
              <a:ea typeface="Meiryo UI" panose="020B0604030504040204" pitchFamily="50" charset="-128"/>
            </a:endParaRPr>
          </a:p>
          <a:p>
            <a:endParaRPr lang="en-US" altLang="ja-JP" sz="300" dirty="0" smtClean="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　地域の集まりや行事にいつも参加していたのに、急に来なくなった</a:t>
            </a:r>
            <a:endParaRPr lang="en-US" altLang="ja-JP" sz="1400" dirty="0">
              <a:latin typeface="Meiryo UI" panose="020B0604030504040204" pitchFamily="50" charset="-128"/>
              <a:ea typeface="Meiryo UI" panose="020B0604030504040204" pitchFamily="50" charset="-128"/>
            </a:endParaRPr>
          </a:p>
        </p:txBody>
      </p:sp>
      <p:sp>
        <p:nvSpPr>
          <p:cNvPr id="27" name="テキスト ボックス 26"/>
          <p:cNvSpPr txBox="1"/>
          <p:nvPr/>
        </p:nvSpPr>
        <p:spPr>
          <a:xfrm>
            <a:off x="469508" y="350889"/>
            <a:ext cx="5161271" cy="400110"/>
          </a:xfrm>
          <a:prstGeom prst="rect">
            <a:avLst/>
          </a:prstGeom>
          <a:noFill/>
        </p:spPr>
        <p:txBody>
          <a:bodyPr wrap="square" rtlCol="0">
            <a:spAutoFit/>
          </a:bodyPr>
          <a:lstStyle/>
          <a:p>
            <a:r>
              <a:rPr lang="ja-JP" altLang="en-US" sz="2000" b="1" dirty="0" smtClean="0">
                <a:latin typeface="HG丸ｺﾞｼｯｸM-PRO" panose="020F0600000000000000" pitchFamily="50" charset="-128"/>
                <a:ea typeface="HG丸ｺﾞｼｯｸM-PRO" panose="020F0600000000000000" pitchFamily="50" charset="-128"/>
              </a:rPr>
              <a:t>気付きのポイント</a:t>
            </a:r>
            <a:endParaRPr lang="ja-JP" altLang="en-US" sz="2000" b="1" dirty="0">
              <a:latin typeface="HG丸ｺﾞｼｯｸM-PRO" panose="020F0600000000000000" pitchFamily="50" charset="-128"/>
              <a:ea typeface="HG丸ｺﾞｼｯｸM-PRO" panose="020F0600000000000000" pitchFamily="50" charset="-128"/>
            </a:endParaRPr>
          </a:p>
        </p:txBody>
      </p:sp>
      <p:sp>
        <p:nvSpPr>
          <p:cNvPr id="25" name="テキスト ボックス 24"/>
          <p:cNvSpPr txBox="1"/>
          <p:nvPr/>
        </p:nvSpPr>
        <p:spPr>
          <a:xfrm>
            <a:off x="982948" y="7618666"/>
            <a:ext cx="4781745" cy="2062103"/>
          </a:xfrm>
          <a:prstGeom prst="rect">
            <a:avLst/>
          </a:prstGeom>
          <a:noFill/>
        </p:spPr>
        <p:txBody>
          <a:bodyPr wrap="square" rtlCol="0">
            <a:spAutoFit/>
          </a:bodyPr>
          <a:lstStyle/>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お金に困っている様子が見られる</a:t>
            </a:r>
            <a:endParaRPr lang="en-US" altLang="ja-JP" sz="1200" dirty="0" smtClean="0">
              <a:latin typeface="Meiryo UI" panose="020B0604030504040204" pitchFamily="50" charset="-128"/>
              <a:ea typeface="Meiryo UI" panose="020B0604030504040204" pitchFamily="50" charset="-128"/>
            </a:endParaRPr>
          </a:p>
          <a:p>
            <a:endParaRPr lang="en-US" altLang="ja-JP" sz="5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元気がない</a:t>
            </a:r>
            <a:endParaRPr lang="en-US" altLang="ja-JP" sz="1200" dirty="0" smtClean="0">
              <a:latin typeface="Meiryo UI" panose="020B0604030504040204" pitchFamily="50" charset="-128"/>
              <a:ea typeface="Meiryo UI" panose="020B0604030504040204" pitchFamily="50" charset="-128"/>
            </a:endParaRPr>
          </a:p>
          <a:p>
            <a:endParaRPr lang="en-US" altLang="ja-JP" sz="5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a:t>
            </a:r>
            <a:r>
              <a:rPr lang="ja-JP" altLang="en-US" sz="1200" dirty="0">
                <a:latin typeface="Meiryo UI" panose="020B0604030504040204" pitchFamily="50" charset="-128"/>
                <a:ea typeface="Meiryo UI" panose="020B0604030504040204" pitchFamily="50" charset="-128"/>
              </a:rPr>
              <a:t>福祉</a:t>
            </a:r>
            <a:r>
              <a:rPr lang="ja-JP" altLang="en-US" sz="1200" dirty="0" smtClean="0">
                <a:latin typeface="Meiryo UI" panose="020B0604030504040204" pitchFamily="50" charset="-128"/>
                <a:ea typeface="Meiryo UI" panose="020B0604030504040204" pitchFamily="50" charset="-128"/>
              </a:rPr>
              <a:t>サービスを減らしたいと言うよう</a:t>
            </a:r>
            <a:r>
              <a:rPr lang="en-US" altLang="ja-JP" sz="1200" dirty="0" smtClean="0">
                <a:latin typeface="Meiryo UI" panose="020B0604030504040204" pitchFamily="50" charset="-128"/>
                <a:ea typeface="Meiryo UI" panose="020B0604030504040204" pitchFamily="50" charset="-128"/>
              </a:rPr>
              <a:t> </a:t>
            </a:r>
            <a:r>
              <a:rPr lang="ja-JP" altLang="en-US" sz="1200" dirty="0" smtClean="0">
                <a:latin typeface="Meiryo UI" panose="020B0604030504040204" pitchFamily="50" charset="-128"/>
                <a:ea typeface="Meiryo UI" panose="020B0604030504040204" pitchFamily="50" charset="-128"/>
              </a:rPr>
              <a:t>になった</a:t>
            </a:r>
            <a:endParaRPr lang="en-US" altLang="ja-JP" sz="1200" dirty="0" smtClean="0">
              <a:latin typeface="Meiryo UI" panose="020B0604030504040204" pitchFamily="50" charset="-128"/>
              <a:ea typeface="Meiryo UI" panose="020B0604030504040204" pitchFamily="50" charset="-128"/>
            </a:endParaRPr>
          </a:p>
          <a:p>
            <a:endParaRPr lang="en-US" altLang="ja-JP" sz="5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　</a:t>
            </a:r>
            <a:r>
              <a:rPr lang="ja-JP" altLang="en-US" sz="1200" dirty="0" smtClean="0">
                <a:latin typeface="Meiryo UI" panose="020B0604030504040204" pitchFamily="50" charset="-128"/>
                <a:ea typeface="Meiryo UI" panose="020B0604030504040204" pitchFamily="50" charset="-128"/>
              </a:rPr>
              <a:t>悩み事やストレスを抱えているようだ</a:t>
            </a:r>
            <a:endParaRPr lang="en-US" altLang="ja-JP" sz="1200" dirty="0" smtClean="0">
              <a:latin typeface="Meiryo UI" panose="020B0604030504040204" pitchFamily="50" charset="-128"/>
              <a:ea typeface="Meiryo UI" panose="020B0604030504040204" pitchFamily="50" charset="-128"/>
            </a:endParaRPr>
          </a:p>
          <a:p>
            <a:endParaRPr lang="en-US" altLang="ja-JP" sz="5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知人等に商品や儲かる仕事を紹介すると言っている</a:t>
            </a:r>
            <a:endParaRPr lang="en-US" altLang="ja-JP" sz="1200" dirty="0" smtClean="0">
              <a:latin typeface="Meiryo UI" panose="020B0604030504040204" pitchFamily="50" charset="-128"/>
              <a:ea typeface="Meiryo UI" panose="020B0604030504040204" pitchFamily="50" charset="-128"/>
            </a:endParaRPr>
          </a:p>
          <a:p>
            <a:endParaRPr lang="en-US" altLang="ja-JP" sz="5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ビジネスで成功した特別な人を話題にしている</a:t>
            </a:r>
            <a:endParaRPr lang="en-US" altLang="ja-JP" sz="1200" dirty="0" smtClean="0">
              <a:latin typeface="Meiryo UI" panose="020B0604030504040204" pitchFamily="50" charset="-128"/>
              <a:ea typeface="Meiryo UI" panose="020B0604030504040204" pitchFamily="50" charset="-128"/>
            </a:endParaRPr>
          </a:p>
          <a:p>
            <a:endParaRPr lang="en-US" altLang="ja-JP" sz="5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スマートフォンの着信音が度々鳴り、落ち着きなく不安な様子である</a:t>
            </a:r>
            <a:endParaRPr lang="en-US" altLang="ja-JP" sz="1200" dirty="0" smtClean="0">
              <a:latin typeface="Meiryo UI" panose="020B0604030504040204" pitchFamily="50" charset="-128"/>
              <a:ea typeface="Meiryo UI" panose="020B0604030504040204" pitchFamily="50" charset="-128"/>
            </a:endParaRPr>
          </a:p>
          <a:p>
            <a:endParaRPr lang="en-US" altLang="ja-JP" sz="1400" dirty="0">
              <a:latin typeface="Meiryo UI" panose="020B0604030504040204" pitchFamily="50" charset="-128"/>
              <a:ea typeface="Meiryo UI" panose="020B0604030504040204" pitchFamily="50" charset="-128"/>
            </a:endParaRPr>
          </a:p>
        </p:txBody>
      </p:sp>
      <p:sp>
        <p:nvSpPr>
          <p:cNvPr id="29" name="テキスト ボックス 28"/>
          <p:cNvSpPr txBox="1"/>
          <p:nvPr/>
        </p:nvSpPr>
        <p:spPr>
          <a:xfrm>
            <a:off x="633611" y="1095700"/>
            <a:ext cx="5680709" cy="1077218"/>
          </a:xfrm>
          <a:prstGeom prst="rect">
            <a:avLst/>
          </a:prstGeom>
          <a:noFill/>
        </p:spPr>
        <p:txBody>
          <a:bodyPr wrap="square" rtlCol="0">
            <a:spAutoFit/>
          </a:bodyPr>
          <a:lstStyle/>
          <a:p>
            <a:pPr algn="just"/>
            <a:r>
              <a:rPr lang="ja-JP" altLang="en-US" sz="1600" dirty="0">
                <a:latin typeface="Meiryo UI" panose="020B0604030504040204" pitchFamily="50" charset="-128"/>
                <a:ea typeface="Meiryo UI" panose="020B0604030504040204" pitchFamily="50" charset="-128"/>
              </a:rPr>
              <a:t>　</a:t>
            </a:r>
            <a:r>
              <a:rPr lang="ja-JP" altLang="en-US" sz="1600" dirty="0" smtClean="0">
                <a:latin typeface="Meiryo UI" panose="020B0604030504040204" pitchFamily="50" charset="-128"/>
                <a:ea typeface="Meiryo UI" panose="020B0604030504040204" pitchFamily="50" charset="-128"/>
              </a:rPr>
              <a:t>消費者トラブル</a:t>
            </a:r>
            <a:r>
              <a:rPr lang="ja-JP" altLang="en-US" sz="1600" dirty="0">
                <a:latin typeface="Meiryo UI" panose="020B0604030504040204" pitchFamily="50" charset="-128"/>
                <a:ea typeface="Meiryo UI" panose="020B0604030504040204" pitchFamily="50" charset="-128"/>
              </a:rPr>
              <a:t>や被害を防ぐためには、家族や周囲の人の協力が不可欠です。日頃から家族</a:t>
            </a:r>
            <a:r>
              <a:rPr lang="ja-JP" altLang="en-US" sz="1600" dirty="0" smtClean="0">
                <a:latin typeface="Meiryo UI" panose="020B0604030504040204" pitchFamily="50" charset="-128"/>
                <a:ea typeface="Meiryo UI" panose="020B0604030504040204" pitchFamily="50" charset="-128"/>
              </a:rPr>
              <a:t>や作業所・入所施設の職員などの周囲</a:t>
            </a:r>
            <a:r>
              <a:rPr lang="ja-JP" altLang="en-US" sz="1600" dirty="0">
                <a:latin typeface="Meiryo UI" panose="020B0604030504040204" pitchFamily="50" charset="-128"/>
                <a:ea typeface="Meiryo UI" panose="020B0604030504040204" pitchFamily="50" charset="-128"/>
              </a:rPr>
              <a:t>の</a:t>
            </a:r>
            <a:r>
              <a:rPr lang="ja-JP" altLang="en-US" sz="1600" dirty="0" smtClean="0">
                <a:latin typeface="Meiryo UI" panose="020B0604030504040204" pitchFamily="50" charset="-128"/>
                <a:ea typeface="Meiryo UI" panose="020B0604030504040204" pitchFamily="50" charset="-128"/>
              </a:rPr>
              <a:t>人が</a:t>
            </a:r>
            <a:r>
              <a:rPr lang="ja-JP" altLang="en-US" sz="1600" dirty="0" err="1">
                <a:latin typeface="Meiryo UI" panose="020B0604030504040204" pitchFamily="50" charset="-128"/>
                <a:ea typeface="Meiryo UI" panose="020B0604030504040204" pitchFamily="50" charset="-128"/>
              </a:rPr>
              <a:t>障がい</a:t>
            </a:r>
            <a:r>
              <a:rPr lang="ja-JP" altLang="en-US" sz="1600" dirty="0">
                <a:latin typeface="Meiryo UI" panose="020B0604030504040204" pitchFamily="50" charset="-128"/>
                <a:ea typeface="Meiryo UI" panose="020B0604030504040204" pitchFamily="50" charset="-128"/>
              </a:rPr>
              <a:t>者</a:t>
            </a:r>
            <a:r>
              <a:rPr lang="ja-JP" altLang="en-US" sz="1600" dirty="0" smtClean="0">
                <a:latin typeface="Meiryo UI" panose="020B0604030504040204" pitchFamily="50" charset="-128"/>
                <a:ea typeface="Meiryo UI" panose="020B0604030504040204" pitchFamily="50" charset="-128"/>
              </a:rPr>
              <a:t>本人の</a:t>
            </a:r>
            <a:r>
              <a:rPr lang="ja-JP" altLang="en-US" sz="1600" dirty="0">
                <a:latin typeface="Meiryo UI" panose="020B0604030504040204" pitchFamily="50" charset="-128"/>
                <a:ea typeface="Meiryo UI" panose="020B0604030504040204" pitchFamily="50" charset="-128"/>
              </a:rPr>
              <a:t>様子、言動や態度に変化や不審な点がない</a:t>
            </a:r>
            <a:r>
              <a:rPr lang="ja-JP" altLang="en-US" sz="1600" dirty="0" smtClean="0">
                <a:latin typeface="Meiryo UI" panose="020B0604030504040204" pitchFamily="50" charset="-128"/>
                <a:ea typeface="Meiryo UI" panose="020B0604030504040204" pitchFamily="50" charset="-128"/>
              </a:rPr>
              <a:t>か気を付けましょう。</a:t>
            </a:r>
            <a:endParaRPr lang="en-US" altLang="ja-JP" sz="1600" dirty="0">
              <a:latin typeface="Meiryo UI" panose="020B0604030504040204" pitchFamily="50" charset="-128"/>
              <a:ea typeface="Meiryo UI" panose="020B0604030504040204" pitchFamily="50" charset="-128"/>
            </a:endParaRPr>
          </a:p>
        </p:txBody>
      </p:sp>
      <p:pic>
        <p:nvPicPr>
          <p:cNvPr id="2" name="図 1"/>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208104" y="3465719"/>
            <a:ext cx="920616" cy="991433"/>
          </a:xfrm>
          <a:prstGeom prst="rect">
            <a:avLst/>
          </a:prstGeom>
          <a:noFill/>
        </p:spPr>
      </p:pic>
    </p:spTree>
    <p:extLst>
      <p:ext uri="{BB962C8B-B14F-4D97-AF65-F5344CB8AC3E}">
        <p14:creationId xmlns:p14="http://schemas.microsoft.com/office/powerpoint/2010/main" val="5647400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0" name="角丸四角形 29"/>
          <p:cNvSpPr/>
          <p:nvPr/>
        </p:nvSpPr>
        <p:spPr>
          <a:xfrm>
            <a:off x="-556054" y="310096"/>
            <a:ext cx="6415433" cy="485910"/>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角丸四角形 31"/>
          <p:cNvSpPr/>
          <p:nvPr/>
        </p:nvSpPr>
        <p:spPr>
          <a:xfrm>
            <a:off x="404750" y="1143000"/>
            <a:ext cx="6159617" cy="8566484"/>
          </a:xfrm>
          <a:prstGeom prst="roundRect">
            <a:avLst>
              <a:gd name="adj" fmla="val 52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624040" y="1347134"/>
            <a:ext cx="5692140" cy="1815882"/>
          </a:xfrm>
          <a:prstGeom prst="rect">
            <a:avLst/>
          </a:prstGeom>
          <a:noFill/>
        </p:spPr>
        <p:txBody>
          <a:bodyPr wrap="square" rtlCol="0">
            <a:spAutoFit/>
          </a:bodyPr>
          <a:lstStyle/>
          <a:p>
            <a:pPr algn="just"/>
            <a:r>
              <a:rPr lang="ja-JP" altLang="en-US" sz="1600" dirty="0" smtClean="0">
                <a:latin typeface="Meiryo UI" panose="020B0604030504040204" pitchFamily="50" charset="-128"/>
                <a:ea typeface="Meiryo UI" panose="020B0604030504040204" pitchFamily="50" charset="-128"/>
              </a:rPr>
              <a:t>　消費者</a:t>
            </a:r>
            <a:r>
              <a:rPr lang="ja-JP" altLang="en-US" sz="1600" dirty="0">
                <a:latin typeface="Meiryo UI" panose="020B0604030504040204" pitchFamily="50" charset="-128"/>
                <a:ea typeface="Meiryo UI" panose="020B0604030504040204" pitchFamily="50" charset="-128"/>
              </a:rPr>
              <a:t>被害に遭っているような様子が見られたり、本人から相談されたとき、</a:t>
            </a:r>
            <a:r>
              <a:rPr lang="ja-JP" altLang="en-US" sz="1600" dirty="0" smtClean="0">
                <a:latin typeface="Meiryo UI" panose="020B0604030504040204" pitchFamily="50" charset="-128"/>
                <a:ea typeface="Meiryo UI" panose="020B0604030504040204" pitchFamily="50" charset="-128"/>
              </a:rPr>
              <a:t>問い詰めたり</a:t>
            </a:r>
            <a:r>
              <a:rPr lang="ja-JP" altLang="en-US" sz="1600" dirty="0">
                <a:latin typeface="Meiryo UI" panose="020B0604030504040204" pitchFamily="50" charset="-128"/>
                <a:ea typeface="Meiryo UI" panose="020B0604030504040204" pitchFamily="50" charset="-128"/>
              </a:rPr>
              <a:t>、頭から否定するような口調は、本人の心を閉ざしてしまいがちです。</a:t>
            </a:r>
            <a:r>
              <a:rPr lang="ja-JP" altLang="en-US" sz="1600" dirty="0">
                <a:solidFill>
                  <a:srgbClr val="C00000"/>
                </a:solidFill>
                <a:latin typeface="Meiryo UI" panose="020B0604030504040204" pitchFamily="50" charset="-128"/>
                <a:ea typeface="Meiryo UI" panose="020B0604030504040204" pitchFamily="50" charset="-128"/>
              </a:rPr>
              <a:t>一旦は</a:t>
            </a:r>
            <a:r>
              <a:rPr lang="ja-JP" altLang="en-US" sz="1600" dirty="0" smtClean="0">
                <a:solidFill>
                  <a:srgbClr val="C00000"/>
                </a:solidFill>
                <a:latin typeface="Meiryo UI" panose="020B0604030504040204" pitchFamily="50" charset="-128"/>
                <a:ea typeface="Meiryo UI" panose="020B0604030504040204" pitchFamily="50" charset="-128"/>
              </a:rPr>
              <a:t>受け入れる気持ち</a:t>
            </a:r>
            <a:r>
              <a:rPr lang="ja-JP" altLang="en-US" sz="1600" dirty="0">
                <a:solidFill>
                  <a:srgbClr val="C00000"/>
                </a:solidFill>
                <a:latin typeface="Meiryo UI" panose="020B0604030504040204" pitchFamily="50" charset="-128"/>
                <a:ea typeface="Meiryo UI" panose="020B0604030504040204" pitchFamily="50" charset="-128"/>
              </a:rPr>
              <a:t>を持って、ゆっくりと状況を聞きましょう。</a:t>
            </a:r>
            <a:r>
              <a:rPr lang="ja-JP" altLang="en-US" sz="1600" dirty="0">
                <a:latin typeface="Meiryo UI" panose="020B0604030504040204" pitchFamily="50" charset="-128"/>
                <a:ea typeface="Meiryo UI" panose="020B0604030504040204" pitchFamily="50" charset="-128"/>
              </a:rPr>
              <a:t>いきなり質問をせず、世間話を</a:t>
            </a:r>
            <a:r>
              <a:rPr lang="ja-JP" altLang="en-US" sz="1600" dirty="0" smtClean="0">
                <a:latin typeface="Meiryo UI" panose="020B0604030504040204" pitchFamily="50" charset="-128"/>
                <a:ea typeface="Meiryo UI" panose="020B0604030504040204" pitchFamily="50" charset="-128"/>
              </a:rPr>
              <a:t>しながら何気なく</a:t>
            </a:r>
            <a:r>
              <a:rPr lang="ja-JP" altLang="en-US" sz="1600" dirty="0">
                <a:latin typeface="Meiryo UI" panose="020B0604030504040204" pitchFamily="50" charset="-128"/>
                <a:ea typeface="Meiryo UI" panose="020B0604030504040204" pitchFamily="50" charset="-128"/>
              </a:rPr>
              <a:t>尋ねてみるなど、会話をしていくうちに心を開いてくれることもあります。「</a:t>
            </a:r>
            <a:r>
              <a:rPr lang="ja-JP" altLang="en-US" sz="1600" dirty="0" smtClean="0">
                <a:latin typeface="Meiryo UI" panose="020B0604030504040204" pitchFamily="50" charset="-128"/>
                <a:ea typeface="Meiryo UI" panose="020B0604030504040204" pitchFamily="50" charset="-128"/>
              </a:rPr>
              <a:t>お節介</a:t>
            </a:r>
            <a:r>
              <a:rPr lang="ja-JP" altLang="en-US" sz="1600" dirty="0">
                <a:latin typeface="Meiryo UI" panose="020B0604030504040204" pitchFamily="50" charset="-128"/>
                <a:ea typeface="Meiryo UI" panose="020B0604030504040204" pitchFamily="50" charset="-128"/>
              </a:rPr>
              <a:t>」に思われるかもしれない</a:t>
            </a:r>
            <a:r>
              <a:rPr lang="ja-JP" altLang="en-US" sz="1600" dirty="0" smtClean="0">
                <a:latin typeface="Meiryo UI" panose="020B0604030504040204" pitchFamily="50" charset="-128"/>
                <a:ea typeface="Meiryo UI" panose="020B0604030504040204" pitchFamily="50" charset="-128"/>
              </a:rPr>
              <a:t>と躊躇（ちゅうちょ）せず、</a:t>
            </a:r>
            <a:r>
              <a:rPr lang="ja-JP" altLang="en-US" sz="1600" dirty="0">
                <a:latin typeface="Meiryo UI" panose="020B0604030504040204" pitchFamily="50" charset="-128"/>
                <a:ea typeface="Meiryo UI" panose="020B0604030504040204" pitchFamily="50" charset="-128"/>
              </a:rPr>
              <a:t>場面に応じた自然な会話の</a:t>
            </a:r>
            <a:r>
              <a:rPr lang="ja-JP" altLang="en-US" sz="1600" dirty="0" smtClean="0">
                <a:latin typeface="Meiryo UI" panose="020B0604030504040204" pitchFamily="50" charset="-128"/>
                <a:ea typeface="Meiryo UI" panose="020B0604030504040204" pitchFamily="50" charset="-128"/>
              </a:rPr>
              <a:t>流れを</a:t>
            </a:r>
            <a:r>
              <a:rPr lang="ja-JP" altLang="en-US" sz="1600" dirty="0">
                <a:latin typeface="Meiryo UI" panose="020B0604030504040204" pitchFamily="50" charset="-128"/>
                <a:ea typeface="Meiryo UI" panose="020B0604030504040204" pitchFamily="50" charset="-128"/>
              </a:rPr>
              <a:t>工夫してみましょう。</a:t>
            </a:r>
            <a:endParaRPr lang="en-US" altLang="ja-JP" sz="1600" dirty="0">
              <a:latin typeface="Meiryo UI" panose="020B0604030504040204" pitchFamily="50" charset="-128"/>
              <a:ea typeface="Meiryo UI" panose="020B0604030504040204" pitchFamily="50" charset="-128"/>
            </a:endParaRPr>
          </a:p>
        </p:txBody>
      </p:sp>
      <p:sp>
        <p:nvSpPr>
          <p:cNvPr id="3" name="メモ 2"/>
          <p:cNvSpPr/>
          <p:nvPr/>
        </p:nvSpPr>
        <p:spPr>
          <a:xfrm>
            <a:off x="624040" y="3485550"/>
            <a:ext cx="5791200" cy="3471455"/>
          </a:xfrm>
          <a:prstGeom prst="foldedCorner">
            <a:avLst>
              <a:gd name="adj" fmla="val 18235"/>
            </a:avLst>
          </a:prstGeom>
          <a:solidFill>
            <a:srgbClr val="FFFFCC">
              <a:alpha val="40000"/>
            </a:srgb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フローチャート: 代替処理 4"/>
          <p:cNvSpPr/>
          <p:nvPr/>
        </p:nvSpPr>
        <p:spPr>
          <a:xfrm>
            <a:off x="616420" y="3363630"/>
            <a:ext cx="2171700" cy="396240"/>
          </a:xfrm>
          <a:prstGeom prst="flowChartAlternateProcess">
            <a:avLst/>
          </a:prstGeom>
          <a:solidFill>
            <a:srgbClr val="A9D18E"/>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616420" y="3393224"/>
            <a:ext cx="2354580" cy="307777"/>
          </a:xfrm>
          <a:prstGeom prst="rect">
            <a:avLst/>
          </a:prstGeom>
          <a:noFill/>
        </p:spPr>
        <p:txBody>
          <a:bodyPr wrap="square" rtlCol="0">
            <a:spAutoFit/>
          </a:bodyPr>
          <a:lstStyle/>
          <a:p>
            <a:r>
              <a:rPr kumimoji="1" lang="ja-JP" altLang="en-US" sz="1400" dirty="0" smtClean="0">
                <a:latin typeface="HG丸ｺﾞｼｯｸM-PRO" panose="020F0600000000000000" pitchFamily="50" charset="-128"/>
                <a:ea typeface="HG丸ｺﾞｼｯｸM-PRO" panose="020F0600000000000000" pitchFamily="50" charset="-128"/>
              </a:rPr>
              <a:t>寄り添った声掛けの仕方</a:t>
            </a:r>
            <a:endParaRPr kumimoji="1" lang="ja-JP" altLang="en-US" sz="1400" dirty="0">
              <a:latin typeface="HG丸ｺﾞｼｯｸM-PRO" panose="020F0600000000000000" pitchFamily="50" charset="-128"/>
              <a:ea typeface="HG丸ｺﾞｼｯｸM-PRO" panose="020F0600000000000000" pitchFamily="50" charset="-128"/>
            </a:endParaRPr>
          </a:p>
        </p:txBody>
      </p:sp>
      <p:sp>
        <p:nvSpPr>
          <p:cNvPr id="8" name="テキスト ボックス 7"/>
          <p:cNvSpPr txBox="1"/>
          <p:nvPr/>
        </p:nvSpPr>
        <p:spPr>
          <a:xfrm>
            <a:off x="495300" y="373543"/>
            <a:ext cx="5509260" cy="400110"/>
          </a:xfrm>
          <a:prstGeom prst="rect">
            <a:avLst/>
          </a:prstGeom>
          <a:noFill/>
        </p:spPr>
        <p:txBody>
          <a:bodyPr wrap="square" rtlCol="0">
            <a:spAutoFit/>
          </a:bodyPr>
          <a:lstStyle/>
          <a:p>
            <a:r>
              <a:rPr lang="ja-JP" altLang="en-US" sz="2000" b="1" dirty="0" smtClean="0">
                <a:latin typeface="HG丸ｺﾞｼｯｸM-PRO" panose="020F0600000000000000" pitchFamily="50" charset="-128"/>
                <a:ea typeface="HG丸ｺﾞｼｯｸM-PRO" panose="020F0600000000000000" pitchFamily="50" charset="-128"/>
              </a:rPr>
              <a:t>声掛けのポイント</a:t>
            </a:r>
            <a:endParaRPr lang="ja-JP" altLang="en-US" sz="2000" b="1" dirty="0">
              <a:latin typeface="HG丸ｺﾞｼｯｸM-PRO" panose="020F0600000000000000" pitchFamily="50" charset="-128"/>
              <a:ea typeface="HG丸ｺﾞｼｯｸM-PRO" panose="020F0600000000000000" pitchFamily="50" charset="-128"/>
            </a:endParaRPr>
          </a:p>
        </p:txBody>
      </p:sp>
      <p:sp>
        <p:nvSpPr>
          <p:cNvPr id="2" name="ストライプ矢印 1"/>
          <p:cNvSpPr/>
          <p:nvPr/>
        </p:nvSpPr>
        <p:spPr>
          <a:xfrm>
            <a:off x="752184" y="7184212"/>
            <a:ext cx="342900" cy="289560"/>
          </a:xfrm>
          <a:prstGeom prst="striped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p:cNvSpPr txBox="1"/>
          <p:nvPr/>
        </p:nvSpPr>
        <p:spPr>
          <a:xfrm>
            <a:off x="1095084" y="7158375"/>
            <a:ext cx="1767840" cy="307777"/>
          </a:xfrm>
          <a:prstGeom prst="rect">
            <a:avLst/>
          </a:prstGeom>
          <a:noFill/>
        </p:spPr>
        <p:txBody>
          <a:bodyPr wrap="square" rtlCol="0">
            <a:spAutoFit/>
          </a:bodyPr>
          <a:lstStyle/>
          <a:p>
            <a:r>
              <a:rPr kumimoji="1" lang="ja-JP" altLang="en-US" sz="1400" dirty="0" smtClean="0">
                <a:latin typeface="HG丸ｺﾞｼｯｸM-PRO" panose="020F0600000000000000" pitchFamily="50" charset="-128"/>
                <a:ea typeface="HG丸ｺﾞｼｯｸM-PRO" panose="020F0600000000000000" pitchFamily="50" charset="-128"/>
              </a:rPr>
              <a:t>声掛け</a:t>
            </a:r>
            <a:r>
              <a:rPr kumimoji="1" lang="en-US" altLang="ja-JP" sz="1400" dirty="0" smtClean="0">
                <a:latin typeface="HG丸ｺﾞｼｯｸM-PRO" panose="020F0600000000000000" pitchFamily="50" charset="-128"/>
                <a:ea typeface="HG丸ｺﾞｼｯｸM-PRO" panose="020F0600000000000000" pitchFamily="50" charset="-128"/>
              </a:rPr>
              <a:t>NG</a:t>
            </a:r>
            <a:r>
              <a:rPr kumimoji="1" lang="ja-JP" altLang="en-US" sz="1400" dirty="0" smtClean="0">
                <a:latin typeface="HG丸ｺﾞｼｯｸM-PRO" panose="020F0600000000000000" pitchFamily="50" charset="-128"/>
                <a:ea typeface="HG丸ｺﾞｼｯｸM-PRO" panose="020F0600000000000000" pitchFamily="50" charset="-128"/>
              </a:rPr>
              <a:t>ワード集</a:t>
            </a:r>
            <a:endParaRPr kumimoji="1" lang="ja-JP" altLang="en-US" sz="1400" dirty="0">
              <a:latin typeface="HG丸ｺﾞｼｯｸM-PRO" panose="020F0600000000000000" pitchFamily="50" charset="-128"/>
              <a:ea typeface="HG丸ｺﾞｼｯｸM-PRO" panose="020F0600000000000000" pitchFamily="50" charset="-128"/>
            </a:endParaRPr>
          </a:p>
        </p:txBody>
      </p:sp>
      <p:sp>
        <p:nvSpPr>
          <p:cNvPr id="6" name="円形吹き出し 5"/>
          <p:cNvSpPr/>
          <p:nvPr/>
        </p:nvSpPr>
        <p:spPr>
          <a:xfrm>
            <a:off x="852640" y="3980850"/>
            <a:ext cx="2118360" cy="630857"/>
          </a:xfrm>
          <a:prstGeom prst="wedgeEllipseCallout">
            <a:avLst>
              <a:gd name="adj1" fmla="val 34796"/>
              <a:gd name="adj2" fmla="val 66160"/>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smtClean="0">
                <a:solidFill>
                  <a:schemeClr val="tx1"/>
                </a:solidFill>
                <a:latin typeface="HG丸ｺﾞｼｯｸM-PRO" panose="020F0600000000000000" pitchFamily="50" charset="-128"/>
                <a:ea typeface="HG丸ｺﾞｼｯｸM-PRO" panose="020F0600000000000000" pitchFamily="50" charset="-128"/>
              </a:rPr>
              <a:t>最近どうですか？</a:t>
            </a:r>
            <a:endParaRPr kumimoji="1" lang="ja-JP" altLang="en-US" sz="1200" b="1" dirty="0">
              <a:solidFill>
                <a:schemeClr val="tx1"/>
              </a:solidFill>
              <a:latin typeface="HG丸ｺﾞｼｯｸM-PRO" panose="020F0600000000000000" pitchFamily="50" charset="-128"/>
              <a:ea typeface="HG丸ｺﾞｼｯｸM-PRO" panose="020F0600000000000000" pitchFamily="50" charset="-128"/>
            </a:endParaRPr>
          </a:p>
        </p:txBody>
      </p:sp>
      <p:sp>
        <p:nvSpPr>
          <p:cNvPr id="12" name="円形吹き出し 11"/>
          <p:cNvSpPr/>
          <p:nvPr/>
        </p:nvSpPr>
        <p:spPr>
          <a:xfrm>
            <a:off x="780250" y="4818704"/>
            <a:ext cx="2278380" cy="663612"/>
          </a:xfrm>
          <a:prstGeom prst="wedgeEllipseCallout">
            <a:avLst>
              <a:gd name="adj1" fmla="val -12806"/>
              <a:gd name="adj2" fmla="val 78073"/>
            </a:avLst>
          </a:prstGeom>
          <a:solidFill>
            <a:srgbClr val="FF6699">
              <a:alpha val="20000"/>
            </a:srgb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smtClean="0">
                <a:solidFill>
                  <a:schemeClr val="tx1"/>
                </a:solidFill>
                <a:latin typeface="HG丸ｺﾞｼｯｸM-PRO" panose="020F0600000000000000" pitchFamily="50" charset="-128"/>
                <a:ea typeface="HG丸ｺﾞｼｯｸM-PRO" panose="020F0600000000000000" pitchFamily="50" charset="-128"/>
              </a:rPr>
              <a:t>相談できる方は</a:t>
            </a:r>
            <a:endParaRPr kumimoji="1" lang="en-US" altLang="ja-JP" sz="1200" b="1" dirty="0" smtClean="0">
              <a:solidFill>
                <a:schemeClr val="tx1"/>
              </a:solidFill>
              <a:latin typeface="HG丸ｺﾞｼｯｸM-PRO" panose="020F0600000000000000" pitchFamily="50" charset="-128"/>
              <a:ea typeface="HG丸ｺﾞｼｯｸM-PRO" panose="020F0600000000000000" pitchFamily="50" charset="-128"/>
            </a:endParaRPr>
          </a:p>
          <a:p>
            <a:pPr algn="ctr"/>
            <a:r>
              <a:rPr kumimoji="1" lang="ja-JP" altLang="en-US" sz="1200" b="1" dirty="0" smtClean="0">
                <a:solidFill>
                  <a:schemeClr val="tx1"/>
                </a:solidFill>
                <a:latin typeface="HG丸ｺﾞｼｯｸM-PRO" panose="020F0600000000000000" pitchFamily="50" charset="-128"/>
                <a:ea typeface="HG丸ｺﾞｼｯｸM-PRO" panose="020F0600000000000000" pitchFamily="50" charset="-128"/>
              </a:rPr>
              <a:t>いますか？</a:t>
            </a:r>
            <a:endParaRPr kumimoji="1" lang="ja-JP" altLang="en-US" sz="1200" b="1" dirty="0">
              <a:solidFill>
                <a:schemeClr val="tx1"/>
              </a:solidFill>
              <a:latin typeface="HG丸ｺﾞｼｯｸM-PRO" panose="020F0600000000000000" pitchFamily="50" charset="-128"/>
              <a:ea typeface="HG丸ｺﾞｼｯｸM-PRO" panose="020F0600000000000000" pitchFamily="50" charset="-128"/>
            </a:endParaRPr>
          </a:p>
        </p:txBody>
      </p:sp>
      <p:sp>
        <p:nvSpPr>
          <p:cNvPr id="19" name="テキスト ボックス 18"/>
          <p:cNvSpPr txBox="1"/>
          <p:nvPr/>
        </p:nvSpPr>
        <p:spPr>
          <a:xfrm>
            <a:off x="734940" y="7914969"/>
            <a:ext cx="2872740" cy="646331"/>
          </a:xfrm>
          <a:prstGeom prst="rect">
            <a:avLst/>
          </a:prstGeom>
          <a:noFill/>
        </p:spPr>
        <p:txBody>
          <a:bodyPr wrap="square" rtlCol="0">
            <a:spAutoFit/>
          </a:bodyPr>
          <a:lstStyle/>
          <a:p>
            <a:r>
              <a:rPr lang="ja-JP" altLang="en-US" sz="1200" dirty="0">
                <a:latin typeface="HG丸ｺﾞｼｯｸM-PRO" panose="020F0600000000000000" pitchFamily="50" charset="-128"/>
                <a:ea typeface="HG丸ｺﾞｼｯｸM-PRO" panose="020F0600000000000000" pitchFamily="50" charset="-128"/>
              </a:rPr>
              <a:t>✅</a:t>
            </a:r>
            <a:r>
              <a:rPr lang="ja-JP" altLang="en-US" sz="1200" dirty="0" smtClean="0">
                <a:latin typeface="HG丸ｺﾞｼｯｸM-PRO" panose="020F0600000000000000" pitchFamily="50" charset="-128"/>
                <a:ea typeface="HG丸ｺﾞｼｯｸM-PRO" panose="020F0600000000000000" pitchFamily="50" charset="-128"/>
              </a:rPr>
              <a:t>　おだてにのるから・・・</a:t>
            </a:r>
            <a:endParaRPr lang="en-US" altLang="ja-JP" sz="1200" dirty="0" smtClean="0">
              <a:latin typeface="HG丸ｺﾞｼｯｸM-PRO" panose="020F0600000000000000" pitchFamily="50" charset="-128"/>
              <a:ea typeface="HG丸ｺﾞｼｯｸM-PRO" panose="020F0600000000000000" pitchFamily="50" charset="-128"/>
            </a:endParaRPr>
          </a:p>
          <a:p>
            <a:r>
              <a:rPr lang="ja-JP" altLang="en-US" sz="1200" dirty="0">
                <a:latin typeface="HG丸ｺﾞｼｯｸM-PRO" panose="020F0600000000000000" pitchFamily="50" charset="-128"/>
                <a:ea typeface="HG丸ｺﾞｼｯｸM-PRO" panose="020F0600000000000000" pitchFamily="50" charset="-128"/>
              </a:rPr>
              <a:t>✅</a:t>
            </a:r>
            <a:r>
              <a:rPr lang="ja-JP" altLang="en-US" sz="1200" dirty="0" smtClean="0">
                <a:latin typeface="HG丸ｺﾞｼｯｸM-PRO" panose="020F0600000000000000" pitchFamily="50" charset="-128"/>
                <a:ea typeface="HG丸ｺﾞｼｯｸM-PRO" panose="020F0600000000000000" pitchFamily="50" charset="-128"/>
              </a:rPr>
              <a:t>　欲をかくから・・・</a:t>
            </a:r>
            <a:endParaRPr lang="en-US" altLang="ja-JP" sz="1200" dirty="0" smtClean="0">
              <a:latin typeface="HG丸ｺﾞｼｯｸM-PRO" panose="020F0600000000000000" pitchFamily="50" charset="-128"/>
              <a:ea typeface="HG丸ｺﾞｼｯｸM-PRO" panose="020F0600000000000000" pitchFamily="50" charset="-128"/>
            </a:endParaRPr>
          </a:p>
          <a:p>
            <a:r>
              <a:rPr lang="ja-JP" altLang="en-US" sz="1200" dirty="0">
                <a:latin typeface="HG丸ｺﾞｼｯｸM-PRO" panose="020F0600000000000000" pitchFamily="50" charset="-128"/>
                <a:ea typeface="HG丸ｺﾞｼｯｸM-PRO" panose="020F0600000000000000" pitchFamily="50" charset="-128"/>
              </a:rPr>
              <a:t>✅</a:t>
            </a:r>
            <a:r>
              <a:rPr lang="ja-JP" altLang="en-US" sz="1200" dirty="0" smtClean="0">
                <a:latin typeface="HG丸ｺﾞｼｯｸM-PRO" panose="020F0600000000000000" pitchFamily="50" charset="-128"/>
                <a:ea typeface="HG丸ｺﾞｼｯｸM-PRO" panose="020F0600000000000000" pitchFamily="50" charset="-128"/>
              </a:rPr>
              <a:t>　だまされているんじゃない？</a:t>
            </a:r>
            <a:endParaRPr lang="en-US" altLang="ja-JP" sz="1200" dirty="0" smtClean="0">
              <a:latin typeface="HG丸ｺﾞｼｯｸM-PRO" panose="020F0600000000000000" pitchFamily="50" charset="-128"/>
              <a:ea typeface="HG丸ｺﾞｼｯｸM-PRO" panose="020F0600000000000000" pitchFamily="50" charset="-128"/>
            </a:endParaRPr>
          </a:p>
        </p:txBody>
      </p:sp>
      <p:sp>
        <p:nvSpPr>
          <p:cNvPr id="21" name="テキスト ボックス 20"/>
          <p:cNvSpPr txBox="1"/>
          <p:nvPr/>
        </p:nvSpPr>
        <p:spPr>
          <a:xfrm>
            <a:off x="3542500" y="7914967"/>
            <a:ext cx="2872740" cy="646331"/>
          </a:xfrm>
          <a:prstGeom prst="rect">
            <a:avLst/>
          </a:prstGeom>
          <a:noFill/>
        </p:spPr>
        <p:txBody>
          <a:bodyPr wrap="square" rtlCol="0">
            <a:spAutoFit/>
          </a:bodyPr>
          <a:lstStyle/>
          <a:p>
            <a:r>
              <a:rPr lang="ja-JP" altLang="en-US" sz="1200" dirty="0">
                <a:latin typeface="HG丸ｺﾞｼｯｸM-PRO" panose="020F0600000000000000" pitchFamily="50" charset="-128"/>
                <a:ea typeface="HG丸ｺﾞｼｯｸM-PRO" panose="020F0600000000000000" pitchFamily="50" charset="-128"/>
              </a:rPr>
              <a:t>✅</a:t>
            </a:r>
            <a:r>
              <a:rPr lang="ja-JP" altLang="en-US" sz="1200" dirty="0" smtClean="0">
                <a:latin typeface="HG丸ｺﾞｼｯｸM-PRO" panose="020F0600000000000000" pitchFamily="50" charset="-128"/>
                <a:ea typeface="HG丸ｺﾞｼｯｸM-PRO" panose="020F0600000000000000" pitchFamily="50" charset="-128"/>
              </a:rPr>
              <a:t>　何で信用したんですか？</a:t>
            </a:r>
            <a:endParaRPr lang="en-US" altLang="ja-JP" sz="1200" dirty="0" smtClean="0">
              <a:latin typeface="HG丸ｺﾞｼｯｸM-PRO" panose="020F0600000000000000" pitchFamily="50" charset="-128"/>
              <a:ea typeface="HG丸ｺﾞｼｯｸM-PRO" panose="020F0600000000000000" pitchFamily="50" charset="-128"/>
            </a:endParaRPr>
          </a:p>
          <a:p>
            <a:r>
              <a:rPr lang="ja-JP" altLang="en-US" sz="1200" dirty="0">
                <a:latin typeface="HG丸ｺﾞｼｯｸM-PRO" panose="020F0600000000000000" pitchFamily="50" charset="-128"/>
                <a:ea typeface="HG丸ｺﾞｼｯｸM-PRO" panose="020F0600000000000000" pitchFamily="50" charset="-128"/>
              </a:rPr>
              <a:t>✅</a:t>
            </a:r>
            <a:r>
              <a:rPr lang="ja-JP" altLang="en-US" sz="1200" dirty="0" smtClean="0">
                <a:latin typeface="HG丸ｺﾞｼｯｸM-PRO" panose="020F0600000000000000" pitchFamily="50" charset="-128"/>
                <a:ea typeface="HG丸ｺﾞｼｯｸM-PRO" panose="020F0600000000000000" pitchFamily="50" charset="-128"/>
              </a:rPr>
              <a:t>　あのような人が言うことを信用し</a:t>
            </a:r>
            <a:endParaRPr lang="en-US" altLang="ja-JP" sz="1200" dirty="0" smtClean="0">
              <a:latin typeface="HG丸ｺﾞｼｯｸM-PRO" panose="020F0600000000000000" pitchFamily="50" charset="-128"/>
              <a:ea typeface="HG丸ｺﾞｼｯｸM-PRO" panose="020F0600000000000000" pitchFamily="50" charset="-128"/>
            </a:endParaRPr>
          </a:p>
          <a:p>
            <a:r>
              <a:rPr lang="ja-JP" altLang="en-US" sz="1200" dirty="0">
                <a:latin typeface="HG丸ｺﾞｼｯｸM-PRO" panose="020F0600000000000000" pitchFamily="50" charset="-128"/>
                <a:ea typeface="HG丸ｺﾞｼｯｸM-PRO" panose="020F0600000000000000" pitchFamily="50" charset="-128"/>
              </a:rPr>
              <a:t>　</a:t>
            </a:r>
            <a:r>
              <a:rPr lang="ja-JP" altLang="en-US" sz="1200" dirty="0" smtClean="0">
                <a:latin typeface="HG丸ｺﾞｼｯｸM-PRO" panose="020F0600000000000000" pitchFamily="50" charset="-128"/>
                <a:ea typeface="HG丸ｺﾞｼｯｸM-PRO" panose="020F0600000000000000" pitchFamily="50" charset="-128"/>
              </a:rPr>
              <a:t>　</a:t>
            </a:r>
            <a:r>
              <a:rPr lang="ja-JP" altLang="en-US" sz="1200" dirty="0" err="1" smtClean="0">
                <a:latin typeface="HG丸ｺﾞｼｯｸM-PRO" panose="020F0600000000000000" pitchFamily="50" charset="-128"/>
                <a:ea typeface="HG丸ｺﾞｼｯｸM-PRO" panose="020F0600000000000000" pitchFamily="50" charset="-128"/>
              </a:rPr>
              <a:t>ては</a:t>
            </a:r>
            <a:r>
              <a:rPr lang="ja-JP" altLang="en-US" sz="1200" dirty="0" smtClean="0">
                <a:latin typeface="HG丸ｺﾞｼｯｸM-PRO" panose="020F0600000000000000" pitchFamily="50" charset="-128"/>
                <a:ea typeface="HG丸ｺﾞｼｯｸM-PRO" panose="020F0600000000000000" pitchFamily="50" charset="-128"/>
              </a:rPr>
              <a:t>いけませんよ</a:t>
            </a:r>
            <a:endParaRPr lang="en-US" altLang="ja-JP" sz="1200" dirty="0" smtClean="0">
              <a:latin typeface="HG丸ｺﾞｼｯｸM-PRO" panose="020F0600000000000000" pitchFamily="50" charset="-128"/>
              <a:ea typeface="HG丸ｺﾞｼｯｸM-PRO" panose="020F0600000000000000" pitchFamily="50" charset="-128"/>
            </a:endParaRPr>
          </a:p>
        </p:txBody>
      </p:sp>
      <p:cxnSp>
        <p:nvCxnSpPr>
          <p:cNvPr id="11" name="直線コネクタ 10"/>
          <p:cNvCxnSpPr/>
          <p:nvPr/>
        </p:nvCxnSpPr>
        <p:spPr>
          <a:xfrm>
            <a:off x="3455676" y="7984312"/>
            <a:ext cx="0" cy="542697"/>
          </a:xfrm>
          <a:prstGeom prst="line">
            <a:avLst/>
          </a:prstGeom>
          <a:ln w="254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3" name="テキスト ボックス 22"/>
          <p:cNvSpPr txBox="1"/>
          <p:nvPr/>
        </p:nvSpPr>
        <p:spPr>
          <a:xfrm>
            <a:off x="706464" y="9051951"/>
            <a:ext cx="2872740" cy="461665"/>
          </a:xfrm>
          <a:prstGeom prst="rect">
            <a:avLst/>
          </a:prstGeom>
          <a:noFill/>
        </p:spPr>
        <p:txBody>
          <a:bodyPr wrap="square" rtlCol="0">
            <a:spAutoFit/>
          </a:bodyPr>
          <a:lstStyle/>
          <a:p>
            <a:r>
              <a:rPr lang="ja-JP" altLang="en-US" sz="1200" dirty="0">
                <a:latin typeface="HG丸ｺﾞｼｯｸM-PRO" panose="020F0600000000000000" pitchFamily="50" charset="-128"/>
                <a:ea typeface="HG丸ｺﾞｼｯｸM-PRO" panose="020F0600000000000000" pitchFamily="50" charset="-128"/>
              </a:rPr>
              <a:t>✅</a:t>
            </a:r>
            <a:r>
              <a:rPr lang="ja-JP" altLang="en-US" sz="1200" dirty="0" smtClean="0">
                <a:latin typeface="HG丸ｺﾞｼｯｸM-PRO" panose="020F0600000000000000" pitchFamily="50" charset="-128"/>
                <a:ea typeface="HG丸ｺﾞｼｯｸM-PRO" panose="020F0600000000000000" pitchFamily="50" charset="-128"/>
              </a:rPr>
              <a:t>　</a:t>
            </a:r>
            <a:r>
              <a:rPr lang="ja-JP" altLang="en-US" sz="1200" dirty="0">
                <a:latin typeface="HG丸ｺﾞｼｯｸM-PRO" panose="020F0600000000000000" pitchFamily="50" charset="-128"/>
                <a:ea typeface="HG丸ｺﾞｼｯｸM-PRO" panose="020F0600000000000000" pitchFamily="50" charset="-128"/>
              </a:rPr>
              <a:t>何</a:t>
            </a:r>
            <a:r>
              <a:rPr lang="ja-JP" altLang="en-US" sz="1200" dirty="0" smtClean="0">
                <a:latin typeface="HG丸ｺﾞｼｯｸM-PRO" panose="020F0600000000000000" pitchFamily="50" charset="-128"/>
                <a:ea typeface="HG丸ｺﾞｼｯｸM-PRO" panose="020F0600000000000000" pitchFamily="50" charset="-128"/>
              </a:rPr>
              <a:t>で契約しちゃったの！</a:t>
            </a:r>
            <a:endParaRPr lang="en-US" altLang="ja-JP" sz="1200" dirty="0" smtClean="0">
              <a:latin typeface="HG丸ｺﾞｼｯｸM-PRO" panose="020F0600000000000000" pitchFamily="50" charset="-128"/>
              <a:ea typeface="HG丸ｺﾞｼｯｸM-PRO" panose="020F0600000000000000" pitchFamily="50" charset="-128"/>
            </a:endParaRPr>
          </a:p>
          <a:p>
            <a:r>
              <a:rPr lang="ja-JP" altLang="en-US" sz="1200" dirty="0">
                <a:latin typeface="HG丸ｺﾞｼｯｸM-PRO" panose="020F0600000000000000" pitchFamily="50" charset="-128"/>
                <a:ea typeface="HG丸ｺﾞｼｯｸM-PRO" panose="020F0600000000000000" pitchFamily="50" charset="-128"/>
              </a:rPr>
              <a:t>✅</a:t>
            </a:r>
            <a:r>
              <a:rPr lang="ja-JP" altLang="en-US" sz="1200" dirty="0" smtClean="0">
                <a:latin typeface="HG丸ｺﾞｼｯｸM-PRO" panose="020F0600000000000000" pitchFamily="50" charset="-128"/>
                <a:ea typeface="HG丸ｺﾞｼｯｸM-PRO" panose="020F0600000000000000" pitchFamily="50" charset="-128"/>
              </a:rPr>
              <a:t>　お金を払ってしまったんですね！</a:t>
            </a:r>
            <a:endParaRPr lang="en-US" altLang="ja-JP" sz="1200" dirty="0" smtClean="0">
              <a:latin typeface="HG丸ｺﾞｼｯｸM-PRO" panose="020F0600000000000000" pitchFamily="50" charset="-128"/>
              <a:ea typeface="HG丸ｺﾞｼｯｸM-PRO" panose="020F0600000000000000" pitchFamily="50" charset="-128"/>
            </a:endParaRPr>
          </a:p>
        </p:txBody>
      </p:sp>
      <p:cxnSp>
        <p:nvCxnSpPr>
          <p:cNvPr id="24" name="直線コネクタ 23"/>
          <p:cNvCxnSpPr/>
          <p:nvPr/>
        </p:nvCxnSpPr>
        <p:spPr>
          <a:xfrm>
            <a:off x="3455676" y="9017662"/>
            <a:ext cx="0" cy="490120"/>
          </a:xfrm>
          <a:prstGeom prst="line">
            <a:avLst/>
          </a:prstGeom>
          <a:ln w="254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5" name="テキスト ボックス 24"/>
          <p:cNvSpPr txBox="1"/>
          <p:nvPr/>
        </p:nvSpPr>
        <p:spPr>
          <a:xfrm>
            <a:off x="3542500" y="9051951"/>
            <a:ext cx="2872740" cy="461665"/>
          </a:xfrm>
          <a:prstGeom prst="rect">
            <a:avLst/>
          </a:prstGeom>
          <a:noFill/>
        </p:spPr>
        <p:txBody>
          <a:bodyPr wrap="square" rtlCol="0">
            <a:spAutoFit/>
          </a:bodyPr>
          <a:lstStyle/>
          <a:p>
            <a:r>
              <a:rPr lang="ja-JP" altLang="en-US" sz="1200" dirty="0">
                <a:latin typeface="HG丸ｺﾞｼｯｸM-PRO" panose="020F0600000000000000" pitchFamily="50" charset="-128"/>
                <a:ea typeface="HG丸ｺﾞｼｯｸM-PRO" panose="020F0600000000000000" pitchFamily="50" charset="-128"/>
              </a:rPr>
              <a:t>✅</a:t>
            </a:r>
            <a:r>
              <a:rPr lang="ja-JP" altLang="en-US" sz="1200" dirty="0" smtClean="0">
                <a:latin typeface="HG丸ｺﾞｼｯｸM-PRO" panose="020F0600000000000000" pitchFamily="50" charset="-128"/>
                <a:ea typeface="HG丸ｺﾞｼｯｸM-PRO" panose="020F0600000000000000" pitchFamily="50" charset="-128"/>
              </a:rPr>
              <a:t>　誰にも相談せず、一人でしてし</a:t>
            </a:r>
            <a:endParaRPr lang="en-US" altLang="ja-JP" sz="1200" dirty="0" smtClean="0">
              <a:latin typeface="HG丸ｺﾞｼｯｸM-PRO" panose="020F0600000000000000" pitchFamily="50" charset="-128"/>
              <a:ea typeface="HG丸ｺﾞｼｯｸM-PRO" panose="020F0600000000000000" pitchFamily="50" charset="-128"/>
            </a:endParaRPr>
          </a:p>
          <a:p>
            <a:r>
              <a:rPr lang="ja-JP" altLang="en-US" sz="1200" dirty="0">
                <a:latin typeface="HG丸ｺﾞｼｯｸM-PRO" panose="020F0600000000000000" pitchFamily="50" charset="-128"/>
                <a:ea typeface="HG丸ｺﾞｼｯｸM-PRO" panose="020F0600000000000000" pitchFamily="50" charset="-128"/>
              </a:rPr>
              <a:t>　</a:t>
            </a:r>
            <a:r>
              <a:rPr lang="ja-JP" altLang="en-US" sz="1200" dirty="0" smtClean="0">
                <a:latin typeface="HG丸ｺﾞｼｯｸM-PRO" panose="020F0600000000000000" pitchFamily="50" charset="-128"/>
                <a:ea typeface="HG丸ｺﾞｼｯｸM-PRO" panose="020F0600000000000000" pitchFamily="50" charset="-128"/>
              </a:rPr>
              <a:t>　まったのですか？</a:t>
            </a:r>
            <a:endParaRPr lang="en-US" altLang="ja-JP" sz="1200" dirty="0" smtClean="0">
              <a:latin typeface="HG丸ｺﾞｼｯｸM-PRO" panose="020F0600000000000000" pitchFamily="50" charset="-128"/>
              <a:ea typeface="HG丸ｺﾞｼｯｸM-PRO" panose="020F0600000000000000" pitchFamily="50" charset="-128"/>
            </a:endParaRPr>
          </a:p>
        </p:txBody>
      </p:sp>
      <p:sp>
        <p:nvSpPr>
          <p:cNvPr id="26" name="円形吹き出し 25"/>
          <p:cNvSpPr/>
          <p:nvPr/>
        </p:nvSpPr>
        <p:spPr>
          <a:xfrm>
            <a:off x="3995889" y="5095790"/>
            <a:ext cx="2278380" cy="663612"/>
          </a:xfrm>
          <a:prstGeom prst="wedgeEllipseCallout">
            <a:avLst>
              <a:gd name="adj1" fmla="val -50264"/>
              <a:gd name="adj2" fmla="val 57404"/>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smtClean="0">
                <a:solidFill>
                  <a:schemeClr val="tx1"/>
                </a:solidFill>
                <a:latin typeface="HG丸ｺﾞｼｯｸM-PRO" panose="020F0600000000000000" pitchFamily="50" charset="-128"/>
                <a:ea typeface="HG丸ｺﾞｼｯｸM-PRO" panose="020F0600000000000000" pitchFamily="50" charset="-128"/>
              </a:rPr>
              <a:t>信頼できる誰かに</a:t>
            </a:r>
            <a:endParaRPr kumimoji="1" lang="en-US" altLang="ja-JP" sz="1200" b="1" dirty="0" smtClean="0">
              <a:solidFill>
                <a:schemeClr val="tx1"/>
              </a:solidFill>
              <a:latin typeface="HG丸ｺﾞｼｯｸM-PRO" panose="020F0600000000000000" pitchFamily="50" charset="-128"/>
              <a:ea typeface="HG丸ｺﾞｼｯｸM-PRO" panose="020F0600000000000000" pitchFamily="50" charset="-128"/>
            </a:endParaRPr>
          </a:p>
          <a:p>
            <a:pPr algn="ctr"/>
            <a:r>
              <a:rPr kumimoji="1" lang="ja-JP" altLang="en-US" sz="1200" b="1" dirty="0" smtClean="0">
                <a:solidFill>
                  <a:schemeClr val="tx1"/>
                </a:solidFill>
                <a:latin typeface="HG丸ｺﾞｼｯｸM-PRO" panose="020F0600000000000000" pitchFamily="50" charset="-128"/>
                <a:ea typeface="HG丸ｺﾞｼｯｸM-PRO" panose="020F0600000000000000" pitchFamily="50" charset="-128"/>
              </a:rPr>
              <a:t>相談してみましょう。</a:t>
            </a:r>
            <a:endParaRPr kumimoji="1" lang="ja-JP" altLang="en-US" sz="1200" b="1" dirty="0">
              <a:solidFill>
                <a:schemeClr val="tx1"/>
              </a:solidFill>
              <a:latin typeface="HG丸ｺﾞｼｯｸM-PRO" panose="020F0600000000000000" pitchFamily="50" charset="-128"/>
              <a:ea typeface="HG丸ｺﾞｼｯｸM-PRO" panose="020F0600000000000000" pitchFamily="50" charset="-128"/>
            </a:endParaRPr>
          </a:p>
        </p:txBody>
      </p:sp>
      <p:sp>
        <p:nvSpPr>
          <p:cNvPr id="14" name="円形吹き出し 13"/>
          <p:cNvSpPr/>
          <p:nvPr/>
        </p:nvSpPr>
        <p:spPr>
          <a:xfrm>
            <a:off x="4074376" y="4121880"/>
            <a:ext cx="2278380" cy="637591"/>
          </a:xfrm>
          <a:prstGeom prst="wedgeEllipseCallout">
            <a:avLst>
              <a:gd name="adj1" fmla="val 21977"/>
              <a:gd name="adj2" fmla="val 61030"/>
            </a:avLst>
          </a:prstGeom>
          <a:solidFill>
            <a:srgbClr val="FF6699">
              <a:alpha val="20000"/>
            </a:srgb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smtClean="0">
                <a:solidFill>
                  <a:schemeClr val="tx1"/>
                </a:solidFill>
                <a:latin typeface="HG丸ｺﾞｼｯｸM-PRO" panose="020F0600000000000000" pitchFamily="50" charset="-128"/>
                <a:ea typeface="HG丸ｺﾞｼｯｸM-PRO" panose="020F0600000000000000" pitchFamily="50" charset="-128"/>
              </a:rPr>
              <a:t>新しく買われたん</a:t>
            </a:r>
            <a:endParaRPr kumimoji="1" lang="en-US" altLang="ja-JP" sz="1200" b="1" dirty="0" smtClean="0">
              <a:solidFill>
                <a:schemeClr val="tx1"/>
              </a:solidFill>
              <a:latin typeface="HG丸ｺﾞｼｯｸM-PRO" panose="020F0600000000000000" pitchFamily="50" charset="-128"/>
              <a:ea typeface="HG丸ｺﾞｼｯｸM-PRO" panose="020F0600000000000000" pitchFamily="50" charset="-128"/>
            </a:endParaRPr>
          </a:p>
          <a:p>
            <a:pPr algn="ctr"/>
            <a:r>
              <a:rPr kumimoji="1" lang="ja-JP" altLang="en-US" sz="1200" b="1" dirty="0" smtClean="0">
                <a:solidFill>
                  <a:schemeClr val="tx1"/>
                </a:solidFill>
                <a:latin typeface="HG丸ｺﾞｼｯｸM-PRO" panose="020F0600000000000000" pitchFamily="50" charset="-128"/>
                <a:ea typeface="HG丸ｺﾞｼｯｸM-PRO" panose="020F0600000000000000" pitchFamily="50" charset="-128"/>
              </a:rPr>
              <a:t>ですか？</a:t>
            </a:r>
            <a:endParaRPr kumimoji="1" lang="ja-JP" altLang="en-US" sz="1200" b="1" dirty="0">
              <a:solidFill>
                <a:schemeClr val="tx1"/>
              </a:solidFill>
              <a:latin typeface="HG丸ｺﾞｼｯｸM-PRO" panose="020F0600000000000000" pitchFamily="50" charset="-128"/>
              <a:ea typeface="HG丸ｺﾞｼｯｸM-PRO" panose="020F0600000000000000" pitchFamily="50" charset="-128"/>
            </a:endParaRPr>
          </a:p>
        </p:txBody>
      </p:sp>
      <p:sp>
        <p:nvSpPr>
          <p:cNvPr id="27" name="円形吹き出し 26"/>
          <p:cNvSpPr/>
          <p:nvPr/>
        </p:nvSpPr>
        <p:spPr>
          <a:xfrm>
            <a:off x="1915153" y="5324556"/>
            <a:ext cx="1863090" cy="812717"/>
          </a:xfrm>
          <a:prstGeom prst="wedgeEllipseCallout">
            <a:avLst>
              <a:gd name="adj1" fmla="val 29669"/>
              <a:gd name="adj2" fmla="val 58552"/>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dirty="0" smtClean="0">
                <a:solidFill>
                  <a:schemeClr val="tx1"/>
                </a:solidFill>
                <a:latin typeface="HG丸ｺﾞｼｯｸM-PRO" panose="020F0600000000000000" pitchFamily="50" charset="-128"/>
                <a:ea typeface="HG丸ｺﾞｼｯｸM-PRO" panose="020F0600000000000000" pitchFamily="50" charset="-128"/>
              </a:rPr>
              <a:t>お元気ないようですが・・・。</a:t>
            </a:r>
            <a:endParaRPr kumimoji="1" lang="en-US" altLang="ja-JP" sz="1200" b="1" dirty="0" smtClean="0">
              <a:solidFill>
                <a:schemeClr val="tx1"/>
              </a:solidFill>
              <a:latin typeface="HG丸ｺﾞｼｯｸM-PRO" panose="020F0600000000000000" pitchFamily="50" charset="-128"/>
              <a:ea typeface="HG丸ｺﾞｼｯｸM-PRO" panose="020F0600000000000000" pitchFamily="50" charset="-128"/>
            </a:endParaRPr>
          </a:p>
        </p:txBody>
      </p:sp>
      <p:sp>
        <p:nvSpPr>
          <p:cNvPr id="28" name="円形吹き出し 27"/>
          <p:cNvSpPr/>
          <p:nvPr/>
        </p:nvSpPr>
        <p:spPr>
          <a:xfrm>
            <a:off x="898360" y="5966358"/>
            <a:ext cx="2005965" cy="812717"/>
          </a:xfrm>
          <a:prstGeom prst="wedgeEllipseCallout">
            <a:avLst>
              <a:gd name="adj1" fmla="val -56221"/>
              <a:gd name="adj2" fmla="val 45426"/>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dirty="0">
                <a:solidFill>
                  <a:schemeClr val="tx1"/>
                </a:solidFill>
                <a:latin typeface="HG丸ｺﾞｼｯｸM-PRO" panose="020F0600000000000000" pitchFamily="50" charset="-128"/>
                <a:ea typeface="HG丸ｺﾞｼｯｸM-PRO" panose="020F0600000000000000" pitchFamily="50" charset="-128"/>
              </a:rPr>
              <a:t>気</a:t>
            </a:r>
            <a:r>
              <a:rPr lang="ja-JP" altLang="en-US" sz="1200" b="1" dirty="0" smtClean="0">
                <a:solidFill>
                  <a:schemeClr val="tx1"/>
                </a:solidFill>
                <a:latin typeface="HG丸ｺﾞｼｯｸM-PRO" panose="020F0600000000000000" pitchFamily="50" charset="-128"/>
                <a:ea typeface="HG丸ｺﾞｼｯｸM-PRO" panose="020F0600000000000000" pitchFamily="50" charset="-128"/>
              </a:rPr>
              <a:t>になることがあったら、教えてください。</a:t>
            </a:r>
            <a:endParaRPr kumimoji="1" lang="en-US" altLang="ja-JP" sz="1200" b="1" dirty="0" smtClean="0">
              <a:solidFill>
                <a:schemeClr val="tx1"/>
              </a:solidFill>
              <a:latin typeface="HG丸ｺﾞｼｯｸM-PRO" panose="020F0600000000000000" pitchFamily="50" charset="-128"/>
              <a:ea typeface="HG丸ｺﾞｼｯｸM-PRO" panose="020F0600000000000000" pitchFamily="50" charset="-128"/>
            </a:endParaRPr>
          </a:p>
        </p:txBody>
      </p:sp>
      <p:sp>
        <p:nvSpPr>
          <p:cNvPr id="31" name="円形吹き出し 30"/>
          <p:cNvSpPr/>
          <p:nvPr/>
        </p:nvSpPr>
        <p:spPr>
          <a:xfrm>
            <a:off x="4240327" y="5759995"/>
            <a:ext cx="1859281" cy="630857"/>
          </a:xfrm>
          <a:prstGeom prst="wedgeEllipseCallout">
            <a:avLst>
              <a:gd name="adj1" fmla="val 25370"/>
              <a:gd name="adj2" fmla="val 66160"/>
            </a:avLst>
          </a:prstGeom>
          <a:solidFill>
            <a:srgbClr val="FF6699">
              <a:alpha val="20000"/>
            </a:srgb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dirty="0" smtClean="0">
                <a:solidFill>
                  <a:schemeClr val="tx1"/>
                </a:solidFill>
                <a:latin typeface="HG丸ｺﾞｼｯｸM-PRO" panose="020F0600000000000000" pitchFamily="50" charset="-128"/>
                <a:ea typeface="HG丸ｺﾞｼｯｸM-PRO" panose="020F0600000000000000" pitchFamily="50" charset="-128"/>
              </a:rPr>
              <a:t>心配しないで</a:t>
            </a:r>
            <a:endParaRPr lang="en-US" altLang="ja-JP" sz="1200" b="1" dirty="0" smtClean="0">
              <a:solidFill>
                <a:schemeClr val="tx1"/>
              </a:solidFill>
              <a:latin typeface="HG丸ｺﾞｼｯｸM-PRO" panose="020F0600000000000000" pitchFamily="50" charset="-128"/>
              <a:ea typeface="HG丸ｺﾞｼｯｸM-PRO" panose="020F0600000000000000" pitchFamily="50" charset="-128"/>
            </a:endParaRPr>
          </a:p>
          <a:p>
            <a:pPr algn="ctr"/>
            <a:r>
              <a:rPr lang="ja-JP" altLang="en-US" sz="1200" b="1" dirty="0" smtClean="0">
                <a:solidFill>
                  <a:schemeClr val="tx1"/>
                </a:solidFill>
                <a:latin typeface="HG丸ｺﾞｼｯｸM-PRO" panose="020F0600000000000000" pitchFamily="50" charset="-128"/>
                <a:ea typeface="HG丸ｺﾞｼｯｸM-PRO" panose="020F0600000000000000" pitchFamily="50" charset="-128"/>
              </a:rPr>
              <a:t>ください。</a:t>
            </a:r>
            <a:endParaRPr kumimoji="1" lang="ja-JP" altLang="en-US" sz="1200" b="1" dirty="0">
              <a:solidFill>
                <a:schemeClr val="tx1"/>
              </a:solidFill>
              <a:latin typeface="HG丸ｺﾞｼｯｸM-PRO" panose="020F0600000000000000" pitchFamily="50" charset="-128"/>
              <a:ea typeface="HG丸ｺﾞｼｯｸM-PRO" panose="020F0600000000000000" pitchFamily="50" charset="-128"/>
            </a:endParaRPr>
          </a:p>
        </p:txBody>
      </p:sp>
      <p:sp>
        <p:nvSpPr>
          <p:cNvPr id="13" name="円形吹き出し 12"/>
          <p:cNvSpPr/>
          <p:nvPr/>
        </p:nvSpPr>
        <p:spPr>
          <a:xfrm>
            <a:off x="2656101" y="3605967"/>
            <a:ext cx="2278380" cy="720541"/>
          </a:xfrm>
          <a:prstGeom prst="wedgeEllipseCallout">
            <a:avLst>
              <a:gd name="adj1" fmla="val -26183"/>
              <a:gd name="adj2" fmla="val 71877"/>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smtClean="0">
                <a:solidFill>
                  <a:schemeClr val="tx1"/>
                </a:solidFill>
                <a:latin typeface="HG丸ｺﾞｼｯｸM-PRO" panose="020F0600000000000000" pitchFamily="50" charset="-128"/>
                <a:ea typeface="HG丸ｺﾞｼｯｸM-PRO" panose="020F0600000000000000" pitchFamily="50" charset="-128"/>
              </a:rPr>
              <a:t>お元気ですね。</a:t>
            </a:r>
            <a:endParaRPr kumimoji="1" lang="en-US" altLang="ja-JP" sz="1200" b="1" dirty="0" smtClean="0">
              <a:solidFill>
                <a:schemeClr val="tx1"/>
              </a:solidFill>
              <a:latin typeface="HG丸ｺﾞｼｯｸM-PRO" panose="020F0600000000000000" pitchFamily="50" charset="-128"/>
              <a:ea typeface="HG丸ｺﾞｼｯｸM-PRO" panose="020F0600000000000000" pitchFamily="50" charset="-128"/>
            </a:endParaRPr>
          </a:p>
          <a:p>
            <a:pPr algn="ctr"/>
            <a:r>
              <a:rPr lang="ja-JP" altLang="en-US" sz="1200" b="1" dirty="0" smtClean="0">
                <a:solidFill>
                  <a:schemeClr val="tx1"/>
                </a:solidFill>
                <a:latin typeface="HG丸ｺﾞｼｯｸM-PRO" panose="020F0600000000000000" pitchFamily="50" charset="-128"/>
                <a:ea typeface="HG丸ｺﾞｼｯｸM-PRO" panose="020F0600000000000000" pitchFamily="50" charset="-128"/>
              </a:rPr>
              <a:t>お出掛けですか？</a:t>
            </a:r>
            <a:endParaRPr kumimoji="1" lang="ja-JP" altLang="en-US" sz="1200" b="1" dirty="0">
              <a:solidFill>
                <a:schemeClr val="tx1"/>
              </a:solidFill>
              <a:latin typeface="HG丸ｺﾞｼｯｸM-PRO" panose="020F0600000000000000" pitchFamily="50" charset="-128"/>
              <a:ea typeface="HG丸ｺﾞｼｯｸM-PRO" panose="020F0600000000000000" pitchFamily="50" charset="-128"/>
            </a:endParaRPr>
          </a:p>
        </p:txBody>
      </p:sp>
      <p:sp>
        <p:nvSpPr>
          <p:cNvPr id="15" name="円形吹き出し 14"/>
          <p:cNvSpPr/>
          <p:nvPr/>
        </p:nvSpPr>
        <p:spPr>
          <a:xfrm>
            <a:off x="2856700" y="4502098"/>
            <a:ext cx="1760220" cy="809323"/>
          </a:xfrm>
          <a:prstGeom prst="wedgeEllipseCallout">
            <a:avLst>
              <a:gd name="adj1" fmla="val -33124"/>
              <a:gd name="adj2" fmla="val 58357"/>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smtClean="0">
                <a:solidFill>
                  <a:schemeClr val="tx1"/>
                </a:solidFill>
                <a:latin typeface="HG丸ｺﾞｼｯｸM-PRO" panose="020F0600000000000000" pitchFamily="50" charset="-128"/>
                <a:ea typeface="HG丸ｺﾞｼｯｸM-PRO" panose="020F0600000000000000" pitchFamily="50" charset="-128"/>
              </a:rPr>
              <a:t>一緒に調べて</a:t>
            </a:r>
            <a:endParaRPr kumimoji="1" lang="en-US" altLang="ja-JP" sz="1200" b="1" dirty="0" smtClean="0">
              <a:solidFill>
                <a:schemeClr val="tx1"/>
              </a:solidFill>
              <a:latin typeface="HG丸ｺﾞｼｯｸM-PRO" panose="020F0600000000000000" pitchFamily="50" charset="-128"/>
              <a:ea typeface="HG丸ｺﾞｼｯｸM-PRO" panose="020F0600000000000000" pitchFamily="50" charset="-128"/>
            </a:endParaRPr>
          </a:p>
          <a:p>
            <a:pPr algn="ctr"/>
            <a:r>
              <a:rPr kumimoji="1" lang="ja-JP" altLang="en-US" sz="1200" b="1" dirty="0" smtClean="0">
                <a:solidFill>
                  <a:schemeClr val="tx1"/>
                </a:solidFill>
                <a:latin typeface="HG丸ｺﾞｼｯｸM-PRO" panose="020F0600000000000000" pitchFamily="50" charset="-128"/>
                <a:ea typeface="HG丸ｺﾞｼｯｸM-PRO" panose="020F0600000000000000" pitchFamily="50" charset="-128"/>
              </a:rPr>
              <a:t>みましょう。</a:t>
            </a:r>
            <a:endParaRPr kumimoji="1" lang="ja-JP" altLang="en-US" sz="1200" b="1" dirty="0">
              <a:solidFill>
                <a:schemeClr val="tx1"/>
              </a:solidFill>
              <a:latin typeface="HG丸ｺﾞｼｯｸM-PRO" panose="020F0600000000000000" pitchFamily="50" charset="-128"/>
              <a:ea typeface="HG丸ｺﾞｼｯｸM-PRO" panose="020F0600000000000000" pitchFamily="50" charset="-128"/>
            </a:endParaRPr>
          </a:p>
        </p:txBody>
      </p:sp>
      <p:sp>
        <p:nvSpPr>
          <p:cNvPr id="29" name="円形吹き出し 28"/>
          <p:cNvSpPr/>
          <p:nvPr/>
        </p:nvSpPr>
        <p:spPr>
          <a:xfrm>
            <a:off x="2748115" y="6095721"/>
            <a:ext cx="1977390" cy="637591"/>
          </a:xfrm>
          <a:prstGeom prst="wedgeEllipseCallout">
            <a:avLst>
              <a:gd name="adj1" fmla="val 21977"/>
              <a:gd name="adj2" fmla="val 61030"/>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dirty="0">
                <a:solidFill>
                  <a:schemeClr val="tx1"/>
                </a:solidFill>
                <a:latin typeface="HG丸ｺﾞｼｯｸM-PRO" panose="020F0600000000000000" pitchFamily="50" charset="-128"/>
                <a:ea typeface="HG丸ｺﾞｼｯｸM-PRO" panose="020F0600000000000000" pitchFamily="50" charset="-128"/>
              </a:rPr>
              <a:t>誰</a:t>
            </a:r>
            <a:r>
              <a:rPr lang="ja-JP" altLang="en-US" sz="1200" b="1" dirty="0" smtClean="0">
                <a:solidFill>
                  <a:schemeClr val="tx1"/>
                </a:solidFill>
                <a:latin typeface="HG丸ｺﾞｼｯｸM-PRO" panose="020F0600000000000000" pitchFamily="50" charset="-128"/>
                <a:ea typeface="HG丸ｺﾞｼｯｸM-PRO" panose="020F0600000000000000" pitchFamily="50" charset="-128"/>
              </a:rPr>
              <a:t>にでも起こることですよ。</a:t>
            </a:r>
            <a:endParaRPr kumimoji="1" lang="en-US" altLang="ja-JP" sz="1200" b="1" dirty="0" smtClean="0">
              <a:solidFill>
                <a:schemeClr val="tx1"/>
              </a:solidFill>
              <a:latin typeface="HG丸ｺﾞｼｯｸM-PRO" panose="020F0600000000000000" pitchFamily="50" charset="-128"/>
              <a:ea typeface="HG丸ｺﾞｼｯｸM-PRO" panose="020F0600000000000000" pitchFamily="50" charset="-128"/>
            </a:endParaRPr>
          </a:p>
        </p:txBody>
      </p:sp>
      <p:grpSp>
        <p:nvGrpSpPr>
          <p:cNvPr id="33" name="グループ化 32"/>
          <p:cNvGrpSpPr/>
          <p:nvPr/>
        </p:nvGrpSpPr>
        <p:grpSpPr>
          <a:xfrm>
            <a:off x="559889" y="7527596"/>
            <a:ext cx="2228231" cy="315523"/>
            <a:chOff x="568575" y="6435079"/>
            <a:chExt cx="1877437" cy="343861"/>
          </a:xfrm>
        </p:grpSpPr>
        <p:sp>
          <p:nvSpPr>
            <p:cNvPr id="34" name="角丸四角形 33"/>
            <p:cNvSpPr/>
            <p:nvPr/>
          </p:nvSpPr>
          <p:spPr>
            <a:xfrm>
              <a:off x="703715" y="6448925"/>
              <a:ext cx="1612231" cy="330015"/>
            </a:xfrm>
            <a:prstGeom prst="roundRect">
              <a:avLst>
                <a:gd name="adj" fmla="val 50000"/>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テキスト ボックス 34"/>
            <p:cNvSpPr txBox="1"/>
            <p:nvPr/>
          </p:nvSpPr>
          <p:spPr>
            <a:xfrm>
              <a:off x="568575" y="6435079"/>
              <a:ext cx="1877437" cy="276999"/>
            </a:xfrm>
            <a:prstGeom prst="rect">
              <a:avLst/>
            </a:prstGeom>
            <a:noFill/>
          </p:spPr>
          <p:txBody>
            <a:bodyPr wrap="none" rtlCol="0">
              <a:spAutoFit/>
            </a:bodyPr>
            <a:lstStyle/>
            <a:p>
              <a:pPr algn="ctr"/>
              <a:r>
                <a:rPr lang="ja-JP" altLang="en-US" sz="1200" dirty="0">
                  <a:latin typeface="HG丸ｺﾞｼｯｸM-PRO" panose="020F0600000000000000" pitchFamily="50" charset="-128"/>
                  <a:ea typeface="HG丸ｺﾞｼｯｸM-PRO" panose="020F0600000000000000" pitchFamily="50" charset="-128"/>
                </a:rPr>
                <a:t>本人の意識に関すること</a:t>
              </a:r>
            </a:p>
          </p:txBody>
        </p:sp>
      </p:grpSp>
      <p:grpSp>
        <p:nvGrpSpPr>
          <p:cNvPr id="36" name="グループ化 35"/>
          <p:cNvGrpSpPr/>
          <p:nvPr/>
        </p:nvGrpSpPr>
        <p:grpSpPr>
          <a:xfrm>
            <a:off x="720280" y="8707081"/>
            <a:ext cx="1525825" cy="289909"/>
            <a:chOff x="703715" y="6435079"/>
            <a:chExt cx="1612231" cy="305860"/>
          </a:xfrm>
        </p:grpSpPr>
        <p:sp>
          <p:nvSpPr>
            <p:cNvPr id="37" name="角丸四角形 36"/>
            <p:cNvSpPr/>
            <p:nvPr/>
          </p:nvSpPr>
          <p:spPr>
            <a:xfrm>
              <a:off x="703715" y="6448925"/>
              <a:ext cx="1612231" cy="292014"/>
            </a:xfrm>
            <a:prstGeom prst="roundRect">
              <a:avLst>
                <a:gd name="adj" fmla="val 50000"/>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テキスト ボックス 37"/>
            <p:cNvSpPr txBox="1"/>
            <p:nvPr/>
          </p:nvSpPr>
          <p:spPr>
            <a:xfrm>
              <a:off x="910851" y="6435079"/>
              <a:ext cx="1192885" cy="292240"/>
            </a:xfrm>
            <a:prstGeom prst="rect">
              <a:avLst/>
            </a:prstGeom>
            <a:noFill/>
          </p:spPr>
          <p:txBody>
            <a:bodyPr wrap="none" rtlCol="0">
              <a:spAutoFit/>
            </a:bodyPr>
            <a:lstStyle/>
            <a:p>
              <a:pPr algn="ctr"/>
              <a:r>
                <a:rPr lang="ja-JP" altLang="en-US" sz="1200" dirty="0" smtClean="0">
                  <a:latin typeface="HG丸ｺﾞｼｯｸM-PRO" panose="020F0600000000000000" pitchFamily="50" charset="-128"/>
                  <a:ea typeface="HG丸ｺﾞｼｯｸM-PRO" panose="020F0600000000000000" pitchFamily="50" charset="-128"/>
                </a:rPr>
                <a:t>契約に</a:t>
              </a:r>
              <a:r>
                <a:rPr lang="ja-JP" altLang="en-US" sz="1200" dirty="0">
                  <a:latin typeface="HG丸ｺﾞｼｯｸM-PRO" panose="020F0600000000000000" pitchFamily="50" charset="-128"/>
                  <a:ea typeface="HG丸ｺﾞｼｯｸM-PRO" panose="020F0600000000000000" pitchFamily="50" charset="-128"/>
                </a:rPr>
                <a:t>関すること</a:t>
              </a:r>
            </a:p>
          </p:txBody>
        </p:sp>
      </p:grpSp>
      <p:sp>
        <p:nvSpPr>
          <p:cNvPr id="39" name="テキスト ボックス 38"/>
          <p:cNvSpPr txBox="1"/>
          <p:nvPr/>
        </p:nvSpPr>
        <p:spPr>
          <a:xfrm>
            <a:off x="3591513" y="3103874"/>
            <a:ext cx="3062057" cy="230832"/>
          </a:xfrm>
          <a:prstGeom prst="rect">
            <a:avLst/>
          </a:prstGeom>
          <a:noFill/>
        </p:spPr>
        <p:txBody>
          <a:bodyPr wrap="none" rtlCol="0">
            <a:spAutoFit/>
          </a:bodyPr>
          <a:lstStyle/>
          <a:p>
            <a:r>
              <a:rPr lang="ja-JP" altLang="en-US" sz="900" dirty="0" smtClean="0">
                <a:latin typeface="Meiryo UI" panose="020B0604030504040204" pitchFamily="50" charset="-128"/>
                <a:ea typeface="Meiryo UI" panose="020B0604030504040204" pitchFamily="50" charset="-128"/>
              </a:rPr>
              <a:t>出所：高齢者・</a:t>
            </a:r>
            <a:r>
              <a:rPr lang="ja-JP" altLang="en-US" sz="900" dirty="0" err="1" smtClean="0">
                <a:latin typeface="Meiryo UI" panose="020B0604030504040204" pitchFamily="50" charset="-128"/>
                <a:ea typeface="Meiryo UI" panose="020B0604030504040204" pitchFamily="50" charset="-128"/>
              </a:rPr>
              <a:t>障がい</a:t>
            </a:r>
            <a:r>
              <a:rPr lang="ja-JP" altLang="en-US" sz="900" dirty="0" smtClean="0">
                <a:latin typeface="Meiryo UI" panose="020B0604030504040204" pitchFamily="50" charset="-128"/>
                <a:ea typeface="Meiryo UI" panose="020B0604030504040204" pitchFamily="50" charset="-128"/>
              </a:rPr>
              <a:t>者の消費者トラブル　見守りガイドブック</a:t>
            </a:r>
            <a:endParaRPr kumimoji="1" lang="ja-JP" altLang="en-US" sz="9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2914817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 name="角丸四角形 2"/>
          <p:cNvSpPr/>
          <p:nvPr/>
        </p:nvSpPr>
        <p:spPr>
          <a:xfrm>
            <a:off x="-395416" y="310096"/>
            <a:ext cx="6254795" cy="472612"/>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角丸四角形 3"/>
          <p:cNvSpPr/>
          <p:nvPr/>
        </p:nvSpPr>
        <p:spPr>
          <a:xfrm>
            <a:off x="404750" y="998621"/>
            <a:ext cx="6159617" cy="8710863"/>
          </a:xfrm>
          <a:prstGeom prst="roundRect">
            <a:avLst>
              <a:gd name="adj" fmla="val 52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517058" y="352496"/>
            <a:ext cx="4358886" cy="400110"/>
          </a:xfrm>
          <a:prstGeom prst="rect">
            <a:avLst/>
          </a:prstGeom>
          <a:noFill/>
        </p:spPr>
        <p:txBody>
          <a:bodyPr wrap="none" rtlCol="0">
            <a:spAutoFit/>
          </a:bodyPr>
          <a:lstStyle/>
          <a:p>
            <a:r>
              <a:rPr kumimoji="1" lang="ja-JP" altLang="en-US" sz="2000" b="1" dirty="0" smtClean="0">
                <a:latin typeface="HG丸ｺﾞｼｯｸM-PRO" panose="020F0600000000000000" pitchFamily="50" charset="-128"/>
                <a:ea typeface="HG丸ｺﾞｼｯｸM-PRO" panose="020F0600000000000000" pitchFamily="50" charset="-128"/>
              </a:rPr>
              <a:t>クーリング・オフ制度について</a:t>
            </a:r>
            <a:r>
              <a:rPr lang="ja-JP" altLang="en-US" sz="2000" b="1" dirty="0">
                <a:latin typeface="HG丸ｺﾞｼｯｸM-PRO" panose="020F0600000000000000" pitchFamily="50" charset="-128"/>
                <a:ea typeface="HG丸ｺﾞｼｯｸM-PRO" panose="020F0600000000000000" pitchFamily="50" charset="-128"/>
              </a:rPr>
              <a:t> </a:t>
            </a:r>
            <a:r>
              <a:rPr lang="en-US" altLang="ja-JP" sz="2000" b="1" dirty="0" smtClean="0">
                <a:latin typeface="HG丸ｺﾞｼｯｸM-PRO" panose="020F0600000000000000" pitchFamily="50" charset="-128"/>
                <a:ea typeface="HG丸ｺﾞｼｯｸM-PRO" panose="020F0600000000000000" pitchFamily="50" charset="-128"/>
              </a:rPr>
              <a:t>- </a:t>
            </a:r>
            <a:r>
              <a:rPr kumimoji="1" lang="ja-JP" altLang="en-US" sz="2000" b="1" dirty="0" smtClean="0">
                <a:latin typeface="HG丸ｺﾞｼｯｸM-PRO" panose="020F0600000000000000" pitchFamily="50" charset="-128"/>
                <a:ea typeface="HG丸ｺﾞｼｯｸM-PRO" panose="020F0600000000000000" pitchFamily="50" charset="-128"/>
              </a:rPr>
              <a:t>①</a:t>
            </a:r>
            <a:endParaRPr kumimoji="1" lang="ja-JP" altLang="en-US" sz="2000" b="1" dirty="0">
              <a:latin typeface="HG丸ｺﾞｼｯｸM-PRO" panose="020F0600000000000000" pitchFamily="50" charset="-128"/>
              <a:ea typeface="HG丸ｺﾞｼｯｸM-PRO" panose="020F0600000000000000" pitchFamily="50" charset="-128"/>
            </a:endParaRPr>
          </a:p>
        </p:txBody>
      </p:sp>
      <p:sp>
        <p:nvSpPr>
          <p:cNvPr id="6" name="テキスト ボックス 5"/>
          <p:cNvSpPr txBox="1"/>
          <p:nvPr/>
        </p:nvSpPr>
        <p:spPr>
          <a:xfrm>
            <a:off x="674139" y="1138699"/>
            <a:ext cx="5617616" cy="1323439"/>
          </a:xfrm>
          <a:prstGeom prst="rect">
            <a:avLst/>
          </a:prstGeom>
          <a:noFill/>
        </p:spPr>
        <p:txBody>
          <a:bodyPr wrap="square" rtlCol="0">
            <a:spAutoFit/>
          </a:bodyPr>
          <a:lstStyle/>
          <a:p>
            <a:pPr algn="just"/>
            <a:r>
              <a:rPr kumimoji="1" lang="ja-JP" altLang="en-US" sz="1600" dirty="0" smtClean="0">
                <a:latin typeface="Meiryo UI" panose="020B0604030504040204" pitchFamily="50" charset="-128"/>
                <a:ea typeface="Meiryo UI" panose="020B0604030504040204" pitchFamily="50" charset="-128"/>
              </a:rPr>
              <a:t>　クーリング・オフ制度とは、訪問販売や電話勧誘販売、</a:t>
            </a:r>
            <a:r>
              <a:rPr lang="ja-JP" altLang="en-US" sz="1600" dirty="0" smtClean="0">
                <a:latin typeface="Meiryo UI" panose="020B0604030504040204" pitchFamily="50" charset="-128"/>
                <a:ea typeface="Meiryo UI" panose="020B0604030504040204" pitchFamily="50" charset="-128"/>
              </a:rPr>
              <a:t>連鎖販売取引などの特定の取引で「契約してしまったけれど、やっぱり解約したい</a:t>
            </a:r>
            <a:r>
              <a:rPr lang="en-US" altLang="ja-JP" sz="1600" dirty="0" smtClean="0">
                <a:latin typeface="Meiryo UI" panose="020B0604030504040204" pitchFamily="50" charset="-128"/>
                <a:ea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rPr>
              <a:t>」と思った時に、法定の契約申込書又は契約締結</a:t>
            </a:r>
            <a:r>
              <a:rPr lang="ja-JP" altLang="en-US" sz="1600" dirty="0">
                <a:latin typeface="Meiryo UI" panose="020B0604030504040204" pitchFamily="50" charset="-128"/>
                <a:ea typeface="Meiryo UI" panose="020B0604030504040204" pitchFamily="50" charset="-128"/>
              </a:rPr>
              <a:t>書</a:t>
            </a:r>
            <a:r>
              <a:rPr lang="ja-JP" altLang="en-US" sz="1600" dirty="0" smtClean="0">
                <a:latin typeface="Meiryo UI" panose="020B0604030504040204" pitchFamily="50" charset="-128"/>
                <a:ea typeface="Meiryo UI" panose="020B0604030504040204" pitchFamily="50" charset="-128"/>
              </a:rPr>
              <a:t>を受け取った日から一定の期間内であれば消費者が無条件に契約を解除できる制度です。</a:t>
            </a:r>
            <a:endParaRPr kumimoji="1" lang="ja-JP" altLang="en-US" sz="1600" dirty="0">
              <a:latin typeface="Meiryo UI" panose="020B0604030504040204" pitchFamily="50" charset="-128"/>
              <a:ea typeface="Meiryo UI" panose="020B0604030504040204" pitchFamily="50" charset="-128"/>
            </a:endParaRPr>
          </a:p>
        </p:txBody>
      </p:sp>
      <p:grpSp>
        <p:nvGrpSpPr>
          <p:cNvPr id="7" name="グループ化 6"/>
          <p:cNvGrpSpPr/>
          <p:nvPr/>
        </p:nvGrpSpPr>
        <p:grpSpPr>
          <a:xfrm>
            <a:off x="1825145" y="2489677"/>
            <a:ext cx="3315604" cy="338554"/>
            <a:chOff x="-4668253" y="452894"/>
            <a:chExt cx="2148085" cy="405913"/>
          </a:xfrm>
          <a:solidFill>
            <a:schemeClr val="bg1">
              <a:lumMod val="65000"/>
            </a:schemeClr>
          </a:solidFill>
        </p:grpSpPr>
        <p:sp>
          <p:nvSpPr>
            <p:cNvPr id="8" name="角丸四角形 7"/>
            <p:cNvSpPr/>
            <p:nvPr/>
          </p:nvSpPr>
          <p:spPr>
            <a:xfrm>
              <a:off x="-4668253" y="494308"/>
              <a:ext cx="2148085" cy="304325"/>
            </a:xfrm>
            <a:prstGeom prst="roundRect">
              <a:avLst>
                <a:gd name="adj" fmla="val 50000"/>
              </a:avLst>
            </a:prstGeom>
            <a:solidFill>
              <a:schemeClr val="bg1">
                <a:lumMod val="5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solidFill>
              </a:endParaRPr>
            </a:p>
          </p:txBody>
        </p:sp>
        <p:sp>
          <p:nvSpPr>
            <p:cNvPr id="9" name="テキスト ボックス 8"/>
            <p:cNvSpPr txBox="1"/>
            <p:nvPr/>
          </p:nvSpPr>
          <p:spPr>
            <a:xfrm>
              <a:off x="-4592820" y="452894"/>
              <a:ext cx="1998598" cy="405913"/>
            </a:xfrm>
            <a:prstGeom prst="rect">
              <a:avLst/>
            </a:prstGeom>
            <a:noFill/>
            <a:ln>
              <a:noFill/>
            </a:ln>
          </p:spPr>
          <p:txBody>
            <a:bodyPr wrap="square" rtlCol="0">
              <a:spAutoFit/>
            </a:bodyPr>
            <a:lstStyle/>
            <a:p>
              <a:pPr algn="ctr"/>
              <a:r>
                <a:rPr kumimoji="1" lang="ja-JP" altLang="en-US" sz="1600" b="1" dirty="0" smtClean="0">
                  <a:solidFill>
                    <a:schemeClr val="bg1"/>
                  </a:solidFill>
                  <a:latin typeface="Meiryo UI" panose="020B0604030504040204" pitchFamily="50" charset="-128"/>
                  <a:ea typeface="Meiryo UI" panose="020B0604030504040204" pitchFamily="50" charset="-128"/>
                </a:rPr>
                <a:t>クーリング・オフ対象の取引と期間</a:t>
              </a:r>
              <a:endParaRPr kumimoji="1" lang="en-US" altLang="ja-JP" sz="1600" b="1" dirty="0" smtClean="0">
                <a:solidFill>
                  <a:schemeClr val="bg1"/>
                </a:solidFill>
                <a:latin typeface="Meiryo UI" panose="020B0604030504040204" pitchFamily="50" charset="-128"/>
                <a:ea typeface="Meiryo UI" panose="020B0604030504040204" pitchFamily="50" charset="-128"/>
              </a:endParaRPr>
            </a:p>
          </p:txBody>
        </p:sp>
      </p:grpSp>
      <p:graphicFrame>
        <p:nvGraphicFramePr>
          <p:cNvPr id="10" name="表 9"/>
          <p:cNvGraphicFramePr>
            <a:graphicFrameLocks noGrp="1"/>
          </p:cNvGraphicFramePr>
          <p:nvPr>
            <p:extLst>
              <p:ext uri="{D42A27DB-BD31-4B8C-83A1-F6EECF244321}">
                <p14:modId xmlns:p14="http://schemas.microsoft.com/office/powerpoint/2010/main" val="2978350484"/>
              </p:ext>
            </p:extLst>
          </p:nvPr>
        </p:nvGraphicFramePr>
        <p:xfrm>
          <a:off x="721911" y="2848734"/>
          <a:ext cx="5474193" cy="3207408"/>
        </p:xfrm>
        <a:graphic>
          <a:graphicData uri="http://schemas.openxmlformats.org/drawingml/2006/table">
            <a:tbl>
              <a:tblPr firstRow="1" bandRow="1">
                <a:tableStyleId>{5C22544A-7EE6-4342-B048-85BDC9FD1C3A}</a:tableStyleId>
              </a:tblPr>
              <a:tblGrid>
                <a:gridCol w="1330876">
                  <a:extLst>
                    <a:ext uri="{9D8B030D-6E8A-4147-A177-3AD203B41FA5}">
                      <a16:colId xmlns:a16="http://schemas.microsoft.com/office/drawing/2014/main" val="1229181709"/>
                    </a:ext>
                  </a:extLst>
                </a:gridCol>
                <a:gridCol w="3440267">
                  <a:extLst>
                    <a:ext uri="{9D8B030D-6E8A-4147-A177-3AD203B41FA5}">
                      <a16:colId xmlns:a16="http://schemas.microsoft.com/office/drawing/2014/main" val="389811137"/>
                    </a:ext>
                  </a:extLst>
                </a:gridCol>
                <a:gridCol w="703050">
                  <a:extLst>
                    <a:ext uri="{9D8B030D-6E8A-4147-A177-3AD203B41FA5}">
                      <a16:colId xmlns:a16="http://schemas.microsoft.com/office/drawing/2014/main" val="1931051777"/>
                    </a:ext>
                  </a:extLst>
                </a:gridCol>
              </a:tblGrid>
              <a:tr h="286561">
                <a:tc>
                  <a:txBody>
                    <a:bodyPr/>
                    <a:lstStyle/>
                    <a:p>
                      <a:pPr algn="ctr"/>
                      <a:r>
                        <a:rPr kumimoji="1" lang="ja-JP" altLang="en-US" sz="1050" b="0" dirty="0" smtClean="0">
                          <a:solidFill>
                            <a:schemeClr val="bg1"/>
                          </a:solidFill>
                          <a:latin typeface="Meiryo UI" panose="020B0604030504040204" pitchFamily="50" charset="-128"/>
                          <a:ea typeface="Meiryo UI" panose="020B0604030504040204" pitchFamily="50" charset="-128"/>
                        </a:rPr>
                        <a:t>取引内容</a:t>
                      </a:r>
                      <a:endParaRPr kumimoji="1" lang="ja-JP" altLang="en-US" sz="1050" b="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ja-JP" altLang="en-US" sz="1050" b="0" dirty="0" smtClean="0">
                          <a:solidFill>
                            <a:schemeClr val="bg1"/>
                          </a:solidFill>
                          <a:latin typeface="Meiryo UI" panose="020B0604030504040204" pitchFamily="50" charset="-128"/>
                          <a:ea typeface="Meiryo UI" panose="020B0604030504040204" pitchFamily="50" charset="-128"/>
                        </a:rPr>
                        <a:t>対象</a:t>
                      </a:r>
                      <a:endParaRPr kumimoji="1" lang="ja-JP" altLang="en-US" sz="1050" b="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ja-JP" altLang="en-US" sz="1050" b="0" dirty="0" smtClean="0">
                          <a:solidFill>
                            <a:schemeClr val="bg1"/>
                          </a:solidFill>
                          <a:latin typeface="Meiryo UI" panose="020B0604030504040204" pitchFamily="50" charset="-128"/>
                          <a:ea typeface="Meiryo UI" panose="020B0604030504040204" pitchFamily="50" charset="-128"/>
                        </a:rPr>
                        <a:t>期間</a:t>
                      </a:r>
                      <a:endParaRPr kumimoji="1" lang="ja-JP" altLang="en-US" sz="1050" b="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1644850794"/>
                  </a:ext>
                </a:extLst>
              </a:tr>
              <a:tr h="451550">
                <a:tc>
                  <a:txBody>
                    <a:bodyPr/>
                    <a:lstStyle/>
                    <a:p>
                      <a:pPr algn="ctr"/>
                      <a:r>
                        <a:rPr kumimoji="1" lang="ja-JP" altLang="en-US" sz="1100" b="1" dirty="0" smtClean="0">
                          <a:solidFill>
                            <a:schemeClr val="accent1">
                              <a:lumMod val="50000"/>
                            </a:schemeClr>
                          </a:solidFill>
                          <a:latin typeface="Meiryo UI" panose="020B0604030504040204" pitchFamily="50" charset="-128"/>
                          <a:ea typeface="Meiryo UI" panose="020B0604030504040204" pitchFamily="50" charset="-128"/>
                        </a:rPr>
                        <a:t>訪問販売</a:t>
                      </a:r>
                      <a:endParaRPr kumimoji="1" lang="ja-JP" altLang="en-US" sz="1100" b="1" dirty="0">
                        <a:solidFill>
                          <a:schemeClr val="accent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ysDot"/>
                      <a:round/>
                      <a:headEnd type="none" w="med" len="med"/>
                      <a:tailEnd type="none" w="med" len="med"/>
                    </a:lnB>
                    <a:noFill/>
                  </a:tcPr>
                </a:tc>
                <a:tc>
                  <a:txBody>
                    <a:bodyPr/>
                    <a:lstStyle/>
                    <a:p>
                      <a:pPr algn="l"/>
                      <a:r>
                        <a:rPr kumimoji="1" lang="ja-JP" altLang="en-US" sz="1000" b="0" dirty="0" smtClean="0">
                          <a:solidFill>
                            <a:schemeClr val="accent1">
                              <a:lumMod val="50000"/>
                            </a:schemeClr>
                          </a:solidFill>
                          <a:latin typeface="Meiryo UI" panose="020B0604030504040204" pitchFamily="50" charset="-128"/>
                          <a:ea typeface="Meiryo UI" panose="020B0604030504040204" pitchFamily="50" charset="-128"/>
                        </a:rPr>
                        <a:t>自宅や職場への訪問販売、キャッチセールス、展示販売、アポイントメントセールスなど営業所以外で交わした契約</a:t>
                      </a:r>
                      <a:endParaRPr kumimoji="1" lang="ja-JP" altLang="en-US" sz="1000" b="0" dirty="0">
                        <a:solidFill>
                          <a:schemeClr val="accent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ysDot"/>
                      <a:round/>
                      <a:headEnd type="none" w="med" len="med"/>
                      <a:tailEnd type="none" w="med" len="med"/>
                    </a:lnB>
                    <a:noFill/>
                  </a:tcPr>
                </a:tc>
                <a:tc rowSpan="4">
                  <a:txBody>
                    <a:bodyPr/>
                    <a:lstStyle/>
                    <a:p>
                      <a:pPr algn="ctr"/>
                      <a:r>
                        <a:rPr kumimoji="1" lang="ja-JP" altLang="en-US" sz="1100" b="0" dirty="0" smtClean="0">
                          <a:solidFill>
                            <a:schemeClr val="accent1">
                              <a:lumMod val="50000"/>
                            </a:schemeClr>
                          </a:solidFill>
                          <a:latin typeface="Meiryo UI" panose="020B0604030504040204" pitchFamily="50" charset="-128"/>
                          <a:ea typeface="Meiryo UI" panose="020B0604030504040204" pitchFamily="50" charset="-128"/>
                        </a:rPr>
                        <a:t>８日間</a:t>
                      </a:r>
                      <a:endParaRPr kumimoji="1" lang="ja-JP" altLang="en-US" sz="1100" b="0" dirty="0">
                        <a:solidFill>
                          <a:schemeClr val="accent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noFill/>
                  </a:tcPr>
                </a:tc>
                <a:extLst>
                  <a:ext uri="{0D108BD9-81ED-4DB2-BD59-A6C34878D82A}">
                    <a16:rowId xmlns:a16="http://schemas.microsoft.com/office/drawing/2014/main" val="4222854207"/>
                  </a:ext>
                </a:extLst>
              </a:tr>
              <a:tr h="451550">
                <a:tc>
                  <a:txBody>
                    <a:bodyPr/>
                    <a:lstStyle/>
                    <a:p>
                      <a:pPr algn="ctr"/>
                      <a:r>
                        <a:rPr kumimoji="1" lang="ja-JP" altLang="en-US" sz="1100" b="1" dirty="0" smtClean="0">
                          <a:solidFill>
                            <a:schemeClr val="accent1">
                              <a:lumMod val="50000"/>
                            </a:schemeClr>
                          </a:solidFill>
                          <a:latin typeface="Meiryo UI" panose="020B0604030504040204" pitchFamily="50" charset="-128"/>
                          <a:ea typeface="Meiryo UI" panose="020B0604030504040204" pitchFamily="50" charset="-128"/>
                        </a:rPr>
                        <a:t>訪問購入</a:t>
                      </a:r>
                      <a:endParaRPr kumimoji="1" lang="ja-JP" altLang="en-US" sz="1100" b="1" dirty="0">
                        <a:solidFill>
                          <a:schemeClr val="accent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ysDot"/>
                      <a:round/>
                      <a:headEnd type="none" w="med" len="med"/>
                      <a:tailEnd type="none" w="med" len="med"/>
                    </a:lnT>
                    <a:lnB w="12700" cap="flat" cmpd="sng" algn="ctr">
                      <a:solidFill>
                        <a:schemeClr val="accent5">
                          <a:lumMod val="75000"/>
                        </a:schemeClr>
                      </a:solidFill>
                      <a:prstDash val="sysDot"/>
                      <a:round/>
                      <a:headEnd type="none" w="med" len="med"/>
                      <a:tailEnd type="none" w="med" len="med"/>
                    </a:lnB>
                    <a:solidFill>
                      <a:schemeClr val="accent5">
                        <a:lumMod val="20000"/>
                        <a:lumOff val="80000"/>
                      </a:schemeClr>
                    </a:solidFill>
                  </a:tcPr>
                </a:tc>
                <a:tc>
                  <a:txBody>
                    <a:bodyPr/>
                    <a:lstStyle/>
                    <a:p>
                      <a:pPr algn="l"/>
                      <a:r>
                        <a:rPr kumimoji="1" lang="ja-JP" altLang="en-US" sz="1000" b="0" dirty="0" smtClean="0">
                          <a:solidFill>
                            <a:schemeClr val="accent1">
                              <a:lumMod val="50000"/>
                            </a:schemeClr>
                          </a:solidFill>
                          <a:latin typeface="Meiryo UI" panose="020B0604030504040204" pitchFamily="50" charset="-128"/>
                          <a:ea typeface="Meiryo UI" panose="020B0604030504040204" pitchFamily="50" charset="-128"/>
                        </a:rPr>
                        <a:t>店舗以外の場所で事業者が消費者から貴金属や、衣服などの物品を買い取る契約</a:t>
                      </a:r>
                      <a:endParaRPr kumimoji="1" lang="ja-JP" altLang="en-US" sz="1000" b="0" dirty="0">
                        <a:solidFill>
                          <a:schemeClr val="accent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ysDot"/>
                      <a:round/>
                      <a:headEnd type="none" w="med" len="med"/>
                      <a:tailEnd type="none" w="med" len="med"/>
                    </a:lnT>
                    <a:lnB w="12700" cap="flat" cmpd="sng" algn="ctr">
                      <a:solidFill>
                        <a:schemeClr val="accent5">
                          <a:lumMod val="75000"/>
                        </a:schemeClr>
                      </a:solidFill>
                      <a:prstDash val="sysDot"/>
                      <a:round/>
                      <a:headEnd type="none" w="med" len="med"/>
                      <a:tailEnd type="none" w="med" len="med"/>
                    </a:lnB>
                    <a:solidFill>
                      <a:schemeClr val="accent5">
                        <a:lumMod val="20000"/>
                        <a:lumOff val="80000"/>
                      </a:schemeClr>
                    </a:solidFill>
                  </a:tcPr>
                </a:tc>
                <a:tc vMerge="1">
                  <a:txBody>
                    <a:bodyPr/>
                    <a:lstStyle/>
                    <a:p>
                      <a:pPr algn="ctr"/>
                      <a:endParaRPr kumimoji="1" lang="ja-JP" altLang="en-US" sz="1000" b="0">
                        <a:solidFill>
                          <a:schemeClr val="bg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426036399"/>
                  </a:ext>
                </a:extLst>
              </a:tr>
              <a:tr h="295244">
                <a:tc>
                  <a:txBody>
                    <a:bodyPr/>
                    <a:lstStyle/>
                    <a:p>
                      <a:pPr algn="ctr"/>
                      <a:r>
                        <a:rPr kumimoji="1" lang="ja-JP" altLang="en-US" sz="1100" b="1" dirty="0" smtClean="0">
                          <a:solidFill>
                            <a:schemeClr val="accent1">
                              <a:lumMod val="50000"/>
                            </a:schemeClr>
                          </a:solidFill>
                          <a:latin typeface="Meiryo UI" panose="020B0604030504040204" pitchFamily="50" charset="-128"/>
                          <a:ea typeface="Meiryo UI" panose="020B0604030504040204" pitchFamily="50" charset="-128"/>
                        </a:rPr>
                        <a:t>電話勧誘販売</a:t>
                      </a:r>
                      <a:endParaRPr kumimoji="1" lang="ja-JP" altLang="en-US" sz="1100" b="1" dirty="0">
                        <a:solidFill>
                          <a:schemeClr val="accent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ysDot"/>
                      <a:round/>
                      <a:headEnd type="none" w="med" len="med"/>
                      <a:tailEnd type="none" w="med" len="med"/>
                    </a:lnT>
                    <a:lnB w="12700" cap="flat" cmpd="sng" algn="ctr">
                      <a:solidFill>
                        <a:schemeClr val="accent5">
                          <a:lumMod val="75000"/>
                        </a:schemeClr>
                      </a:solidFill>
                      <a:prstDash val="sysDot"/>
                      <a:round/>
                      <a:headEnd type="none" w="med" len="med"/>
                      <a:tailEnd type="none" w="med" len="med"/>
                    </a:lnB>
                    <a:noFill/>
                  </a:tcPr>
                </a:tc>
                <a:tc>
                  <a:txBody>
                    <a:bodyPr/>
                    <a:lstStyle/>
                    <a:p>
                      <a:pPr algn="l"/>
                      <a:r>
                        <a:rPr kumimoji="1" lang="ja-JP" altLang="en-US" sz="1000" b="0" dirty="0" smtClean="0">
                          <a:solidFill>
                            <a:schemeClr val="accent1">
                              <a:lumMod val="50000"/>
                            </a:schemeClr>
                          </a:solidFill>
                          <a:latin typeface="Meiryo UI" panose="020B0604030504040204" pitchFamily="50" charset="-128"/>
                          <a:ea typeface="Meiryo UI" panose="020B0604030504040204" pitchFamily="50" charset="-128"/>
                        </a:rPr>
                        <a:t>電話による勧誘行為で申込みをしたサービス等の契約</a:t>
                      </a:r>
                      <a:endParaRPr kumimoji="1" lang="ja-JP" altLang="en-US" sz="1000" b="0" dirty="0">
                        <a:solidFill>
                          <a:schemeClr val="accent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ysDot"/>
                      <a:round/>
                      <a:headEnd type="none" w="med" len="med"/>
                      <a:tailEnd type="none" w="med" len="med"/>
                    </a:lnT>
                    <a:lnB w="12700" cap="flat" cmpd="sng" algn="ctr">
                      <a:solidFill>
                        <a:schemeClr val="accent5">
                          <a:lumMod val="75000"/>
                        </a:schemeClr>
                      </a:solidFill>
                      <a:prstDash val="sysDot"/>
                      <a:round/>
                      <a:headEnd type="none" w="med" len="med"/>
                      <a:tailEnd type="none" w="med" len="med"/>
                    </a:lnB>
                    <a:noFill/>
                  </a:tcPr>
                </a:tc>
                <a:tc vMerge="1">
                  <a:txBody>
                    <a:bodyPr/>
                    <a:lstStyle/>
                    <a:p>
                      <a:pPr algn="ctr"/>
                      <a:endParaRPr kumimoji="1" lang="ja-JP" altLang="en-US" sz="1000" b="0" dirty="0">
                        <a:solidFill>
                          <a:schemeClr val="bg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559988361"/>
                  </a:ext>
                </a:extLst>
              </a:tr>
              <a:tr h="625223">
                <a:tc>
                  <a:txBody>
                    <a:bodyPr/>
                    <a:lstStyle/>
                    <a:p>
                      <a:pPr algn="ctr"/>
                      <a:r>
                        <a:rPr kumimoji="1" lang="ja-JP" altLang="en-US" sz="1100" b="1" dirty="0" smtClean="0">
                          <a:solidFill>
                            <a:schemeClr val="accent1">
                              <a:lumMod val="50000"/>
                            </a:schemeClr>
                          </a:solidFill>
                          <a:latin typeface="Meiryo UI" panose="020B0604030504040204" pitchFamily="50" charset="-128"/>
                          <a:ea typeface="Meiryo UI" panose="020B0604030504040204" pitchFamily="50" charset="-128"/>
                        </a:rPr>
                        <a:t>特定継続的</a:t>
                      </a:r>
                      <a:endParaRPr kumimoji="1" lang="en-US" altLang="ja-JP" sz="1100" b="1" dirty="0" smtClean="0">
                        <a:solidFill>
                          <a:schemeClr val="accent1">
                            <a:lumMod val="50000"/>
                          </a:schemeClr>
                        </a:solidFill>
                        <a:latin typeface="Meiryo UI" panose="020B0604030504040204" pitchFamily="50" charset="-128"/>
                        <a:ea typeface="Meiryo UI" panose="020B0604030504040204" pitchFamily="50" charset="-128"/>
                      </a:endParaRPr>
                    </a:p>
                    <a:p>
                      <a:pPr algn="ctr"/>
                      <a:r>
                        <a:rPr kumimoji="1" lang="ja-JP" altLang="en-US" sz="1100" b="1" dirty="0" smtClean="0">
                          <a:solidFill>
                            <a:schemeClr val="accent1">
                              <a:lumMod val="50000"/>
                            </a:schemeClr>
                          </a:solidFill>
                          <a:latin typeface="Meiryo UI" panose="020B0604030504040204" pitchFamily="50" charset="-128"/>
                          <a:ea typeface="Meiryo UI" panose="020B0604030504040204" pitchFamily="50" charset="-128"/>
                        </a:rPr>
                        <a:t>役務提供</a:t>
                      </a:r>
                      <a:endParaRPr kumimoji="1" lang="ja-JP" altLang="en-US" sz="1100" b="1" dirty="0">
                        <a:solidFill>
                          <a:schemeClr val="accent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ysDot"/>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tc>
                  <a:txBody>
                    <a:bodyPr/>
                    <a:lstStyle/>
                    <a:p>
                      <a:pPr algn="l"/>
                      <a:r>
                        <a:rPr kumimoji="1" lang="ja-JP" altLang="en-US" sz="1000" b="0" dirty="0" smtClean="0">
                          <a:solidFill>
                            <a:schemeClr val="accent1">
                              <a:lumMod val="50000"/>
                            </a:schemeClr>
                          </a:solidFill>
                          <a:latin typeface="Meiryo UI" panose="020B0604030504040204" pitchFamily="50" charset="-128"/>
                          <a:ea typeface="Meiryo UI" panose="020B0604030504040204" pitchFamily="50" charset="-128"/>
                        </a:rPr>
                        <a:t>５万円を超え、かつ、一定期間を超える、次の契約</a:t>
                      </a:r>
                      <a:endParaRPr kumimoji="1" lang="en-US" altLang="ja-JP" sz="1000" b="0" dirty="0" smtClean="0">
                        <a:solidFill>
                          <a:schemeClr val="accent1">
                            <a:lumMod val="50000"/>
                          </a:schemeClr>
                        </a:solidFill>
                        <a:latin typeface="Meiryo UI" panose="020B0604030504040204" pitchFamily="50" charset="-128"/>
                        <a:ea typeface="Meiryo UI" panose="020B0604030504040204" pitchFamily="50" charset="-128"/>
                      </a:endParaRPr>
                    </a:p>
                    <a:p>
                      <a:pPr algn="l"/>
                      <a:r>
                        <a:rPr kumimoji="1" lang="ja-JP" altLang="en-US" sz="1000" b="0" dirty="0" smtClean="0">
                          <a:solidFill>
                            <a:schemeClr val="accent1">
                              <a:lumMod val="50000"/>
                            </a:schemeClr>
                          </a:solidFill>
                          <a:latin typeface="Meiryo UI" panose="020B0604030504040204" pitchFamily="50" charset="-128"/>
                          <a:ea typeface="Meiryo UI" panose="020B0604030504040204" pitchFamily="50" charset="-128"/>
                        </a:rPr>
                        <a:t>　エステティックサロン、美容医療、語学教室、家庭教師、学習塾、</a:t>
                      </a:r>
                      <a:endParaRPr kumimoji="1" lang="en-US" altLang="ja-JP" sz="1000" b="0" dirty="0" smtClean="0">
                        <a:solidFill>
                          <a:schemeClr val="accent1">
                            <a:lumMod val="50000"/>
                          </a:schemeClr>
                        </a:solidFill>
                        <a:latin typeface="Meiryo UI" panose="020B0604030504040204" pitchFamily="50" charset="-128"/>
                        <a:ea typeface="Meiryo UI" panose="020B0604030504040204" pitchFamily="50" charset="-128"/>
                      </a:endParaRPr>
                    </a:p>
                    <a:p>
                      <a:pPr algn="l"/>
                      <a:r>
                        <a:rPr kumimoji="1" lang="ja-JP" altLang="en-US" sz="1000" b="0" dirty="0" smtClean="0">
                          <a:solidFill>
                            <a:schemeClr val="accent1">
                              <a:lumMod val="50000"/>
                            </a:schemeClr>
                          </a:solidFill>
                          <a:latin typeface="Meiryo UI" panose="020B0604030504040204" pitchFamily="50" charset="-128"/>
                          <a:ea typeface="Meiryo UI" panose="020B0604030504040204" pitchFamily="50" charset="-128"/>
                        </a:rPr>
                        <a:t>　パソコン教室、結婚相手紹介サービス</a:t>
                      </a:r>
                      <a:endParaRPr kumimoji="1" lang="en-US" altLang="ja-JP" sz="1000" b="0" dirty="0" smtClean="0">
                        <a:solidFill>
                          <a:schemeClr val="accent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ysDot"/>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tc vMerge="1">
                  <a:txBody>
                    <a:bodyPr/>
                    <a:lstStyle/>
                    <a:p>
                      <a:pPr algn="ctr"/>
                      <a:endParaRPr kumimoji="1" lang="ja-JP" altLang="en-US" sz="1000" b="0" dirty="0">
                        <a:solidFill>
                          <a:schemeClr val="bg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311512550"/>
                  </a:ext>
                </a:extLst>
              </a:tr>
              <a:tr h="451550">
                <a:tc>
                  <a:txBody>
                    <a:bodyPr/>
                    <a:lstStyle/>
                    <a:p>
                      <a:pPr algn="ctr"/>
                      <a:r>
                        <a:rPr kumimoji="1" lang="ja-JP" altLang="en-US" sz="1100" b="1" dirty="0" smtClean="0">
                          <a:solidFill>
                            <a:schemeClr val="accent1">
                              <a:lumMod val="50000"/>
                            </a:schemeClr>
                          </a:solidFill>
                          <a:latin typeface="Meiryo UI" panose="020B0604030504040204" pitchFamily="50" charset="-128"/>
                          <a:ea typeface="Meiryo UI" panose="020B0604030504040204" pitchFamily="50" charset="-128"/>
                        </a:rPr>
                        <a:t>連鎖販売取引</a:t>
                      </a:r>
                      <a:endParaRPr kumimoji="1" lang="ja-JP" altLang="en-US" sz="1100" b="1" dirty="0">
                        <a:solidFill>
                          <a:schemeClr val="accent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1">
                          <a:lumMod val="50000"/>
                        </a:schemeClr>
                      </a:solidFill>
                      <a:prstDash val="sysDot"/>
                      <a:round/>
                      <a:headEnd type="none" w="med" len="med"/>
                      <a:tailEnd type="none" w="med" len="med"/>
                    </a:lnB>
                    <a:noFill/>
                  </a:tcPr>
                </a:tc>
                <a:tc>
                  <a:txBody>
                    <a:bodyPr/>
                    <a:lstStyle/>
                    <a:p>
                      <a:pPr marL="0" marR="0" lvl="0" indent="0" algn="dist" defTabSz="514350" rtl="0" eaLnBrk="1" fontAlgn="auto" latinLnBrk="0" hangingPunct="1">
                        <a:lnSpc>
                          <a:spcPct val="100000"/>
                        </a:lnSpc>
                        <a:spcBef>
                          <a:spcPts val="0"/>
                        </a:spcBef>
                        <a:spcAft>
                          <a:spcPts val="0"/>
                        </a:spcAft>
                        <a:buClrTx/>
                        <a:buSzTx/>
                        <a:buFontTx/>
                        <a:buNone/>
                        <a:tabLst/>
                        <a:defRPr/>
                      </a:pPr>
                      <a:r>
                        <a:rPr kumimoji="1" lang="ja-JP" altLang="en-US" sz="1000" b="0" dirty="0" smtClean="0">
                          <a:solidFill>
                            <a:schemeClr val="accent1">
                              <a:lumMod val="50000"/>
                            </a:schemeClr>
                          </a:solidFill>
                          <a:latin typeface="Meiryo UI" panose="020B0604030504040204" pitchFamily="50" charset="-128"/>
                          <a:ea typeface="Meiryo UI" panose="020B0604030504040204" pitchFamily="50" charset="-128"/>
                        </a:rPr>
                        <a:t>個人を、販売員となることで利益が得られると誘引し、更にその個人に次の販売員の勧誘をさせる形で、販売組織を連鎖的に拡大</a:t>
                      </a:r>
                      <a:endParaRPr kumimoji="1" lang="en-US" altLang="ja-JP" sz="1000" b="0" dirty="0" smtClean="0">
                        <a:solidFill>
                          <a:schemeClr val="accent1">
                            <a:lumMod val="50000"/>
                          </a:schemeClr>
                        </a:solidFill>
                        <a:latin typeface="Meiryo UI" panose="020B0604030504040204" pitchFamily="50" charset="-128"/>
                        <a:ea typeface="Meiryo UI" panose="020B0604030504040204" pitchFamily="50" charset="-128"/>
                      </a:endParaRPr>
                    </a:p>
                    <a:p>
                      <a:pPr marL="0" marR="0" lvl="0" indent="0" algn="l" defTabSz="514350" rtl="0" eaLnBrk="1" fontAlgn="auto" latinLnBrk="0" hangingPunct="1">
                        <a:lnSpc>
                          <a:spcPct val="100000"/>
                        </a:lnSpc>
                        <a:spcBef>
                          <a:spcPts val="0"/>
                        </a:spcBef>
                        <a:spcAft>
                          <a:spcPts val="0"/>
                        </a:spcAft>
                        <a:buClrTx/>
                        <a:buSzTx/>
                        <a:buFontTx/>
                        <a:buNone/>
                        <a:tabLst/>
                        <a:defRPr/>
                      </a:pPr>
                      <a:r>
                        <a:rPr kumimoji="1" lang="ja-JP" altLang="en-US" sz="1000" b="0" dirty="0" smtClean="0">
                          <a:solidFill>
                            <a:schemeClr val="accent1">
                              <a:lumMod val="50000"/>
                            </a:schemeClr>
                          </a:solidFill>
                          <a:latin typeface="Meiryo UI" panose="020B0604030504040204" pitchFamily="50" charset="-128"/>
                          <a:ea typeface="Meiryo UI" panose="020B0604030504040204" pitchFamily="50" charset="-128"/>
                        </a:rPr>
                        <a:t>して行う商品・サービスの取引についての契約</a:t>
                      </a:r>
                    </a:p>
                  </a:txBody>
                  <a:tcPr anchor="ctr">
                    <a:lnL w="12700" cap="flat" cmpd="sng" algn="ctr">
                      <a:solidFill>
                        <a:schemeClr val="accent1">
                          <a:lumMod val="50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1">
                          <a:lumMod val="50000"/>
                        </a:schemeClr>
                      </a:solidFill>
                      <a:prstDash val="sysDot"/>
                      <a:round/>
                      <a:headEnd type="none" w="med" len="med"/>
                      <a:tailEnd type="none" w="med" len="med"/>
                    </a:lnB>
                    <a:noFill/>
                  </a:tcPr>
                </a:tc>
                <a:tc rowSpan="2">
                  <a:txBody>
                    <a:bodyPr/>
                    <a:lstStyle/>
                    <a:p>
                      <a:pPr algn="ctr"/>
                      <a:r>
                        <a:rPr kumimoji="1" lang="en-US" altLang="ja-JP" sz="1100" b="0" dirty="0" smtClean="0">
                          <a:solidFill>
                            <a:schemeClr val="accent1">
                              <a:lumMod val="50000"/>
                            </a:schemeClr>
                          </a:solidFill>
                          <a:latin typeface="Meiryo UI" panose="020B0604030504040204" pitchFamily="50" charset="-128"/>
                          <a:ea typeface="Meiryo UI" panose="020B0604030504040204" pitchFamily="50" charset="-128"/>
                        </a:rPr>
                        <a:t>20</a:t>
                      </a:r>
                      <a:r>
                        <a:rPr kumimoji="1" lang="ja-JP" altLang="en-US" sz="1100" b="0" dirty="0" smtClean="0">
                          <a:solidFill>
                            <a:schemeClr val="accent1">
                              <a:lumMod val="50000"/>
                            </a:schemeClr>
                          </a:solidFill>
                          <a:latin typeface="Meiryo UI" panose="020B0604030504040204" pitchFamily="50" charset="-128"/>
                          <a:ea typeface="Meiryo UI" panose="020B0604030504040204" pitchFamily="50" charset="-128"/>
                        </a:rPr>
                        <a:t>日間</a:t>
                      </a:r>
                      <a:endParaRPr kumimoji="1" lang="ja-JP" altLang="en-US" sz="1100" b="0" dirty="0">
                        <a:solidFill>
                          <a:schemeClr val="accent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noFill/>
                  </a:tcPr>
                </a:tc>
                <a:extLst>
                  <a:ext uri="{0D108BD9-81ED-4DB2-BD59-A6C34878D82A}">
                    <a16:rowId xmlns:a16="http://schemas.microsoft.com/office/drawing/2014/main" val="423509303"/>
                  </a:ext>
                </a:extLst>
              </a:tr>
              <a:tr h="486284">
                <a:tc>
                  <a:txBody>
                    <a:bodyPr/>
                    <a:lstStyle/>
                    <a:p>
                      <a:pPr algn="ctr"/>
                      <a:r>
                        <a:rPr kumimoji="1" lang="ja-JP" altLang="en-US" sz="1100" b="1" dirty="0" smtClean="0">
                          <a:solidFill>
                            <a:schemeClr val="accent1">
                              <a:lumMod val="50000"/>
                            </a:schemeClr>
                          </a:solidFill>
                          <a:latin typeface="Meiryo UI" panose="020B0604030504040204" pitchFamily="50" charset="-128"/>
                          <a:ea typeface="Meiryo UI" panose="020B0604030504040204" pitchFamily="50" charset="-128"/>
                        </a:rPr>
                        <a:t>業務提供誘引</a:t>
                      </a:r>
                      <a:endParaRPr kumimoji="1" lang="en-US" altLang="ja-JP" sz="1100" b="1" dirty="0" smtClean="0">
                        <a:solidFill>
                          <a:schemeClr val="accent1">
                            <a:lumMod val="50000"/>
                          </a:schemeClr>
                        </a:solidFill>
                        <a:latin typeface="Meiryo UI" panose="020B0604030504040204" pitchFamily="50" charset="-128"/>
                        <a:ea typeface="Meiryo UI" panose="020B0604030504040204" pitchFamily="50" charset="-128"/>
                      </a:endParaRPr>
                    </a:p>
                    <a:p>
                      <a:pPr algn="ctr"/>
                      <a:r>
                        <a:rPr kumimoji="1" lang="ja-JP" altLang="en-US" sz="1100" b="1" dirty="0" smtClean="0">
                          <a:solidFill>
                            <a:schemeClr val="accent1">
                              <a:lumMod val="50000"/>
                            </a:schemeClr>
                          </a:solidFill>
                          <a:latin typeface="Meiryo UI" panose="020B0604030504040204" pitchFamily="50" charset="-128"/>
                          <a:ea typeface="Meiryo UI" panose="020B0604030504040204" pitchFamily="50" charset="-128"/>
                        </a:rPr>
                        <a:t>販売取引</a:t>
                      </a:r>
                      <a:endParaRPr kumimoji="1" lang="ja-JP" altLang="en-US" sz="1100" b="1" dirty="0">
                        <a:solidFill>
                          <a:schemeClr val="accent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ysDot"/>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tc>
                  <a:txBody>
                    <a:bodyPr/>
                    <a:lstStyle/>
                    <a:p>
                      <a:pPr algn="l"/>
                      <a:r>
                        <a:rPr kumimoji="1" lang="ja-JP" altLang="en-US" sz="1000" b="0" dirty="0" smtClean="0">
                          <a:solidFill>
                            <a:schemeClr val="accent1">
                              <a:lumMod val="50000"/>
                            </a:schemeClr>
                          </a:solidFill>
                          <a:latin typeface="Meiryo UI" panose="020B0604030504040204" pitchFamily="50" charset="-128"/>
                          <a:ea typeface="Meiryo UI" panose="020B0604030504040204" pitchFamily="50" charset="-128"/>
                        </a:rPr>
                        <a:t>「仕事を提供するので収入が得られる」という口実で消費者を誘引し、仕事に必要であるとして、商品等を購入させる商法（いわゆる内職商法、いわゆるモニター商法）による契約</a:t>
                      </a:r>
                      <a:endParaRPr kumimoji="1" lang="ja-JP" altLang="en-US" sz="1000" b="0" dirty="0">
                        <a:solidFill>
                          <a:schemeClr val="accent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accent1">
                          <a:lumMod val="50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1">
                          <a:lumMod val="50000"/>
                        </a:schemeClr>
                      </a:solidFill>
                      <a:prstDash val="sysDot"/>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tc vMerge="1">
                  <a:txBody>
                    <a:bodyPr/>
                    <a:lstStyle/>
                    <a:p>
                      <a:pPr algn="ctr"/>
                      <a:endParaRPr kumimoji="1" lang="ja-JP" altLang="en-US" sz="1000" b="0" dirty="0">
                        <a:solidFill>
                          <a:schemeClr val="bg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2478954"/>
                  </a:ext>
                </a:extLst>
              </a:tr>
            </a:tbl>
          </a:graphicData>
        </a:graphic>
      </p:graphicFrame>
      <p:sp>
        <p:nvSpPr>
          <p:cNvPr id="11" name="テキスト ボックス 10"/>
          <p:cNvSpPr txBox="1"/>
          <p:nvPr/>
        </p:nvSpPr>
        <p:spPr>
          <a:xfrm>
            <a:off x="725752" y="6130478"/>
            <a:ext cx="5470352" cy="1384995"/>
          </a:xfrm>
          <a:prstGeom prst="rect">
            <a:avLst/>
          </a:prstGeom>
          <a:noFill/>
        </p:spPr>
        <p:txBody>
          <a:bodyPr wrap="square" rtlCol="0">
            <a:spAutoFit/>
          </a:bodyPr>
          <a:lstStyle/>
          <a:p>
            <a:pPr algn="just"/>
            <a:r>
              <a:rPr kumimoji="1" lang="en-US" altLang="ja-JP" sz="1200" dirty="0" smtClean="0">
                <a:latin typeface="Meiryo UI" panose="020B0604030504040204" pitchFamily="50" charset="-128"/>
                <a:ea typeface="Meiryo UI" panose="020B0604030504040204" pitchFamily="50" charset="-128"/>
              </a:rPr>
              <a:t>※ </a:t>
            </a:r>
            <a:r>
              <a:rPr kumimoji="1" lang="ja-JP" altLang="en-US" sz="1200" dirty="0" smtClean="0">
                <a:latin typeface="Meiryo UI" panose="020B0604030504040204" pitchFamily="50" charset="-128"/>
                <a:ea typeface="Meiryo UI" panose="020B0604030504040204" pitchFamily="50" charset="-128"/>
              </a:rPr>
              <a:t>クーリング・オフは書面により通知しなければなりません。</a:t>
            </a:r>
            <a:endParaRPr kumimoji="1" lang="en-US" altLang="ja-JP" sz="1200" dirty="0" smtClean="0">
              <a:latin typeface="Meiryo UI" panose="020B0604030504040204" pitchFamily="50" charset="-128"/>
              <a:ea typeface="Meiryo UI" panose="020B0604030504040204" pitchFamily="50" charset="-128"/>
            </a:endParaRPr>
          </a:p>
          <a:p>
            <a:pPr algn="just"/>
            <a:r>
              <a:rPr lang="ja-JP" altLang="en-US" sz="1200" dirty="0">
                <a:latin typeface="Meiryo UI" panose="020B0604030504040204" pitchFamily="50" charset="-128"/>
                <a:ea typeface="Meiryo UI" panose="020B0604030504040204" pitchFamily="50" charset="-128"/>
              </a:rPr>
              <a:t>　</a:t>
            </a:r>
            <a:r>
              <a:rPr lang="ja-JP" altLang="en-US" sz="1200" dirty="0" smtClean="0">
                <a:latin typeface="Meiryo UI" panose="020B0604030504040204" pitchFamily="50" charset="-128"/>
                <a:ea typeface="Meiryo UI" panose="020B0604030504040204" pitchFamily="50" charset="-128"/>
              </a:rPr>
              <a:t>　クーリング・オフは</a:t>
            </a:r>
            <a:r>
              <a:rPr kumimoji="1" lang="ja-JP" altLang="en-US" sz="1200" dirty="0" smtClean="0">
                <a:latin typeface="Meiryo UI" panose="020B0604030504040204" pitchFamily="50" charset="-128"/>
                <a:ea typeface="Meiryo UI" panose="020B0604030504040204" pitchFamily="50" charset="-128"/>
              </a:rPr>
              <a:t>発信主義であり、</a:t>
            </a:r>
            <a:r>
              <a:rPr lang="ja-JP" altLang="en-US" sz="1200" dirty="0">
                <a:latin typeface="Meiryo UI" panose="020B0604030504040204" pitchFamily="50" charset="-128"/>
                <a:ea typeface="Meiryo UI" panose="020B0604030504040204" pitchFamily="50" charset="-128"/>
              </a:rPr>
              <a:t>書面</a:t>
            </a:r>
            <a:r>
              <a:rPr lang="ja-JP" altLang="en-US" sz="1200" dirty="0" smtClean="0">
                <a:latin typeface="Meiryo UI" panose="020B0604030504040204" pitchFamily="50" charset="-128"/>
                <a:ea typeface="Meiryo UI" panose="020B0604030504040204" pitchFamily="50" charset="-128"/>
              </a:rPr>
              <a:t>を発送</a:t>
            </a:r>
            <a:r>
              <a:rPr lang="ja-JP" altLang="en-US" sz="1200" dirty="0">
                <a:latin typeface="Meiryo UI" panose="020B0604030504040204" pitchFamily="50" charset="-128"/>
                <a:ea typeface="Meiryo UI" panose="020B0604030504040204" pitchFamily="50" charset="-128"/>
              </a:rPr>
              <a:t>した日</a:t>
            </a:r>
            <a:r>
              <a:rPr lang="en-US" altLang="ja-JP"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消印日</a:t>
            </a:r>
            <a:r>
              <a:rPr lang="en-US" altLang="ja-JP"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がクーリング・オフ</a:t>
            </a:r>
            <a:r>
              <a:rPr lang="ja-JP" altLang="en-US" sz="1200" dirty="0" smtClean="0">
                <a:latin typeface="Meiryo UI" panose="020B0604030504040204" pitchFamily="50" charset="-128"/>
                <a:ea typeface="Meiryo UI" panose="020B0604030504040204" pitchFamily="50" charset="-128"/>
              </a:rPr>
              <a:t>期間</a:t>
            </a:r>
            <a:endParaRPr lang="en-US" altLang="ja-JP" sz="1200" dirty="0" smtClean="0">
              <a:latin typeface="Meiryo UI" panose="020B0604030504040204" pitchFamily="50" charset="-128"/>
              <a:ea typeface="Meiryo UI" panose="020B0604030504040204" pitchFamily="50" charset="-128"/>
            </a:endParaRPr>
          </a:p>
          <a:p>
            <a:pPr algn="just"/>
            <a:r>
              <a:rPr lang="ja-JP" altLang="en-US" sz="1200" dirty="0" smtClean="0">
                <a:latin typeface="Meiryo UI" panose="020B0604030504040204" pitchFamily="50" charset="-128"/>
                <a:ea typeface="Meiryo UI" panose="020B0604030504040204" pitchFamily="50" charset="-128"/>
              </a:rPr>
              <a:t>　  内であれば</a:t>
            </a:r>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相手に届いたのが</a:t>
            </a:r>
            <a:r>
              <a:rPr lang="ja-JP" altLang="en-US" sz="1200" dirty="0">
                <a:latin typeface="Meiryo UI" panose="020B0604030504040204" pitchFamily="50" charset="-128"/>
                <a:ea typeface="Meiryo UI" panose="020B0604030504040204" pitchFamily="50" charset="-128"/>
              </a:rPr>
              <a:t>期間外であっても有効</a:t>
            </a:r>
            <a:r>
              <a:rPr lang="ja-JP" altLang="en-US" sz="1200" dirty="0" smtClean="0">
                <a:latin typeface="Meiryo UI" panose="020B0604030504040204" pitchFamily="50" charset="-128"/>
                <a:ea typeface="Meiryo UI" panose="020B0604030504040204" pitchFamily="50" charset="-128"/>
              </a:rPr>
              <a:t>です。</a:t>
            </a:r>
            <a:endParaRPr lang="en-US" altLang="ja-JP" sz="1200" dirty="0" smtClean="0">
              <a:latin typeface="Meiryo UI" panose="020B0604030504040204" pitchFamily="50" charset="-128"/>
              <a:ea typeface="Meiryo UI" panose="020B0604030504040204" pitchFamily="50" charset="-128"/>
            </a:endParaRPr>
          </a:p>
          <a:p>
            <a:pPr algn="just"/>
            <a:r>
              <a:rPr lang="en-US" altLang="ja-JP" sz="1200" dirty="0" smtClean="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 </a:t>
            </a:r>
            <a:r>
              <a:rPr lang="ja-JP" altLang="en-US" sz="1200" dirty="0" smtClean="0">
                <a:latin typeface="Meiryo UI" panose="020B0604030504040204" pitchFamily="50" charset="-128"/>
                <a:ea typeface="Meiryo UI" panose="020B0604030504040204" pitchFamily="50" charset="-128"/>
              </a:rPr>
              <a:t>クーリング・オフ期間</a:t>
            </a:r>
            <a:r>
              <a:rPr lang="ja-JP" altLang="en-US" sz="1200" dirty="0">
                <a:latin typeface="Meiryo UI" panose="020B0604030504040204" pitchFamily="50" charset="-128"/>
                <a:ea typeface="Meiryo UI" panose="020B0604030504040204" pitchFamily="50" charset="-128"/>
              </a:rPr>
              <a:t>は</a:t>
            </a:r>
            <a:r>
              <a:rPr lang="ja-JP" altLang="en-US" sz="1200" dirty="0" smtClean="0">
                <a:latin typeface="Meiryo UI" panose="020B0604030504040204" pitchFamily="50" charset="-128"/>
                <a:ea typeface="Meiryo UI" panose="020B0604030504040204" pitchFamily="50" charset="-128"/>
              </a:rPr>
              <a:t>、法定の契約申込書又は契約締結書を</a:t>
            </a:r>
            <a:r>
              <a:rPr lang="ja-JP" altLang="en-US" sz="1200" dirty="0">
                <a:latin typeface="Meiryo UI" panose="020B0604030504040204" pitchFamily="50" charset="-128"/>
                <a:ea typeface="Meiryo UI" panose="020B0604030504040204" pitchFamily="50" charset="-128"/>
              </a:rPr>
              <a:t>受け取った日を</a:t>
            </a:r>
            <a:r>
              <a:rPr lang="en-US" altLang="ja-JP" sz="1200" dirty="0">
                <a:latin typeface="Meiryo UI" panose="020B0604030504040204" pitchFamily="50" charset="-128"/>
                <a:ea typeface="Meiryo UI" panose="020B0604030504040204" pitchFamily="50" charset="-128"/>
              </a:rPr>
              <a:t>1</a:t>
            </a:r>
            <a:r>
              <a:rPr lang="ja-JP" altLang="en-US" sz="1200" dirty="0" smtClean="0">
                <a:latin typeface="Meiryo UI" panose="020B0604030504040204" pitchFamily="50" charset="-128"/>
                <a:ea typeface="Meiryo UI" panose="020B0604030504040204" pitchFamily="50" charset="-128"/>
              </a:rPr>
              <a:t>日目　 </a:t>
            </a:r>
            <a:endParaRPr lang="en-US" altLang="ja-JP" sz="1200" dirty="0" smtClean="0">
              <a:latin typeface="Meiryo UI" panose="020B0604030504040204" pitchFamily="50" charset="-128"/>
              <a:ea typeface="Meiryo UI" panose="020B0604030504040204" pitchFamily="50" charset="-128"/>
            </a:endParaRPr>
          </a:p>
          <a:p>
            <a:pPr algn="just"/>
            <a:r>
              <a:rPr lang="ja-JP" altLang="en-US" sz="1200" dirty="0" smtClean="0">
                <a:latin typeface="Meiryo UI" panose="020B0604030504040204" pitchFamily="50" charset="-128"/>
                <a:ea typeface="Meiryo UI" panose="020B0604030504040204" pitchFamily="50" charset="-128"/>
              </a:rPr>
              <a:t>    として数えます。</a:t>
            </a:r>
            <a:endParaRPr lang="en-US" altLang="ja-JP" sz="1200" dirty="0" smtClean="0">
              <a:latin typeface="Meiryo UI" panose="020B0604030504040204" pitchFamily="50" charset="-128"/>
              <a:ea typeface="Meiryo UI" panose="020B0604030504040204" pitchFamily="50" charset="-128"/>
            </a:endParaRPr>
          </a:p>
          <a:p>
            <a:pPr algn="just"/>
            <a:r>
              <a:rPr lang="en-US" altLang="ja-JP" sz="1200" dirty="0" smtClean="0">
                <a:latin typeface="Meiryo UI" panose="020B0604030504040204" pitchFamily="50" charset="-128"/>
                <a:ea typeface="Meiryo UI" panose="020B0604030504040204" pitchFamily="50" charset="-128"/>
              </a:rPr>
              <a:t>※ </a:t>
            </a:r>
            <a:r>
              <a:rPr lang="ja-JP" altLang="en-US" sz="1200" dirty="0" smtClean="0">
                <a:latin typeface="Meiryo UI" panose="020B0604030504040204" pitchFamily="50" charset="-128"/>
                <a:ea typeface="Meiryo UI" panose="020B0604030504040204" pitchFamily="50" charset="-128"/>
              </a:rPr>
              <a:t>エステティックサロン、美容医療は</a:t>
            </a:r>
            <a:r>
              <a:rPr lang="en-US" altLang="ja-JP" sz="1200" dirty="0" smtClean="0">
                <a:latin typeface="Meiryo UI" panose="020B0604030504040204" pitchFamily="50" charset="-128"/>
                <a:ea typeface="Meiryo UI" panose="020B0604030504040204" pitchFamily="50" charset="-128"/>
              </a:rPr>
              <a:t>1</a:t>
            </a:r>
            <a:r>
              <a:rPr lang="ja-JP" altLang="en-US" sz="1200" dirty="0" smtClean="0">
                <a:latin typeface="Meiryo UI" panose="020B0604030504040204" pitchFamily="50" charset="-128"/>
                <a:ea typeface="Meiryo UI" panose="020B0604030504040204" pitchFamily="50" charset="-128"/>
              </a:rPr>
              <a:t>か月、それ以外は２か月の期間を超える契約が特</a:t>
            </a:r>
            <a:endParaRPr lang="en-US" altLang="ja-JP" sz="1200" dirty="0" smtClean="0">
              <a:latin typeface="Meiryo UI" panose="020B0604030504040204" pitchFamily="50" charset="-128"/>
              <a:ea typeface="Meiryo UI" panose="020B0604030504040204" pitchFamily="50" charset="-128"/>
            </a:endParaRPr>
          </a:p>
          <a:p>
            <a:pPr algn="just"/>
            <a:r>
              <a:rPr lang="ja-JP" altLang="en-US" sz="1200" dirty="0" smtClean="0">
                <a:latin typeface="Meiryo UI" panose="020B0604030504040204" pitchFamily="50" charset="-128"/>
                <a:ea typeface="Meiryo UI" panose="020B0604030504040204" pitchFamily="50" charset="-128"/>
              </a:rPr>
              <a:t>    定継続的役務提供の対象です。</a:t>
            </a:r>
            <a:endParaRPr lang="en-US" altLang="ja-JP" sz="1200" dirty="0" smtClean="0">
              <a:latin typeface="Meiryo UI" panose="020B0604030504040204" pitchFamily="50" charset="-128"/>
              <a:ea typeface="Meiryo UI" panose="020B0604030504040204" pitchFamily="50" charset="-128"/>
            </a:endParaRPr>
          </a:p>
        </p:txBody>
      </p:sp>
      <p:cxnSp>
        <p:nvCxnSpPr>
          <p:cNvPr id="12" name="直線コネクタ 11"/>
          <p:cNvCxnSpPr/>
          <p:nvPr/>
        </p:nvCxnSpPr>
        <p:spPr>
          <a:xfrm>
            <a:off x="2328972" y="7729171"/>
            <a:ext cx="3444836" cy="0"/>
          </a:xfrm>
          <a:prstGeom prst="line">
            <a:avLst/>
          </a:prstGeom>
          <a:ln>
            <a:solidFill>
              <a:schemeClr val="accent6">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13" name="テキスト ボックス 12"/>
          <p:cNvSpPr txBox="1"/>
          <p:nvPr/>
        </p:nvSpPr>
        <p:spPr>
          <a:xfrm>
            <a:off x="861889" y="7965910"/>
            <a:ext cx="5456839" cy="1577355"/>
          </a:xfrm>
          <a:prstGeom prst="rect">
            <a:avLst/>
          </a:prstGeom>
          <a:noFill/>
        </p:spPr>
        <p:txBody>
          <a:bodyPr wrap="square" rtlCol="0">
            <a:spAutoFit/>
          </a:bodyPr>
          <a:lstStyle/>
          <a:p>
            <a:pPr algn="just">
              <a:spcBef>
                <a:spcPts val="300"/>
              </a:spcBef>
            </a:pPr>
            <a:r>
              <a:rPr lang="ja-JP" altLang="en-US" sz="1400" b="1" dirty="0" smtClean="0">
                <a:latin typeface="Meiryo UI" panose="020B0604030504040204" pitchFamily="50" charset="-128"/>
                <a:ea typeface="Meiryo UI" panose="020B0604030504040204" pitchFamily="50" charset="-128"/>
              </a:rPr>
              <a:t>● </a:t>
            </a:r>
            <a:r>
              <a:rPr lang="ja-JP" altLang="en-US" sz="1400" dirty="0" smtClean="0">
                <a:latin typeface="Meiryo UI" panose="020B0604030504040204" pitchFamily="50" charset="-128"/>
                <a:ea typeface="Meiryo UI" panose="020B0604030504040204" pitchFamily="50" charset="-128"/>
              </a:rPr>
              <a:t>自分の意思で使用・</a:t>
            </a:r>
            <a:r>
              <a:rPr lang="ja-JP" altLang="en-US" sz="1400" dirty="0">
                <a:latin typeface="Meiryo UI" panose="020B0604030504040204" pitchFamily="50" charset="-128"/>
                <a:ea typeface="Meiryo UI" panose="020B0604030504040204" pitchFamily="50" charset="-128"/>
              </a:rPr>
              <a:t>消費</a:t>
            </a:r>
            <a:r>
              <a:rPr lang="ja-JP" altLang="en-US" sz="1400" dirty="0" smtClean="0">
                <a:latin typeface="Meiryo UI" panose="020B0604030504040204" pitchFamily="50" charset="-128"/>
                <a:ea typeface="Meiryo UI" panose="020B0604030504040204" pitchFamily="50" charset="-128"/>
              </a:rPr>
              <a:t>した化粧</a:t>
            </a:r>
            <a:r>
              <a:rPr lang="ja-JP" altLang="en-US" sz="1400" dirty="0">
                <a:latin typeface="Meiryo UI" panose="020B0604030504040204" pitchFamily="50" charset="-128"/>
                <a:ea typeface="Meiryo UI" panose="020B0604030504040204" pitchFamily="50" charset="-128"/>
              </a:rPr>
              <a:t>品等の</a:t>
            </a:r>
            <a:r>
              <a:rPr lang="ja-JP" altLang="en-US" sz="1400" dirty="0" smtClean="0">
                <a:latin typeface="Meiryo UI" panose="020B0604030504040204" pitchFamily="50" charset="-128"/>
                <a:ea typeface="Meiryo UI" panose="020B0604030504040204" pitchFamily="50" charset="-128"/>
              </a:rPr>
              <a:t>消耗品の使用済み分</a:t>
            </a:r>
            <a:endParaRPr lang="en-US" altLang="ja-JP" sz="1400" dirty="0" smtClean="0">
              <a:latin typeface="Meiryo UI" panose="020B0604030504040204" pitchFamily="50" charset="-128"/>
              <a:ea typeface="Meiryo UI" panose="020B0604030504040204" pitchFamily="50" charset="-128"/>
            </a:endParaRPr>
          </a:p>
          <a:p>
            <a:pPr algn="just">
              <a:spcBef>
                <a:spcPts val="300"/>
              </a:spcBef>
            </a:pPr>
            <a:r>
              <a:rPr lang="ja-JP" altLang="en-US" sz="1400" b="1" dirty="0" smtClean="0">
                <a:latin typeface="Meiryo UI" panose="020B0604030504040204" pitchFamily="50" charset="-128"/>
                <a:ea typeface="Meiryo UI" panose="020B0604030504040204" pitchFamily="50" charset="-128"/>
              </a:rPr>
              <a:t>● </a:t>
            </a:r>
            <a:r>
              <a:rPr lang="ja-JP" altLang="en-US" sz="1400" dirty="0" smtClean="0">
                <a:latin typeface="Meiryo UI" panose="020B0604030504040204" pitchFamily="50" charset="-128"/>
                <a:ea typeface="Meiryo UI" panose="020B0604030504040204" pitchFamily="50" charset="-128"/>
              </a:rPr>
              <a:t>自動車販売</a:t>
            </a:r>
            <a:r>
              <a:rPr lang="en-US" altLang="ja-JP" sz="1400" dirty="0" smtClean="0">
                <a:latin typeface="Meiryo UI" panose="020B0604030504040204" pitchFamily="50" charset="-128"/>
                <a:ea typeface="Meiryo UI" panose="020B0604030504040204" pitchFamily="50" charset="-128"/>
              </a:rPr>
              <a:t>(</a:t>
            </a:r>
            <a:r>
              <a:rPr lang="ja-JP" altLang="en-US" sz="1400" dirty="0" smtClean="0">
                <a:latin typeface="Meiryo UI" panose="020B0604030504040204" pitchFamily="50" charset="-128"/>
                <a:ea typeface="Meiryo UI" panose="020B0604030504040204" pitchFamily="50" charset="-128"/>
              </a:rPr>
              <a:t>リース含む</a:t>
            </a:r>
            <a:r>
              <a:rPr lang="en-US" altLang="ja-JP" sz="1400" dirty="0" smtClean="0">
                <a:latin typeface="Meiryo UI" panose="020B0604030504040204" pitchFamily="50" charset="-128"/>
                <a:ea typeface="Meiryo UI" panose="020B0604030504040204" pitchFamily="50" charset="-128"/>
              </a:rPr>
              <a:t>)</a:t>
            </a:r>
            <a:r>
              <a:rPr lang="ja-JP" altLang="en-US" sz="1400" dirty="0" err="1" smtClean="0">
                <a:latin typeface="Meiryo UI" panose="020B0604030504040204" pitchFamily="50" charset="-128"/>
                <a:ea typeface="Meiryo UI" panose="020B0604030504040204" pitchFamily="50" charset="-128"/>
              </a:rPr>
              <a:t>、</a:t>
            </a:r>
            <a:r>
              <a:rPr lang="ja-JP" altLang="en-US" sz="1400" dirty="0" smtClean="0">
                <a:latin typeface="Meiryo UI" panose="020B0604030504040204" pitchFamily="50" charset="-128"/>
                <a:ea typeface="Meiryo UI" panose="020B0604030504040204" pitchFamily="50" charset="-128"/>
              </a:rPr>
              <a:t>葬儀など</a:t>
            </a:r>
            <a:endParaRPr lang="en-US" altLang="ja-JP" sz="1400" dirty="0" smtClean="0">
              <a:latin typeface="Meiryo UI" panose="020B0604030504040204" pitchFamily="50" charset="-128"/>
              <a:ea typeface="Meiryo UI" panose="020B0604030504040204" pitchFamily="50" charset="-128"/>
            </a:endParaRPr>
          </a:p>
          <a:p>
            <a:pPr algn="just">
              <a:spcBef>
                <a:spcPts val="300"/>
              </a:spcBef>
            </a:pPr>
            <a:r>
              <a:rPr lang="ja-JP" altLang="en-US" sz="1400" b="1" dirty="0">
                <a:latin typeface="Meiryo UI" panose="020B0604030504040204" pitchFamily="50" charset="-128"/>
                <a:ea typeface="Meiryo UI" panose="020B0604030504040204" pitchFamily="50" charset="-128"/>
              </a:rPr>
              <a:t>● </a:t>
            </a:r>
            <a:r>
              <a:rPr lang="ja-JP" altLang="en-US" sz="1400" dirty="0" smtClean="0">
                <a:latin typeface="Meiryo UI" panose="020B0604030504040204" pitchFamily="50" charset="-128"/>
                <a:ea typeface="Meiryo UI" panose="020B0604030504040204" pitchFamily="50" charset="-128"/>
              </a:rPr>
              <a:t>訪問販売及び電話勧誘販売であっても、</a:t>
            </a:r>
            <a:r>
              <a:rPr lang="en-US" altLang="ja-JP" sz="1400" dirty="0" smtClean="0">
                <a:latin typeface="Meiryo UI" panose="020B0604030504040204" pitchFamily="50" charset="-128"/>
                <a:ea typeface="Meiryo UI" panose="020B0604030504040204" pitchFamily="50" charset="-128"/>
              </a:rPr>
              <a:t>3000</a:t>
            </a:r>
            <a:r>
              <a:rPr lang="ja-JP" altLang="en-US" sz="1400" dirty="0" smtClean="0">
                <a:latin typeface="Meiryo UI" panose="020B0604030504040204" pitchFamily="50" charset="-128"/>
                <a:ea typeface="Meiryo UI" panose="020B0604030504040204" pitchFamily="50" charset="-128"/>
              </a:rPr>
              <a:t>円未満の現金取引</a:t>
            </a:r>
            <a:endParaRPr lang="en-US" altLang="ja-JP" sz="1400" dirty="0">
              <a:latin typeface="Meiryo UI" panose="020B0604030504040204" pitchFamily="50" charset="-128"/>
              <a:ea typeface="Meiryo UI" panose="020B0604030504040204" pitchFamily="50" charset="-128"/>
            </a:endParaRPr>
          </a:p>
          <a:p>
            <a:pPr algn="just">
              <a:spcBef>
                <a:spcPts val="300"/>
              </a:spcBef>
            </a:pPr>
            <a:r>
              <a:rPr lang="ja-JP" altLang="en-US" sz="1400" b="1" dirty="0" smtClean="0">
                <a:latin typeface="Meiryo UI" panose="020B0604030504040204" pitchFamily="50" charset="-128"/>
                <a:ea typeface="Meiryo UI" panose="020B0604030504040204" pitchFamily="50" charset="-128"/>
              </a:rPr>
              <a:t>● </a:t>
            </a:r>
            <a:r>
              <a:rPr kumimoji="1" lang="ja-JP" altLang="en-US" sz="1400" dirty="0" smtClean="0">
                <a:latin typeface="Meiryo UI" panose="020B0604030504040204" pitchFamily="50" charset="-128"/>
                <a:ea typeface="Meiryo UI" panose="020B0604030504040204" pitchFamily="50" charset="-128"/>
              </a:rPr>
              <a:t>通信販売</a:t>
            </a:r>
            <a:endParaRPr kumimoji="1" lang="en-US" altLang="ja-JP" sz="1400" dirty="0" smtClean="0">
              <a:latin typeface="Meiryo UI" panose="020B0604030504040204" pitchFamily="50" charset="-128"/>
              <a:ea typeface="Meiryo UI" panose="020B0604030504040204" pitchFamily="50" charset="-128"/>
            </a:endParaRPr>
          </a:p>
          <a:p>
            <a:pPr algn="just">
              <a:spcBef>
                <a:spcPts val="300"/>
              </a:spcBef>
            </a:pPr>
            <a:r>
              <a:rPr lang="ja-JP" altLang="en-US" sz="1400" b="1" dirty="0">
                <a:latin typeface="Meiryo UI" panose="020B0604030504040204" pitchFamily="50" charset="-128"/>
                <a:ea typeface="Meiryo UI" panose="020B0604030504040204" pitchFamily="50" charset="-128"/>
              </a:rPr>
              <a:t>● </a:t>
            </a:r>
            <a:r>
              <a:rPr lang="ja-JP" altLang="en-US" sz="1400" dirty="0" smtClean="0">
                <a:latin typeface="Meiryo UI" panose="020B0604030504040204" pitchFamily="50" charset="-128"/>
                <a:ea typeface="Meiryo UI" panose="020B0604030504040204" pitchFamily="50" charset="-128"/>
              </a:rPr>
              <a:t>訪問購入であっても、自動車、家具、家電</a:t>
            </a:r>
            <a:r>
              <a:rPr lang="en-US" altLang="ja-JP" sz="1400" dirty="0" smtClean="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携帯</a:t>
            </a:r>
            <a:r>
              <a:rPr lang="ja-JP" altLang="en-US" sz="1400" dirty="0" smtClean="0">
                <a:latin typeface="Meiryo UI" panose="020B0604030504040204" pitchFamily="50" charset="-128"/>
                <a:ea typeface="Meiryo UI" panose="020B0604030504040204" pitchFamily="50" charset="-128"/>
              </a:rPr>
              <a:t>が</a:t>
            </a:r>
            <a:r>
              <a:rPr lang="ja-JP" altLang="en-US" sz="1400" dirty="0">
                <a:latin typeface="Meiryo UI" panose="020B0604030504040204" pitchFamily="50" charset="-128"/>
                <a:ea typeface="Meiryo UI" panose="020B0604030504040204" pitchFamily="50" charset="-128"/>
              </a:rPr>
              <a:t>容易</a:t>
            </a:r>
            <a:r>
              <a:rPr lang="ja-JP" altLang="en-US" sz="1400" dirty="0" smtClean="0">
                <a:latin typeface="Meiryo UI" panose="020B0604030504040204" pitchFamily="50" charset="-128"/>
                <a:ea typeface="Meiryo UI" panose="020B0604030504040204" pitchFamily="50" charset="-128"/>
              </a:rPr>
              <a:t>なものを除く</a:t>
            </a:r>
            <a:r>
              <a:rPr lang="en-US" altLang="ja-JP" sz="1400" dirty="0" smtClean="0">
                <a:latin typeface="Meiryo UI" panose="020B0604030504040204" pitchFamily="50" charset="-128"/>
                <a:ea typeface="Meiryo UI" panose="020B0604030504040204" pitchFamily="50" charset="-128"/>
              </a:rPr>
              <a:t>)</a:t>
            </a:r>
            <a:r>
              <a:rPr lang="ja-JP" altLang="en-US" sz="1400" dirty="0" err="1" smtClean="0">
                <a:latin typeface="Meiryo UI" panose="020B0604030504040204" pitchFamily="50" charset="-128"/>
                <a:ea typeface="Meiryo UI" panose="020B0604030504040204" pitchFamily="50" charset="-128"/>
              </a:rPr>
              <a:t>、</a:t>
            </a:r>
            <a:endParaRPr lang="en-US" altLang="ja-JP" sz="1400" dirty="0" smtClean="0">
              <a:latin typeface="Meiryo UI" panose="020B0604030504040204" pitchFamily="50" charset="-128"/>
              <a:ea typeface="Meiryo UI" panose="020B0604030504040204" pitchFamily="50" charset="-128"/>
            </a:endParaRPr>
          </a:p>
          <a:p>
            <a:pPr algn="just">
              <a:spcBef>
                <a:spcPts val="300"/>
              </a:spcBef>
            </a:pPr>
            <a:r>
              <a:rPr kumimoji="1" lang="ja-JP" altLang="en-US" sz="1400" dirty="0">
                <a:latin typeface="Meiryo UI" panose="020B0604030504040204" pitchFamily="50" charset="-128"/>
                <a:ea typeface="Meiryo UI" panose="020B0604030504040204" pitchFamily="50" charset="-128"/>
              </a:rPr>
              <a:t>　</a:t>
            </a:r>
            <a:r>
              <a:rPr kumimoji="1" lang="ja-JP" altLang="en-US" sz="1400" dirty="0" smtClean="0">
                <a:latin typeface="Meiryo UI" panose="020B0604030504040204" pitchFamily="50" charset="-128"/>
                <a:ea typeface="Meiryo UI" panose="020B0604030504040204" pitchFamily="50" charset="-128"/>
              </a:rPr>
              <a:t>　本、</a:t>
            </a:r>
            <a:r>
              <a:rPr kumimoji="1" lang="en-US" altLang="ja-JP" sz="1400" dirty="0" smtClean="0">
                <a:latin typeface="Meiryo UI" panose="020B0604030504040204" pitchFamily="50" charset="-128"/>
                <a:ea typeface="Meiryo UI" panose="020B0604030504040204" pitchFamily="50" charset="-128"/>
              </a:rPr>
              <a:t>CD</a:t>
            </a:r>
            <a:r>
              <a:rPr kumimoji="1" lang="ja-JP" altLang="en-US" sz="1400" dirty="0" smtClean="0">
                <a:latin typeface="Meiryo UI" panose="020B0604030504040204" pitchFamily="50" charset="-128"/>
                <a:ea typeface="Meiryo UI" panose="020B0604030504040204" pitchFamily="50" charset="-128"/>
              </a:rPr>
              <a:t>・</a:t>
            </a:r>
            <a:r>
              <a:rPr kumimoji="1" lang="en-US" altLang="ja-JP" sz="1400" dirty="0" smtClean="0">
                <a:latin typeface="Meiryo UI" panose="020B0604030504040204" pitchFamily="50" charset="-128"/>
                <a:ea typeface="Meiryo UI" panose="020B0604030504040204" pitchFamily="50" charset="-128"/>
              </a:rPr>
              <a:t>DVD</a:t>
            </a:r>
            <a:r>
              <a:rPr kumimoji="1" lang="ja-JP" altLang="en-US" sz="1400" dirty="0" smtClean="0">
                <a:latin typeface="Meiryo UI" panose="020B0604030504040204" pitchFamily="50" charset="-128"/>
                <a:ea typeface="Meiryo UI" panose="020B0604030504040204" pitchFamily="50" charset="-128"/>
              </a:rPr>
              <a:t>・ゲームソフト類、有価証券</a:t>
            </a:r>
            <a:endParaRPr kumimoji="1" lang="en-US" altLang="ja-JP" sz="1400" dirty="0" smtClean="0">
              <a:latin typeface="Meiryo UI" panose="020B0604030504040204" pitchFamily="50" charset="-128"/>
              <a:ea typeface="Meiryo UI" panose="020B0604030504040204" pitchFamily="50" charset="-128"/>
            </a:endParaRPr>
          </a:p>
        </p:txBody>
      </p:sp>
      <p:grpSp>
        <p:nvGrpSpPr>
          <p:cNvPr id="14" name="グループ化 13"/>
          <p:cNvGrpSpPr/>
          <p:nvPr/>
        </p:nvGrpSpPr>
        <p:grpSpPr>
          <a:xfrm>
            <a:off x="584200" y="7593186"/>
            <a:ext cx="3938322" cy="343856"/>
            <a:chOff x="703714" y="6435084"/>
            <a:chExt cx="2474067" cy="343856"/>
          </a:xfrm>
        </p:grpSpPr>
        <p:sp>
          <p:nvSpPr>
            <p:cNvPr id="15" name="角丸四角形 14"/>
            <p:cNvSpPr/>
            <p:nvPr/>
          </p:nvSpPr>
          <p:spPr>
            <a:xfrm>
              <a:off x="703714" y="6448925"/>
              <a:ext cx="2474067" cy="330015"/>
            </a:xfrm>
            <a:prstGeom prst="roundRect">
              <a:avLst>
                <a:gd name="adj" fmla="val 50000"/>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p:cNvSpPr txBox="1"/>
            <p:nvPr/>
          </p:nvSpPr>
          <p:spPr>
            <a:xfrm>
              <a:off x="819444" y="6435084"/>
              <a:ext cx="2297195" cy="338554"/>
            </a:xfrm>
            <a:prstGeom prst="rect">
              <a:avLst/>
            </a:prstGeom>
            <a:noFill/>
          </p:spPr>
          <p:txBody>
            <a:bodyPr wrap="none" rtlCol="0">
              <a:spAutoFit/>
            </a:bodyPr>
            <a:lstStyle/>
            <a:p>
              <a:r>
                <a:rPr kumimoji="1" lang="ja-JP" altLang="en-US" sz="1600" dirty="0" smtClean="0">
                  <a:latin typeface="Meiryo UI" panose="020B0604030504040204" pitchFamily="50" charset="-128"/>
                  <a:ea typeface="Meiryo UI" panose="020B0604030504040204" pitchFamily="50" charset="-128"/>
                </a:rPr>
                <a:t>以下の場合は、クーリング・オフができません</a:t>
              </a:r>
              <a:endParaRPr kumimoji="1" lang="ja-JP" altLang="en-US" sz="1600" dirty="0">
                <a:latin typeface="Meiryo UI" panose="020B0604030504040204" pitchFamily="50" charset="-128"/>
                <a:ea typeface="Meiryo UI" panose="020B0604030504040204" pitchFamily="50" charset="-128"/>
              </a:endParaRPr>
            </a:p>
          </p:txBody>
        </p:sp>
      </p:grpSp>
    </p:spTree>
    <p:extLst>
      <p:ext uri="{BB962C8B-B14F-4D97-AF65-F5344CB8AC3E}">
        <p14:creationId xmlns:p14="http://schemas.microsoft.com/office/powerpoint/2010/main" val="37970790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角丸四角形 2"/>
          <p:cNvSpPr/>
          <p:nvPr/>
        </p:nvSpPr>
        <p:spPr>
          <a:xfrm>
            <a:off x="-395416" y="310096"/>
            <a:ext cx="6254795" cy="472612"/>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91"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a:cs typeface="+mn-cs"/>
            </a:endParaRPr>
          </a:p>
        </p:txBody>
      </p:sp>
      <p:sp>
        <p:nvSpPr>
          <p:cNvPr id="4" name="角丸四角形 3"/>
          <p:cNvSpPr/>
          <p:nvPr/>
        </p:nvSpPr>
        <p:spPr>
          <a:xfrm>
            <a:off x="404748" y="941642"/>
            <a:ext cx="6159617" cy="8710863"/>
          </a:xfrm>
          <a:prstGeom prst="roundRect">
            <a:avLst>
              <a:gd name="adj" fmla="val 52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91"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a:cs typeface="+mn-cs"/>
            </a:endParaRPr>
          </a:p>
        </p:txBody>
      </p:sp>
      <p:sp>
        <p:nvSpPr>
          <p:cNvPr id="5" name="テキスト ボックス 4"/>
          <p:cNvSpPr txBox="1"/>
          <p:nvPr/>
        </p:nvSpPr>
        <p:spPr>
          <a:xfrm>
            <a:off x="517058" y="338068"/>
            <a:ext cx="4272323" cy="400110"/>
          </a:xfrm>
          <a:prstGeom prst="rect">
            <a:avLst/>
          </a:prstGeom>
          <a:noFill/>
        </p:spPr>
        <p:txBody>
          <a:bodyPr wrap="none" rtlCol="0">
            <a:spAutoFit/>
          </a:bodyPr>
          <a:lstStyle/>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smtClean="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クーリング・オフ制度について</a:t>
            </a:r>
            <a:r>
              <a:rPr kumimoji="1" lang="en-US" altLang="ja-JP" sz="2000" b="1" i="0" u="none" strike="noStrike" kern="1200" cap="none" spc="0" normalizeH="0" baseline="0" noProof="0" dirty="0" smtClean="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 </a:t>
            </a:r>
            <a:r>
              <a:rPr kumimoji="1" lang="ja-JP" altLang="en-US" sz="2000" b="1" i="0" u="none" strike="noStrike" kern="1200" cap="none" spc="0" normalizeH="0" baseline="0" noProof="0" dirty="0" smtClean="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②</a:t>
            </a:r>
            <a:endParaRPr kumimoji="1" lang="ja-JP" altLang="en-US" sz="2000" b="1"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p:txBody>
      </p:sp>
      <p:grpSp>
        <p:nvGrpSpPr>
          <p:cNvPr id="6" name="グループ化 5"/>
          <p:cNvGrpSpPr/>
          <p:nvPr/>
        </p:nvGrpSpPr>
        <p:grpSpPr>
          <a:xfrm>
            <a:off x="1878263" y="1159872"/>
            <a:ext cx="3170829" cy="338554"/>
            <a:chOff x="1965051" y="1305848"/>
            <a:chExt cx="3039014" cy="338554"/>
          </a:xfrm>
        </p:grpSpPr>
        <p:sp>
          <p:nvSpPr>
            <p:cNvPr id="7" name="角丸四角形 6"/>
            <p:cNvSpPr/>
            <p:nvPr/>
          </p:nvSpPr>
          <p:spPr>
            <a:xfrm>
              <a:off x="1965051" y="1345219"/>
              <a:ext cx="3039014" cy="258667"/>
            </a:xfrm>
            <a:prstGeom prst="roundRect">
              <a:avLst>
                <a:gd name="adj" fmla="val 50000"/>
              </a:avLst>
            </a:prstGeom>
            <a:solidFill>
              <a:schemeClr val="bg1">
                <a:lumMod val="5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91"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a:cs typeface="+mn-cs"/>
              </a:endParaRPr>
            </a:p>
          </p:txBody>
        </p:sp>
        <p:sp>
          <p:nvSpPr>
            <p:cNvPr id="8" name="テキスト ボックス 7"/>
            <p:cNvSpPr txBox="1"/>
            <p:nvPr/>
          </p:nvSpPr>
          <p:spPr>
            <a:xfrm>
              <a:off x="2034668" y="1305848"/>
              <a:ext cx="2906002" cy="338554"/>
            </a:xfrm>
            <a:prstGeom prst="rect">
              <a:avLst/>
            </a:prstGeom>
            <a:noFill/>
            <a:ln>
              <a:noFill/>
            </a:ln>
          </p:spPr>
          <p:txBody>
            <a:bodyPr wrap="square" rtlCol="0">
              <a:spAutoFit/>
            </a:bodyPr>
            <a:lstStyle/>
            <a:p>
              <a:pPr marL="0" marR="0" lvl="0" indent="0" algn="ctr" defTabSz="914391"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rPr>
                <a:t>クーリング・オフはがきの記入方法</a:t>
              </a:r>
              <a:endParaRPr kumimoji="1" lang="en-US" altLang="ja-JP" sz="1600" b="1" i="0" u="none" strike="noStrike" kern="120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grpSp>
      <p:sp>
        <p:nvSpPr>
          <p:cNvPr id="9" name="テキスト ボックス 8"/>
          <p:cNvSpPr txBox="1"/>
          <p:nvPr/>
        </p:nvSpPr>
        <p:spPr>
          <a:xfrm>
            <a:off x="1327538" y="1598608"/>
            <a:ext cx="1107996" cy="276999"/>
          </a:xfrm>
          <a:prstGeom prst="rect">
            <a:avLst/>
          </a:prstGeom>
          <a:noFill/>
        </p:spPr>
        <p:txBody>
          <a:bodyPr wrap="none" rtlCol="0">
            <a:spAutoFit/>
          </a:bodyPr>
          <a:lstStyle/>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記入例：</a:t>
            </a:r>
            <a:r>
              <a:rPr lang="ja-JP" altLang="en-US" sz="1200" dirty="0">
                <a:solidFill>
                  <a:prstClr val="black"/>
                </a:solidFill>
                <a:latin typeface="Meiryo UI" panose="020B0604030504040204" pitchFamily="50" charset="-128"/>
                <a:ea typeface="Meiryo UI" panose="020B0604030504040204" pitchFamily="50" charset="-128"/>
              </a:rPr>
              <a:t>表</a:t>
            </a:r>
            <a:r>
              <a:rPr kumimoji="1" lang="ja-JP" altLang="en-US"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面</a:t>
            </a:r>
            <a:endPar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0" name="テキスト ボックス 9"/>
          <p:cNvSpPr txBox="1"/>
          <p:nvPr/>
        </p:nvSpPr>
        <p:spPr>
          <a:xfrm>
            <a:off x="4316726" y="1623326"/>
            <a:ext cx="1107996" cy="276999"/>
          </a:xfrm>
          <a:prstGeom prst="rect">
            <a:avLst/>
          </a:prstGeom>
          <a:noFill/>
        </p:spPr>
        <p:txBody>
          <a:bodyPr wrap="none" rtlCol="0">
            <a:spAutoFit/>
          </a:bodyPr>
          <a:lstStyle/>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記入例：</a:t>
            </a:r>
            <a:r>
              <a:rPr lang="ja-JP" altLang="en-US" sz="1200" dirty="0">
                <a:solidFill>
                  <a:prstClr val="black"/>
                </a:solidFill>
                <a:latin typeface="Meiryo UI" panose="020B0604030504040204" pitchFamily="50" charset="-128"/>
                <a:ea typeface="Meiryo UI" panose="020B0604030504040204" pitchFamily="50" charset="-128"/>
              </a:rPr>
              <a:t>裏</a:t>
            </a:r>
            <a:r>
              <a:rPr kumimoji="1" lang="ja-JP" altLang="en-US"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面</a:t>
            </a:r>
            <a:endPar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1" name="テキスト ボックス 10"/>
          <p:cNvSpPr txBox="1"/>
          <p:nvPr/>
        </p:nvSpPr>
        <p:spPr>
          <a:xfrm>
            <a:off x="914340" y="6660138"/>
            <a:ext cx="5406096" cy="1577355"/>
          </a:xfrm>
          <a:prstGeom prst="rect">
            <a:avLst/>
          </a:prstGeom>
          <a:noFill/>
        </p:spPr>
        <p:txBody>
          <a:bodyPr wrap="square" rtlCol="0">
            <a:spAutoFit/>
          </a:bodyPr>
          <a:lstStyle/>
          <a:p>
            <a:pPr marL="0" marR="0" lvl="0" indent="0" algn="l" defTabSz="914391" rtl="0" eaLnBrk="1" fontAlgn="auto" latinLnBrk="0" hangingPunct="1">
              <a:lnSpc>
                <a:spcPct val="100000"/>
              </a:lnSpc>
              <a:spcBef>
                <a:spcPts val="300"/>
              </a:spcBef>
              <a:spcAft>
                <a:spcPts val="0"/>
              </a:spcAft>
              <a:buClrTx/>
              <a:buSzTx/>
              <a:buFontTx/>
              <a:buNone/>
              <a:tabLst/>
              <a:defRPr/>
            </a:pPr>
            <a:r>
              <a:rPr kumimoji="1" lang="en-US" altLang="ja-JP"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1. </a:t>
            </a:r>
            <a:r>
              <a:rPr kumimoji="1" lang="ja-JP" altLang="en-US"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クーリング・オフは必ずはがき等の</a:t>
            </a:r>
            <a:r>
              <a:rPr kumimoji="1" lang="ja-JP" altLang="en-US" sz="14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書面で通知</a:t>
            </a:r>
            <a:endParaRPr kumimoji="1" lang="en-US" altLang="ja-JP" sz="14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300"/>
              </a:spcBef>
              <a:spcAft>
                <a:spcPts val="0"/>
              </a:spcAft>
              <a:buClrTx/>
              <a:buSzTx/>
              <a:buFontTx/>
              <a:buNone/>
              <a:tabLst/>
              <a:defRPr/>
            </a:pPr>
            <a:r>
              <a:rPr kumimoji="1" lang="en-US" altLang="ja-JP"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2.</a:t>
            </a:r>
            <a:r>
              <a:rPr kumimoji="1" lang="ja-JP" altLang="en-US"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控えとして、はがきの</a:t>
            </a:r>
            <a:r>
              <a:rPr kumimoji="1" lang="ja-JP" altLang="en-US" sz="14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両面をコピーして保存</a:t>
            </a:r>
            <a:endParaRPr kumimoji="1" lang="en-US" altLang="ja-JP" sz="14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300"/>
              </a:spcBef>
              <a:spcAft>
                <a:spcPts val="0"/>
              </a:spcAft>
              <a:buClrTx/>
              <a:buSzTx/>
              <a:buFontTx/>
              <a:buNone/>
              <a:tabLst/>
              <a:defRPr/>
            </a:pPr>
            <a:r>
              <a:rPr kumimoji="1" lang="en-US" altLang="ja-JP"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3.</a:t>
            </a:r>
            <a:r>
              <a:rPr kumimoji="1" lang="ja-JP" altLang="en-US"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記録</a:t>
            </a:r>
            <a:r>
              <a:rPr kumimoji="1" lang="ja-JP" altLang="en-US"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が</a:t>
            </a:r>
            <a:r>
              <a:rPr kumimoji="1" lang="ja-JP" altLang="en-US"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残る「</a:t>
            </a:r>
            <a:r>
              <a:rPr kumimoji="1" lang="ja-JP" altLang="en-US" sz="14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特定記録郵便」</a:t>
            </a:r>
            <a:r>
              <a:rPr lang="ja-JP" altLang="en-US" sz="1400" noProof="0" dirty="0">
                <a:solidFill>
                  <a:prstClr val="black"/>
                </a:solidFill>
                <a:latin typeface="Meiryo UI" panose="020B0604030504040204" pitchFamily="50" charset="-128"/>
                <a:ea typeface="Meiryo UI" panose="020B0604030504040204" pitchFamily="50" charset="-128"/>
              </a:rPr>
              <a:t>又</a:t>
            </a:r>
            <a:r>
              <a:rPr lang="ja-JP" altLang="en-US" sz="1400" noProof="0" dirty="0" smtClean="0">
                <a:solidFill>
                  <a:prstClr val="black"/>
                </a:solidFill>
                <a:latin typeface="Meiryo UI" panose="020B0604030504040204" pitchFamily="50" charset="-128"/>
                <a:ea typeface="Meiryo UI" panose="020B0604030504040204" pitchFamily="50" charset="-128"/>
              </a:rPr>
              <a:t>は</a:t>
            </a:r>
            <a:r>
              <a:rPr kumimoji="1" lang="ja-JP" altLang="en-US" sz="14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「簡易書留」などを利用</a:t>
            </a:r>
            <a:endParaRPr kumimoji="1" lang="en-US" altLang="ja-JP" sz="14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300"/>
              </a:spcBef>
              <a:spcAft>
                <a:spcPts val="0"/>
              </a:spcAft>
              <a:buClrTx/>
              <a:buSzTx/>
              <a:buFontTx/>
              <a:buNone/>
              <a:tabLst/>
              <a:defRPr/>
            </a:pPr>
            <a:r>
              <a:rPr kumimoji="1" lang="en-US" altLang="ja-JP"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4.</a:t>
            </a:r>
            <a:r>
              <a:rPr kumimoji="1" lang="ja-JP" altLang="en-US"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en-US" sz="1400" b="0" i="0" u="sng"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支払がクレジットの場合、クレジット会社と販売会社の両方へ通知</a:t>
            </a:r>
            <a:endParaRPr kumimoji="1" lang="en-US" altLang="ja-JP" sz="1400" b="0" i="0" u="sng"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300"/>
              </a:spcBef>
              <a:spcAft>
                <a:spcPts val="0"/>
              </a:spcAft>
              <a:buClrTx/>
              <a:buSzTx/>
              <a:buFontTx/>
              <a:buNone/>
              <a:tabLst/>
              <a:defRPr/>
            </a:pPr>
            <a:r>
              <a:rPr kumimoji="1" lang="en-US" altLang="ja-JP"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5.</a:t>
            </a:r>
            <a:r>
              <a:rPr kumimoji="1" lang="ja-JP" altLang="en-US"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訪問購入で、物品を引き渡している場合は、「引き渡し済みの商品</a:t>
            </a:r>
            <a:endParaRPr kumimoji="1" lang="en-US" altLang="ja-JP"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30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en-US"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○○○を</a:t>
            </a:r>
            <a:r>
              <a:rPr lang="ja-JP" altLang="en-US" sz="1400" dirty="0">
                <a:solidFill>
                  <a:prstClr val="black"/>
                </a:solidFill>
                <a:latin typeface="Meiryo UI" panose="020B0604030504040204" pitchFamily="50" charset="-128"/>
                <a:ea typeface="Meiryo UI" panose="020B0604030504040204" pitchFamily="50" charset="-128"/>
              </a:rPr>
              <a:t>返還</a:t>
            </a:r>
            <a:r>
              <a:rPr kumimoji="1" lang="ja-JP" altLang="en-US"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してください」と記載</a:t>
            </a:r>
            <a:endParaRPr kumimoji="1" lang="en-US" altLang="ja-JP"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cxnSp>
        <p:nvCxnSpPr>
          <p:cNvPr id="12" name="直線コネクタ 11"/>
          <p:cNvCxnSpPr/>
          <p:nvPr/>
        </p:nvCxnSpPr>
        <p:spPr>
          <a:xfrm>
            <a:off x="2315946" y="6423883"/>
            <a:ext cx="3444836" cy="0"/>
          </a:xfrm>
          <a:prstGeom prst="line">
            <a:avLst/>
          </a:prstGeom>
          <a:ln>
            <a:solidFill>
              <a:schemeClr val="accent6">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19" name="テキスト ボックス 18"/>
          <p:cNvSpPr txBox="1"/>
          <p:nvPr/>
        </p:nvSpPr>
        <p:spPr>
          <a:xfrm>
            <a:off x="517058" y="8418407"/>
            <a:ext cx="5931868" cy="869469"/>
          </a:xfrm>
          <a:prstGeom prst="rect">
            <a:avLst/>
          </a:prstGeom>
          <a:noFill/>
        </p:spPr>
        <p:txBody>
          <a:bodyPr wrap="square" rtlCol="0">
            <a:spAutoFit/>
          </a:bodyPr>
          <a:lstStyle/>
          <a:p>
            <a:pPr marL="0" marR="0" lvl="0" indent="0" algn="just" defTabSz="914391" rtl="0" eaLnBrk="1" fontAlgn="auto" latinLnBrk="0" hangingPunct="1">
              <a:lnSpc>
                <a:spcPct val="100000"/>
              </a:lnSpc>
              <a:spcBef>
                <a:spcPts val="300"/>
              </a:spcBef>
              <a:spcAft>
                <a:spcPts val="0"/>
              </a:spcAft>
              <a:buClrTx/>
              <a:buSzTx/>
              <a:buFontTx/>
              <a:buNone/>
              <a:tabLst/>
              <a:defRPr/>
            </a:pPr>
            <a:r>
              <a:rPr kumimoji="1" lang="ja-JP" altLang="en-US" sz="1600" b="1"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適切な契約書面を受け取っていない場合や、うそを言われていた場合などは、期間が過ぎていてもクーリング・オフができます。</a:t>
            </a:r>
            <a:endParaRPr kumimoji="1" lang="en-US" altLang="ja-JP" sz="1600" b="1"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algn="just" defTabSz="914391" rtl="0" eaLnBrk="1" fontAlgn="auto" latinLnBrk="0" hangingPunct="1">
              <a:lnSpc>
                <a:spcPct val="100000"/>
              </a:lnSpc>
              <a:spcBef>
                <a:spcPts val="300"/>
              </a:spcBef>
              <a:spcAft>
                <a:spcPts val="0"/>
              </a:spcAft>
              <a:buClrTx/>
              <a:buSzTx/>
              <a:buFontTx/>
              <a:buNone/>
              <a:tabLst/>
              <a:defRPr/>
            </a:pPr>
            <a:r>
              <a:rPr kumimoji="1" lang="ja-JP" altLang="en-US" sz="1600" b="1"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迷ったとき、困ったときは、早めに消費生活センター等へご相談ください。</a:t>
            </a:r>
            <a:endParaRPr kumimoji="1" lang="ja-JP" altLang="en-US" sz="1600" b="1"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20" name="グループ化 19"/>
          <p:cNvGrpSpPr/>
          <p:nvPr/>
        </p:nvGrpSpPr>
        <p:grpSpPr>
          <a:xfrm>
            <a:off x="703715" y="6254606"/>
            <a:ext cx="1612231" cy="343856"/>
            <a:chOff x="703715" y="6435084"/>
            <a:chExt cx="1612231" cy="343856"/>
          </a:xfrm>
        </p:grpSpPr>
        <p:sp>
          <p:nvSpPr>
            <p:cNvPr id="21" name="角丸四角形 20"/>
            <p:cNvSpPr/>
            <p:nvPr/>
          </p:nvSpPr>
          <p:spPr>
            <a:xfrm>
              <a:off x="703715" y="6448925"/>
              <a:ext cx="1612231" cy="330015"/>
            </a:xfrm>
            <a:prstGeom prst="roundRect">
              <a:avLst>
                <a:gd name="adj" fmla="val 50000"/>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91"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a:cs typeface="+mn-cs"/>
              </a:endParaRPr>
            </a:p>
          </p:txBody>
        </p:sp>
        <p:sp>
          <p:nvSpPr>
            <p:cNvPr id="22" name="テキスト ボックス 21"/>
            <p:cNvSpPr txBox="1"/>
            <p:nvPr/>
          </p:nvSpPr>
          <p:spPr>
            <a:xfrm>
              <a:off x="819444" y="6435084"/>
              <a:ext cx="1378904" cy="338554"/>
            </a:xfrm>
            <a:prstGeom prst="rect">
              <a:avLst/>
            </a:prstGeom>
            <a:noFill/>
          </p:spPr>
          <p:txBody>
            <a:bodyPr wrap="none" rtlCol="0">
              <a:spAutoFit/>
            </a:bodyPr>
            <a:lstStyle/>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記入上の注意</a:t>
              </a:r>
              <a:endPar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grpSp>
      <p:grpSp>
        <p:nvGrpSpPr>
          <p:cNvPr id="37" name="グループ化 36"/>
          <p:cNvGrpSpPr/>
          <p:nvPr/>
        </p:nvGrpSpPr>
        <p:grpSpPr>
          <a:xfrm>
            <a:off x="697177" y="1930739"/>
            <a:ext cx="2627765" cy="3640414"/>
            <a:chOff x="696599" y="2027074"/>
            <a:chExt cx="2627765" cy="3640414"/>
          </a:xfrm>
        </p:grpSpPr>
        <p:sp>
          <p:nvSpPr>
            <p:cNvPr id="23" name="正方形/長方形 22"/>
            <p:cNvSpPr/>
            <p:nvPr/>
          </p:nvSpPr>
          <p:spPr>
            <a:xfrm>
              <a:off x="696599" y="2027074"/>
              <a:ext cx="2627765" cy="3640414"/>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91" rtl="0" eaLnBrk="1" fontAlgn="auto" latinLnBrk="0" hangingPunct="1">
                <a:lnSpc>
                  <a:spcPct val="100000"/>
                </a:lnSpc>
                <a:spcBef>
                  <a:spcPts val="0"/>
                </a:spcBef>
                <a:spcAft>
                  <a:spcPts val="0"/>
                </a:spcAft>
                <a:buClrTx/>
                <a:buSzTx/>
                <a:buFontTx/>
                <a:buNone/>
                <a:tabLst/>
                <a:defRPr/>
              </a:pPr>
              <a:endParaRPr kumimoji="1" lang="ja-JP" altLang="en-US" sz="4000" b="0" i="0" u="none" strike="noStrike" kern="1200" cap="none" spc="0" normalizeH="0" baseline="0" noProof="0">
                <a:ln>
                  <a:noFill/>
                </a:ln>
                <a:solidFill>
                  <a:prstClr val="white"/>
                </a:solidFill>
                <a:effectLst/>
                <a:uLnTx/>
                <a:uFillTx/>
                <a:latin typeface="Calibri"/>
                <a:ea typeface="ＭＳ Ｐゴシック"/>
                <a:cs typeface="+mn-cs"/>
              </a:endParaRPr>
            </a:p>
          </p:txBody>
        </p:sp>
        <p:sp>
          <p:nvSpPr>
            <p:cNvPr id="30" name="テキスト ボックス 29"/>
            <p:cNvSpPr txBox="1"/>
            <p:nvPr/>
          </p:nvSpPr>
          <p:spPr>
            <a:xfrm>
              <a:off x="821699" y="5225311"/>
              <a:ext cx="1252635" cy="276999"/>
            </a:xfrm>
            <a:prstGeom prst="rect">
              <a:avLst/>
            </a:prstGeom>
            <a:noFill/>
          </p:spPr>
          <p:txBody>
            <a:bodyPr wrap="square" rtlCol="0">
              <a:spAutoFit/>
            </a:bodyPr>
            <a:lstStyle/>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特定記録郵便</a:t>
              </a:r>
              <a:endParaRPr kumimoji="1" lang="ja-JP" altLang="en-US" sz="12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sp>
          <p:nvSpPr>
            <p:cNvPr id="31" name="正方形/長方形 30"/>
            <p:cNvSpPr/>
            <p:nvPr/>
          </p:nvSpPr>
          <p:spPr>
            <a:xfrm>
              <a:off x="768320" y="5200654"/>
              <a:ext cx="1216833" cy="311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91" rtl="0" eaLnBrk="1" fontAlgn="auto" latinLnBrk="0" hangingPunct="1">
                <a:lnSpc>
                  <a:spcPct val="100000"/>
                </a:lnSpc>
                <a:spcBef>
                  <a:spcPts val="0"/>
                </a:spcBef>
                <a:spcAft>
                  <a:spcPts val="0"/>
                </a:spcAft>
                <a:buClrTx/>
                <a:buSzTx/>
                <a:buFontTx/>
                <a:buNone/>
                <a:tabLst/>
                <a:defRPr/>
              </a:pPr>
              <a:endParaRPr kumimoji="1" lang="ja-JP" altLang="en-US" sz="4000" b="0" i="0" u="none" strike="noStrike" kern="1200" cap="none" spc="0" normalizeH="0" baseline="0" noProof="0">
                <a:ln>
                  <a:noFill/>
                </a:ln>
                <a:solidFill>
                  <a:prstClr val="white"/>
                </a:solidFill>
                <a:effectLst/>
                <a:uLnTx/>
                <a:uFillTx/>
                <a:latin typeface="Calibri"/>
                <a:ea typeface="ＭＳ Ｐゴシック"/>
                <a:cs typeface="+mn-cs"/>
              </a:endParaRPr>
            </a:p>
          </p:txBody>
        </p:sp>
        <p:sp>
          <p:nvSpPr>
            <p:cNvPr id="28" name="テキスト ボックス 27"/>
            <p:cNvSpPr txBox="1"/>
            <p:nvPr/>
          </p:nvSpPr>
          <p:spPr>
            <a:xfrm>
              <a:off x="981950" y="4581733"/>
              <a:ext cx="1008022" cy="276999"/>
            </a:xfrm>
            <a:prstGeom prst="rect">
              <a:avLst/>
            </a:prstGeom>
            <a:noFill/>
          </p:spPr>
          <p:txBody>
            <a:bodyPr wrap="square" rtlCol="0">
              <a:spAutoFit/>
            </a:bodyPr>
            <a:lstStyle/>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簡易書留</a:t>
              </a:r>
              <a:endParaRPr kumimoji="1" lang="ja-JP" altLang="en-US" sz="12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sp>
          <p:nvSpPr>
            <p:cNvPr id="29" name="正方形/長方形 28"/>
            <p:cNvSpPr/>
            <p:nvPr/>
          </p:nvSpPr>
          <p:spPr>
            <a:xfrm>
              <a:off x="955610" y="4570865"/>
              <a:ext cx="849609" cy="311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91" rtl="0" eaLnBrk="1" fontAlgn="auto" latinLnBrk="0" hangingPunct="1">
                <a:lnSpc>
                  <a:spcPct val="100000"/>
                </a:lnSpc>
                <a:spcBef>
                  <a:spcPts val="0"/>
                </a:spcBef>
                <a:spcAft>
                  <a:spcPts val="0"/>
                </a:spcAft>
                <a:buClrTx/>
                <a:buSzTx/>
                <a:buFontTx/>
                <a:buNone/>
                <a:tabLst/>
                <a:defRPr/>
              </a:pPr>
              <a:endParaRPr kumimoji="1" lang="ja-JP" altLang="en-US" sz="4000" b="0" i="0" u="none" strike="noStrike" kern="1200" cap="none" spc="0" normalizeH="0" baseline="0" noProof="0">
                <a:ln>
                  <a:noFill/>
                </a:ln>
                <a:solidFill>
                  <a:prstClr val="white"/>
                </a:solidFill>
                <a:effectLst/>
                <a:uLnTx/>
                <a:uFillTx/>
                <a:latin typeface="Calibri"/>
                <a:ea typeface="ＭＳ Ｐゴシック"/>
                <a:cs typeface="+mn-cs"/>
              </a:endParaRPr>
            </a:p>
          </p:txBody>
        </p:sp>
        <p:sp>
          <p:nvSpPr>
            <p:cNvPr id="27" name="テキスト ボックス 26"/>
            <p:cNvSpPr txBox="1"/>
            <p:nvPr/>
          </p:nvSpPr>
          <p:spPr>
            <a:xfrm>
              <a:off x="1108121" y="4903060"/>
              <a:ext cx="865016" cy="276999"/>
            </a:xfrm>
            <a:prstGeom prst="rect">
              <a:avLst/>
            </a:prstGeom>
            <a:noFill/>
          </p:spPr>
          <p:txBody>
            <a:bodyPr wrap="square" rtlCol="0">
              <a:spAutoFit/>
            </a:bodyPr>
            <a:lstStyle/>
            <a:p>
              <a:pPr marL="0" marR="0" lvl="0" indent="0" algn="l" defTabSz="914391" rtl="0" eaLnBrk="1" fontAlgn="auto" latinLnBrk="0" hangingPunct="1">
                <a:lnSpc>
                  <a:spcPct val="100000"/>
                </a:lnSpc>
                <a:spcBef>
                  <a:spcPts val="0"/>
                </a:spcBef>
                <a:spcAft>
                  <a:spcPts val="0"/>
                </a:spcAft>
                <a:buClrTx/>
                <a:buSzTx/>
                <a:buFontTx/>
                <a:buNone/>
                <a:tabLst/>
                <a:defRPr/>
              </a:pPr>
              <a:r>
                <a:rPr lang="ja-JP" altLang="en-US" sz="1200" dirty="0">
                  <a:solidFill>
                    <a:prstClr val="black"/>
                  </a:solidFill>
                  <a:latin typeface="Meiryo UI" panose="020B0604030504040204" pitchFamily="50" charset="-128"/>
                  <a:ea typeface="Meiryo UI" panose="020B0604030504040204" pitchFamily="50" charset="-128"/>
                </a:rPr>
                <a:t>又</a:t>
              </a:r>
              <a:r>
                <a:rPr lang="ja-JP" altLang="en-US" sz="1200" dirty="0" smtClean="0">
                  <a:solidFill>
                    <a:prstClr val="black"/>
                  </a:solidFill>
                  <a:latin typeface="Meiryo UI" panose="020B0604030504040204" pitchFamily="50" charset="-128"/>
                  <a:ea typeface="Meiryo UI" panose="020B0604030504040204" pitchFamily="50" charset="-128"/>
                </a:rPr>
                <a:t>は</a:t>
              </a:r>
              <a:endPar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32" name="テキスト ボックス 31"/>
            <p:cNvSpPr txBox="1"/>
            <p:nvPr/>
          </p:nvSpPr>
          <p:spPr>
            <a:xfrm>
              <a:off x="1674931" y="2048260"/>
              <a:ext cx="945022" cy="261610"/>
            </a:xfrm>
            <a:prstGeom prst="rect">
              <a:avLst/>
            </a:prstGeom>
            <a:noFill/>
          </p:spPr>
          <p:txBody>
            <a:bodyPr wrap="square" rtlCol="0">
              <a:spAutoFit/>
            </a:bodyPr>
            <a:lstStyle/>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郵便はがき</a:t>
              </a:r>
              <a:endParaRPr kumimoji="1" lang="ja-JP" altLang="en-US" sz="11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pic>
          <p:nvPicPr>
            <p:cNvPr id="33" name="図 3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196862" y="2216674"/>
              <a:ext cx="1078082" cy="454893"/>
            </a:xfrm>
            <a:prstGeom prst="rect">
              <a:avLst/>
            </a:prstGeom>
          </p:spPr>
        </p:pic>
        <p:sp>
          <p:nvSpPr>
            <p:cNvPr id="34" name="正方形/長方形 33"/>
            <p:cNvSpPr/>
            <p:nvPr/>
          </p:nvSpPr>
          <p:spPr>
            <a:xfrm>
              <a:off x="809082" y="2120052"/>
              <a:ext cx="621994" cy="752245"/>
            </a:xfrm>
            <a:prstGeom prst="rect">
              <a:avLst/>
            </a:prstGeom>
            <a:solidFill>
              <a:schemeClr val="accent1">
                <a:lumMod val="40000"/>
                <a:lumOff val="6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91" rtl="0" eaLnBrk="1" fontAlgn="auto" latinLnBrk="0" hangingPunct="1">
                <a:lnSpc>
                  <a:spcPct val="100000"/>
                </a:lnSpc>
                <a:spcBef>
                  <a:spcPts val="0"/>
                </a:spcBef>
                <a:spcAft>
                  <a:spcPts val="0"/>
                </a:spcAft>
                <a:buClrTx/>
                <a:buSzTx/>
                <a:buFontTx/>
                <a:buNone/>
                <a:tabLst/>
                <a:defRPr/>
              </a:pPr>
              <a:endParaRPr kumimoji="1" lang="ja-JP" altLang="en-US" sz="4000" b="0" i="0" u="none" strike="noStrike" kern="1200" cap="none" spc="0" normalizeH="0" baseline="0" noProof="0">
                <a:ln>
                  <a:noFill/>
                </a:ln>
                <a:solidFill>
                  <a:prstClr val="white"/>
                </a:solidFill>
                <a:effectLst/>
                <a:uLnTx/>
                <a:uFillTx/>
                <a:latin typeface="Calibri"/>
                <a:ea typeface="ＭＳ Ｐゴシック"/>
                <a:cs typeface="+mn-cs"/>
              </a:endParaRPr>
            </a:p>
          </p:txBody>
        </p:sp>
        <p:sp>
          <p:nvSpPr>
            <p:cNvPr id="35" name="テキスト ボックス 34"/>
            <p:cNvSpPr txBox="1"/>
            <p:nvPr/>
          </p:nvSpPr>
          <p:spPr>
            <a:xfrm>
              <a:off x="2799805" y="2673526"/>
              <a:ext cx="430887" cy="2930071"/>
            </a:xfrm>
            <a:prstGeom prst="rect">
              <a:avLst/>
            </a:prstGeom>
            <a:noFill/>
          </p:spPr>
          <p:txBody>
            <a:bodyPr vert="eaVert" wrap="square" rtlCol="0">
              <a:spAutoFit/>
            </a:bodyPr>
            <a:lstStyle/>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○○県○○市○○町〇⁻〇〇</a:t>
              </a:r>
              <a:endPar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36" name="テキスト ボックス 35"/>
            <p:cNvSpPr txBox="1"/>
            <p:nvPr/>
          </p:nvSpPr>
          <p:spPr>
            <a:xfrm>
              <a:off x="1847825" y="2868266"/>
              <a:ext cx="715581" cy="2182467"/>
            </a:xfrm>
            <a:prstGeom prst="rect">
              <a:avLst/>
            </a:prstGeom>
            <a:noFill/>
          </p:spPr>
          <p:txBody>
            <a:bodyPr vert="eaVert" wrap="square" rtlCol="0">
              <a:spAutoFit/>
            </a:bodyPr>
            <a:lstStyle/>
            <a:p>
              <a:pPr marL="0" marR="0" lvl="0" indent="0" algn="l" defTabSz="914391" rtl="0" eaLnBrk="1" fontAlgn="auto" latinLnBrk="0" hangingPunct="1">
                <a:lnSpc>
                  <a:spcPct val="100000"/>
                </a:lnSpc>
                <a:spcBef>
                  <a:spcPts val="300"/>
                </a:spcBef>
                <a:spcAft>
                  <a:spcPts val="0"/>
                </a:spcAft>
                <a:buClrTx/>
                <a:buSzTx/>
                <a:buFontTx/>
                <a:buNone/>
                <a:tabLst/>
                <a:defRPr/>
              </a:pPr>
              <a:r>
                <a:rPr kumimoji="1" lang="ja-JP" altLang="en-US" sz="16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会社名</a:t>
              </a:r>
              <a:r>
                <a:rPr kumimoji="1" lang="en-US" altLang="ja-JP"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en-US" sz="16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6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300"/>
                </a:spcBef>
                <a:spcAft>
                  <a:spcPts val="0"/>
                </a:spcAft>
                <a:buClrTx/>
                <a:buSzTx/>
                <a:buFontTx/>
                <a:buNone/>
                <a:tabLst/>
                <a:defRPr/>
              </a:pPr>
              <a:r>
                <a:rPr kumimoji="1" lang="ja-JP" altLang="en-US" sz="16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代表者名 ○○○○ 様</a:t>
              </a:r>
              <a:endParaRPr kumimoji="1" lang="en-US" altLang="ja-JP" sz="16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grpSp>
      <p:sp>
        <p:nvSpPr>
          <p:cNvPr id="38" name="正方形/長方形 37"/>
          <p:cNvSpPr/>
          <p:nvPr/>
        </p:nvSpPr>
        <p:spPr>
          <a:xfrm>
            <a:off x="3560030" y="1911525"/>
            <a:ext cx="2628068" cy="3659628"/>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91" rtl="0" eaLnBrk="1" fontAlgn="auto" latinLnBrk="0" hangingPunct="1">
              <a:lnSpc>
                <a:spcPct val="100000"/>
              </a:lnSpc>
              <a:spcBef>
                <a:spcPts val="0"/>
              </a:spcBef>
              <a:spcAft>
                <a:spcPts val="0"/>
              </a:spcAft>
              <a:buClrTx/>
              <a:buSzTx/>
              <a:buFontTx/>
              <a:buNone/>
              <a:tabLst/>
              <a:defRPr/>
            </a:pPr>
            <a:endParaRPr kumimoji="1" lang="ja-JP" altLang="en-US" sz="5400" b="0" i="0" u="none" strike="noStrike" kern="1200" cap="none" spc="0" normalizeH="0" baseline="0" noProof="0">
              <a:ln>
                <a:noFill/>
              </a:ln>
              <a:solidFill>
                <a:prstClr val="white"/>
              </a:solidFill>
              <a:effectLst/>
              <a:uLnTx/>
              <a:uFillTx/>
              <a:latin typeface="Calibri"/>
              <a:ea typeface="ＭＳ Ｐゴシック"/>
              <a:cs typeface="+mn-cs"/>
            </a:endParaRPr>
          </a:p>
        </p:txBody>
      </p:sp>
      <p:sp>
        <p:nvSpPr>
          <p:cNvPr id="39" name="テキスト ボックス 38"/>
          <p:cNvSpPr txBox="1"/>
          <p:nvPr/>
        </p:nvSpPr>
        <p:spPr>
          <a:xfrm>
            <a:off x="4109542" y="2001940"/>
            <a:ext cx="1441420" cy="307777"/>
          </a:xfrm>
          <a:prstGeom prst="rect">
            <a:avLst/>
          </a:prstGeom>
          <a:noFill/>
        </p:spPr>
        <p:txBody>
          <a:bodyPr wrap="none" rtlCol="0">
            <a:spAutoFit/>
          </a:bodyPr>
          <a:lstStyle/>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契約解除通知書</a:t>
            </a:r>
            <a:endParaRPr kumimoji="1" lang="ja-JP" altLang="en-US"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40" name="テキスト ボックス 39"/>
          <p:cNvSpPr txBox="1"/>
          <p:nvPr/>
        </p:nvSpPr>
        <p:spPr>
          <a:xfrm>
            <a:off x="3639116" y="2412312"/>
            <a:ext cx="2464136" cy="2172390"/>
          </a:xfrm>
          <a:prstGeom prst="rect">
            <a:avLst/>
          </a:prstGeom>
          <a:noFill/>
        </p:spPr>
        <p:txBody>
          <a:bodyPr wrap="none" rtlCol="0">
            <a:spAutoFit/>
          </a:bodyPr>
          <a:lstStyle/>
          <a:p>
            <a:pPr marL="0" marR="0" lvl="0" indent="0" algn="l" defTabSz="914391" rtl="0" eaLnBrk="1" fontAlgn="auto" latinLnBrk="0" hangingPunct="1">
              <a:lnSpc>
                <a:spcPct val="100000"/>
              </a:lnSpc>
              <a:spcBef>
                <a:spcPts val="100"/>
              </a:spcBef>
              <a:spcAft>
                <a:spcPts val="0"/>
              </a:spcAft>
              <a:buClrTx/>
              <a:buSzTx/>
              <a:buFontTx/>
              <a:buNone/>
              <a:tabLst/>
              <a:defRPr/>
            </a:pPr>
            <a:r>
              <a:rPr kumimoji="1" lang="ja-JP" altLang="en-US" sz="11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契約年月日</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令和</a:t>
            </a: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年</a:t>
            </a: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月</a:t>
            </a: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日</a:t>
            </a:r>
            <a:endPar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100"/>
              </a:spcBef>
              <a:spcAft>
                <a:spcPts val="0"/>
              </a:spcAft>
              <a:buClrTx/>
              <a:buSzTx/>
              <a:buFontTx/>
              <a:buNone/>
              <a:tabLst/>
              <a:defRPr/>
            </a:pPr>
            <a:r>
              <a:rPr kumimoji="1" lang="ja-JP" altLang="en-US" sz="11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商</a:t>
            </a:r>
            <a:r>
              <a:rPr kumimoji="1" lang="ja-JP" altLang="en-US" sz="11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品名</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a:t>
            </a:r>
            <a:endPar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100"/>
              </a:spcBef>
              <a:spcAft>
                <a:spcPts val="0"/>
              </a:spcAft>
              <a:buClrTx/>
              <a:buSzTx/>
              <a:buFontTx/>
              <a:buNone/>
              <a:tabLst/>
              <a:defRPr/>
            </a:pPr>
            <a:r>
              <a:rPr kumimoji="1" lang="ja-JP" altLang="en-US" sz="11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契約金額</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円</a:t>
            </a:r>
            <a:endPar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100"/>
              </a:spcBef>
              <a:spcAft>
                <a:spcPts val="0"/>
              </a:spcAft>
              <a:buClrTx/>
              <a:buSzTx/>
              <a:buFontTx/>
              <a:buNone/>
              <a:tabLst/>
              <a:defRPr/>
            </a:pPr>
            <a:r>
              <a:rPr kumimoji="1" lang="ja-JP" altLang="en-US" sz="11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販売</a:t>
            </a:r>
            <a:r>
              <a:rPr kumimoji="1" lang="ja-JP" altLang="en-US" sz="11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会</a:t>
            </a:r>
            <a:r>
              <a:rPr kumimoji="1" lang="ja-JP" altLang="en-US" sz="11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社名</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○○○○株式会社</a:t>
            </a:r>
            <a:endPar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10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□□営業所　</a:t>
            </a:r>
            <a:endPar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10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担当者△△△△</a:t>
            </a:r>
            <a:endPar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0"/>
              </a:spcBef>
              <a:spcAft>
                <a:spcPts val="0"/>
              </a:spcAft>
              <a:buClrTx/>
              <a:buSzTx/>
              <a:buFontTx/>
              <a:buNone/>
              <a:tabLst/>
              <a:defRPr/>
            </a:pPr>
            <a:endPar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0"/>
              </a:spcBef>
              <a:spcAft>
                <a:spcPts val="0"/>
              </a:spcAft>
              <a:buClrTx/>
              <a:buSzTx/>
              <a:buFontTx/>
              <a:buNone/>
              <a:tabLst/>
              <a:defRPr/>
            </a:pPr>
            <a:endPar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上記日付けの契約を解除します。</a:t>
            </a:r>
            <a:endPar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0"/>
              </a:spcBef>
              <a:spcAft>
                <a:spcPts val="0"/>
              </a:spcAft>
              <a:buClrTx/>
              <a:buSzTx/>
              <a:buFontTx/>
              <a:buNone/>
              <a:tabLst/>
              <a:defRPr/>
            </a:pPr>
            <a:endParaRPr kumimoji="1" lang="en-US" altLang="ja-JP" sz="10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なお、支払済みの代金</a:t>
            </a: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円を</a:t>
            </a:r>
            <a:endPar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返金し、商品を引き取ってください。</a:t>
            </a:r>
            <a:endPar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41" name="テキスト ボックス 40"/>
          <p:cNvSpPr txBox="1"/>
          <p:nvPr/>
        </p:nvSpPr>
        <p:spPr>
          <a:xfrm>
            <a:off x="3682320" y="4665744"/>
            <a:ext cx="2390259" cy="807913"/>
          </a:xfrm>
          <a:prstGeom prst="rect">
            <a:avLst/>
          </a:prstGeom>
          <a:noFill/>
        </p:spPr>
        <p:txBody>
          <a:bodyPr wrap="square" rtlCol="0">
            <a:spAutoFit/>
          </a:bodyPr>
          <a:lstStyle/>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令和</a:t>
            </a: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年</a:t>
            </a: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月</a:t>
            </a: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日</a:t>
            </a:r>
            <a:endPar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300"/>
              </a:spcBef>
              <a:spcAft>
                <a:spcPts val="0"/>
              </a:spcAft>
              <a:buClrTx/>
              <a:buSzTx/>
              <a:buFontTx/>
              <a:buNone/>
              <a:tabLst/>
              <a:defRPr/>
            </a:pP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住所</a:t>
            </a: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○○県○○市○○町</a:t>
            </a:r>
            <a:endPar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丁目</a:t>
            </a: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p>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氏</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名</a:t>
            </a: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　○○○</a:t>
            </a:r>
            <a:endPar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42" name="角丸四角形 41"/>
          <p:cNvSpPr/>
          <p:nvPr/>
        </p:nvSpPr>
        <p:spPr>
          <a:xfrm>
            <a:off x="3510655" y="4113131"/>
            <a:ext cx="2769830" cy="483441"/>
          </a:xfrm>
          <a:prstGeom prst="roundRect">
            <a:avLst/>
          </a:prstGeom>
          <a:noFill/>
          <a:ln w="12700">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91" rtl="0" eaLnBrk="1" fontAlgn="auto" latinLnBrk="0" hangingPunct="1">
              <a:lnSpc>
                <a:spcPct val="100000"/>
              </a:lnSpc>
              <a:spcBef>
                <a:spcPts val="0"/>
              </a:spcBef>
              <a:spcAft>
                <a:spcPts val="0"/>
              </a:spcAft>
              <a:buClrTx/>
              <a:buSzTx/>
              <a:buFontTx/>
              <a:buNone/>
              <a:tabLst/>
              <a:defRPr/>
            </a:pPr>
            <a:r>
              <a:rPr kumimoji="1" lang="en-US" altLang="ja-JP" sz="4400" b="0" i="0" u="none" strike="noStrike" kern="1200" cap="none" spc="0" normalizeH="0" baseline="0" noProof="0" dirty="0" smtClean="0">
                <a:ln>
                  <a:noFill/>
                </a:ln>
                <a:solidFill>
                  <a:prstClr val="white"/>
                </a:solidFill>
                <a:effectLst/>
                <a:uLnTx/>
                <a:uFillTx/>
                <a:latin typeface="Calibri"/>
                <a:ea typeface="ＭＳ Ｐゴシック"/>
                <a:cs typeface="+mn-cs"/>
              </a:rPr>
              <a:t>                         </a:t>
            </a:r>
            <a:endParaRPr kumimoji="1" lang="ja-JP" altLang="en-US" sz="4400" b="0" i="0" u="none" strike="noStrike" kern="1200" cap="none" spc="0" normalizeH="0" baseline="0" noProof="0" dirty="0">
              <a:ln>
                <a:noFill/>
              </a:ln>
              <a:solidFill>
                <a:prstClr val="white"/>
              </a:solidFill>
              <a:effectLst/>
              <a:uLnTx/>
              <a:uFillTx/>
              <a:latin typeface="Calibri"/>
              <a:ea typeface="ＭＳ Ｐゴシック"/>
              <a:cs typeface="+mn-cs"/>
            </a:endParaRPr>
          </a:p>
        </p:txBody>
      </p:sp>
      <p:sp>
        <p:nvSpPr>
          <p:cNvPr id="15" name="円弧 14"/>
          <p:cNvSpPr/>
          <p:nvPr/>
        </p:nvSpPr>
        <p:spPr>
          <a:xfrm rot="4169374">
            <a:off x="3998997" y="4132744"/>
            <a:ext cx="2294620" cy="2311182"/>
          </a:xfrm>
          <a:prstGeom prst="arc">
            <a:avLst>
              <a:gd name="adj1" fmla="val 14676974"/>
              <a:gd name="adj2" fmla="val 20017196"/>
            </a:avLst>
          </a:prstGeom>
          <a:ln w="47625">
            <a:solidFill>
              <a:srgbClr val="FF6600"/>
            </a:solidFill>
            <a:headEnd type="arrow" w="med" len="sm"/>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91"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Calibri"/>
              <a:ea typeface="ＭＳ Ｐゴシック"/>
              <a:cs typeface="+mn-cs"/>
            </a:endParaRPr>
          </a:p>
        </p:txBody>
      </p:sp>
      <p:grpSp>
        <p:nvGrpSpPr>
          <p:cNvPr id="16" name="グループ化 15"/>
          <p:cNvGrpSpPr/>
          <p:nvPr/>
        </p:nvGrpSpPr>
        <p:grpSpPr>
          <a:xfrm>
            <a:off x="3596029" y="5669011"/>
            <a:ext cx="2542568" cy="619398"/>
            <a:chOff x="3463677" y="5669011"/>
            <a:chExt cx="2542568" cy="619398"/>
          </a:xfrm>
        </p:grpSpPr>
        <p:sp>
          <p:nvSpPr>
            <p:cNvPr id="17" name="角丸四角形吹き出し 16"/>
            <p:cNvSpPr/>
            <p:nvPr/>
          </p:nvSpPr>
          <p:spPr>
            <a:xfrm>
              <a:off x="3463677" y="5669011"/>
              <a:ext cx="2542568" cy="619398"/>
            </a:xfrm>
            <a:prstGeom prst="wedgeRoundRectCallout">
              <a:avLst>
                <a:gd name="adj1" fmla="val -49471"/>
                <a:gd name="adj2" fmla="val -27316"/>
                <a:gd name="adj3" fmla="val 16667"/>
              </a:avLst>
            </a:prstGeom>
            <a:solidFill>
              <a:schemeClr val="accent2">
                <a:lumMod val="60000"/>
                <a:lumOff val="40000"/>
              </a:schemeClr>
            </a:solidFill>
            <a:ln w="9525">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91"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a:cs typeface="+mn-cs"/>
              </a:endParaRPr>
            </a:p>
          </p:txBody>
        </p:sp>
        <p:sp>
          <p:nvSpPr>
            <p:cNvPr id="18" name="テキスト ボックス 17"/>
            <p:cNvSpPr txBox="1"/>
            <p:nvPr/>
          </p:nvSpPr>
          <p:spPr>
            <a:xfrm>
              <a:off x="3500605" y="5711288"/>
              <a:ext cx="2477319" cy="553998"/>
            </a:xfrm>
            <a:prstGeom prst="rect">
              <a:avLst/>
            </a:prstGeom>
            <a:noFill/>
          </p:spPr>
          <p:txBody>
            <a:bodyPr wrap="square" rtlCol="0">
              <a:spAutoFit/>
            </a:bodyPr>
            <a:lstStyle/>
            <a:p>
              <a:pPr marL="0" marR="0" lvl="0" indent="0" algn="dist" defTabSz="914391"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代金未払い、商品を受け取っていない場合や、支払が</a:t>
              </a: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クレジットの</a:t>
              </a:r>
              <a:r>
                <a:rPr kumimoji="1" lang="ja-JP" altLang="en-US" sz="10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場合には、この文面は</a:t>
              </a:r>
              <a:endParaRPr kumimoji="1" lang="en-US" altLang="ja-JP" sz="10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不要です</a:t>
              </a:r>
              <a:endPar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grpSp>
    </p:spTree>
    <p:extLst>
      <p:ext uri="{BB962C8B-B14F-4D97-AF65-F5344CB8AC3E}">
        <p14:creationId xmlns:p14="http://schemas.microsoft.com/office/powerpoint/2010/main" val="15080167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14" name="角丸四角形 13"/>
          <p:cNvSpPr/>
          <p:nvPr/>
        </p:nvSpPr>
        <p:spPr>
          <a:xfrm>
            <a:off x="-407773" y="310096"/>
            <a:ext cx="6267152" cy="504964"/>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角丸四角形 14"/>
          <p:cNvSpPr/>
          <p:nvPr/>
        </p:nvSpPr>
        <p:spPr>
          <a:xfrm>
            <a:off x="404750" y="991705"/>
            <a:ext cx="6159617" cy="8717779"/>
          </a:xfrm>
          <a:prstGeom prst="roundRect">
            <a:avLst>
              <a:gd name="adj" fmla="val 52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p:cNvSpPr txBox="1"/>
          <p:nvPr/>
        </p:nvSpPr>
        <p:spPr>
          <a:xfrm>
            <a:off x="472708" y="362060"/>
            <a:ext cx="3281668" cy="400110"/>
          </a:xfrm>
          <a:prstGeom prst="rect">
            <a:avLst/>
          </a:prstGeom>
          <a:noFill/>
        </p:spPr>
        <p:txBody>
          <a:bodyPr wrap="none" rtlCol="0">
            <a:spAutoFit/>
          </a:bodyPr>
          <a:lstStyle/>
          <a:p>
            <a:r>
              <a:rPr kumimoji="1" lang="ja-JP" altLang="en-US" sz="2000" b="1" dirty="0" smtClean="0">
                <a:latin typeface="HG丸ｺﾞｼｯｸM-PRO" panose="020F0600000000000000" pitchFamily="50" charset="-128"/>
                <a:ea typeface="HG丸ｺﾞｼｯｸM-PRO" panose="020F0600000000000000" pitchFamily="50" charset="-128"/>
              </a:rPr>
              <a:t>消費生活センター等へ相談</a:t>
            </a:r>
            <a:endParaRPr kumimoji="1" lang="ja-JP" altLang="en-US" sz="2000" b="1" dirty="0">
              <a:latin typeface="HG丸ｺﾞｼｯｸM-PRO" panose="020F0600000000000000" pitchFamily="50" charset="-128"/>
              <a:ea typeface="HG丸ｺﾞｼｯｸM-PRO" panose="020F0600000000000000" pitchFamily="50" charset="-128"/>
            </a:endParaRPr>
          </a:p>
        </p:txBody>
      </p:sp>
      <p:sp>
        <p:nvSpPr>
          <p:cNvPr id="3" name="テキスト ボックス 2"/>
          <p:cNvSpPr txBox="1"/>
          <p:nvPr/>
        </p:nvSpPr>
        <p:spPr>
          <a:xfrm>
            <a:off x="838934" y="1159462"/>
            <a:ext cx="5506304" cy="523220"/>
          </a:xfrm>
          <a:prstGeom prst="rect">
            <a:avLst/>
          </a:prstGeom>
          <a:noFill/>
        </p:spPr>
        <p:txBody>
          <a:bodyPr wrap="square" rtlCol="0">
            <a:spAutoFit/>
          </a:bodyPr>
          <a:lstStyle/>
          <a:p>
            <a:r>
              <a:rPr kumimoji="1" lang="ja-JP" altLang="en-US" sz="1400" dirty="0" smtClean="0">
                <a:latin typeface="HG丸ｺﾞｼｯｸM-PRO" panose="020F0600000000000000" pitchFamily="50" charset="-128"/>
                <a:ea typeface="HG丸ｺﾞｼｯｸM-PRO" panose="020F0600000000000000" pitchFamily="50" charset="-128"/>
              </a:rPr>
              <a:t>消費生活センター等に相談した時にトラブル状況を聞かれ</a:t>
            </a:r>
            <a:r>
              <a:rPr lang="ja-JP" altLang="en-US" sz="1400" dirty="0" smtClean="0">
                <a:latin typeface="HG丸ｺﾞｼｯｸM-PRO" panose="020F0600000000000000" pitchFamily="50" charset="-128"/>
                <a:ea typeface="HG丸ｺﾞｼｯｸM-PRO" panose="020F0600000000000000" pitchFamily="50" charset="-128"/>
              </a:rPr>
              <a:t>るので、</a:t>
            </a:r>
            <a:r>
              <a:rPr kumimoji="1" lang="ja-JP" altLang="en-US" sz="1400" dirty="0" smtClean="0">
                <a:latin typeface="HG丸ｺﾞｼｯｸM-PRO" panose="020F0600000000000000" pitchFamily="50" charset="-128"/>
                <a:ea typeface="HG丸ｺﾞｼｯｸM-PRO" panose="020F0600000000000000" pitchFamily="50" charset="-128"/>
              </a:rPr>
              <a:t>事前に整理しておくと便利です。</a:t>
            </a:r>
            <a:endParaRPr kumimoji="1" lang="en-US" altLang="ja-JP" sz="1400" dirty="0" smtClean="0">
              <a:latin typeface="HG丸ｺﾞｼｯｸM-PRO" panose="020F0600000000000000" pitchFamily="50" charset="-128"/>
              <a:ea typeface="HG丸ｺﾞｼｯｸM-PRO" panose="020F0600000000000000" pitchFamily="50" charset="-128"/>
            </a:endParaRPr>
          </a:p>
        </p:txBody>
      </p:sp>
      <p:sp>
        <p:nvSpPr>
          <p:cNvPr id="6" name="テキスト ボックス 5"/>
          <p:cNvSpPr txBox="1"/>
          <p:nvPr/>
        </p:nvSpPr>
        <p:spPr>
          <a:xfrm>
            <a:off x="850965" y="7617531"/>
            <a:ext cx="3777672" cy="489990"/>
          </a:xfrm>
          <a:prstGeom prst="rect">
            <a:avLst/>
          </a:prstGeom>
          <a:noFill/>
        </p:spPr>
        <p:txBody>
          <a:bodyPr wrap="none" rtlCol="0">
            <a:prstTxWarp prst="textPlain">
              <a:avLst/>
            </a:prstTxWarp>
            <a:spAutoFit/>
          </a:bodyPr>
          <a:lstStyle/>
          <a:p>
            <a:pPr algn="ctr"/>
            <a:r>
              <a:rPr lang="ja-JP" altLang="en-US" b="1" dirty="0" smtClean="0">
                <a:ln/>
                <a:pattFill prst="dkUpDiag">
                  <a:fgClr>
                    <a:srgbClr val="92D050"/>
                  </a:fgClr>
                  <a:bgClr>
                    <a:srgbClr val="00B050"/>
                  </a:bgClr>
                </a:pattFill>
                <a:effectLst>
                  <a:outerShdw blurRad="38100" dist="19050" dir="2700000" algn="tl" rotWithShape="0">
                    <a:schemeClr val="dk1">
                      <a:lumMod val="50000"/>
                      <a:alpha val="40000"/>
                    </a:schemeClr>
                  </a:outerShdw>
                </a:effectLst>
                <a:latin typeface="メイリオ" panose="020B0604030504040204" pitchFamily="50" charset="-128"/>
                <a:ea typeface="メイリオ" panose="020B0604030504040204" pitchFamily="50" charset="-128"/>
              </a:rPr>
              <a:t>もしかして、消費者トラブル？と思ったら</a:t>
            </a:r>
            <a:endParaRPr lang="en-US" altLang="ja-JP" b="1" dirty="0" smtClean="0">
              <a:ln/>
              <a:pattFill prst="dkUpDiag">
                <a:fgClr>
                  <a:srgbClr val="92D050"/>
                </a:fgClr>
                <a:bgClr>
                  <a:srgbClr val="00B050"/>
                </a:bgClr>
              </a:pattFill>
              <a:effectLst>
                <a:outerShdw blurRad="38100" dist="19050" dir="2700000" algn="tl" rotWithShape="0">
                  <a:schemeClr val="dk1">
                    <a:lumMod val="50000"/>
                    <a:alpha val="40000"/>
                  </a:schemeClr>
                </a:outerShdw>
              </a:effectLst>
              <a:latin typeface="メイリオ" panose="020B0604030504040204" pitchFamily="50" charset="-128"/>
              <a:ea typeface="メイリオ" panose="020B0604030504040204" pitchFamily="50" charset="-128"/>
            </a:endParaRPr>
          </a:p>
          <a:p>
            <a:pPr algn="ctr"/>
            <a:r>
              <a:rPr kumimoji="1" lang="ja-JP" altLang="en-US" b="1" dirty="0" smtClean="0">
                <a:ln/>
                <a:pattFill prst="dkUpDiag">
                  <a:fgClr>
                    <a:srgbClr val="92D050"/>
                  </a:fgClr>
                  <a:bgClr>
                    <a:srgbClr val="00B050"/>
                  </a:bgClr>
                </a:pattFill>
                <a:effectLst>
                  <a:outerShdw blurRad="38100" dist="19050" dir="2700000" algn="tl" rotWithShape="0">
                    <a:schemeClr val="dk1">
                      <a:lumMod val="50000"/>
                      <a:alpha val="40000"/>
                    </a:schemeClr>
                  </a:outerShdw>
                </a:effectLst>
                <a:latin typeface="メイリオ" panose="020B0604030504040204" pitchFamily="50" charset="-128"/>
                <a:ea typeface="メイリオ" panose="020B0604030504040204" pitchFamily="50" charset="-128"/>
              </a:rPr>
              <a:t>消費者ホットラインにご連絡ください</a:t>
            </a:r>
            <a:endParaRPr kumimoji="1" lang="ja-JP" altLang="en-US" b="1" dirty="0">
              <a:ln/>
              <a:pattFill prst="dkUpDiag">
                <a:fgClr>
                  <a:srgbClr val="92D050"/>
                </a:fgClr>
                <a:bgClr>
                  <a:srgbClr val="00B050"/>
                </a:bgClr>
              </a:pattFill>
              <a:effectLst>
                <a:outerShdw blurRad="38100" dist="19050" dir="2700000" algn="tl" rotWithShape="0">
                  <a:schemeClr val="dk1">
                    <a:lumMod val="50000"/>
                    <a:alpha val="40000"/>
                  </a:schemeClr>
                </a:outerShdw>
              </a:effectLst>
              <a:latin typeface="メイリオ" panose="020B0604030504040204" pitchFamily="50" charset="-128"/>
              <a:ea typeface="メイリオ" panose="020B0604030504040204" pitchFamily="50" charset="-128"/>
            </a:endParaRPr>
          </a:p>
        </p:txBody>
      </p:sp>
      <p:sp>
        <p:nvSpPr>
          <p:cNvPr id="8" name="テキスト ボックス 7"/>
          <p:cNvSpPr txBox="1"/>
          <p:nvPr/>
        </p:nvSpPr>
        <p:spPr>
          <a:xfrm>
            <a:off x="1945598" y="8236527"/>
            <a:ext cx="1784192" cy="799189"/>
          </a:xfrm>
          <a:prstGeom prst="rect">
            <a:avLst/>
          </a:prstGeom>
          <a:noFill/>
        </p:spPr>
        <p:txBody>
          <a:bodyPr wrap="none" rtlCol="0">
            <a:prstTxWarp prst="textPlain">
              <a:avLst/>
            </a:prstTxWarp>
            <a:spAutoFit/>
          </a:bodyPr>
          <a:lstStyle/>
          <a:p>
            <a:r>
              <a:rPr kumimoji="1" lang="ja-JP" altLang="en-US" sz="4400" dirty="0" smtClean="0">
                <a:ln w="12700">
                  <a:solidFill>
                    <a:schemeClr val="accent1"/>
                  </a:solidFill>
                  <a:prstDash val="solid"/>
                </a:ln>
                <a:solidFill>
                  <a:srgbClr val="00B050"/>
                </a:solidFill>
                <a:effectLst>
                  <a:outerShdw dist="38100" dir="2640000" algn="bl" rotWithShape="0">
                    <a:srgbClr val="92D050"/>
                  </a:outerShdw>
                </a:effectLst>
                <a:latin typeface="ＤＨＰ特太ゴシック体" panose="020B0500000000000000" pitchFamily="50" charset="-128"/>
                <a:ea typeface="ＤＨＰ特太ゴシック体" panose="020B0500000000000000" pitchFamily="50" charset="-128"/>
              </a:rPr>
              <a:t>１８８</a:t>
            </a:r>
            <a:endParaRPr kumimoji="1" lang="ja-JP" altLang="en-US" sz="4400" dirty="0">
              <a:ln w="12700">
                <a:solidFill>
                  <a:schemeClr val="accent1"/>
                </a:solidFill>
                <a:prstDash val="solid"/>
              </a:ln>
              <a:solidFill>
                <a:srgbClr val="00B050"/>
              </a:solidFill>
              <a:effectLst>
                <a:outerShdw dist="38100" dir="2640000" algn="bl" rotWithShape="0">
                  <a:srgbClr val="92D050"/>
                </a:outerShdw>
              </a:effectLst>
              <a:latin typeface="ＤＨＰ特太ゴシック体" panose="020B0500000000000000" pitchFamily="50" charset="-128"/>
              <a:ea typeface="ＤＨＰ特太ゴシック体" panose="020B0500000000000000" pitchFamily="50" charset="-128"/>
            </a:endParaRPr>
          </a:p>
        </p:txBody>
      </p:sp>
      <p:grpSp>
        <p:nvGrpSpPr>
          <p:cNvPr id="10" name="グループ化 9"/>
          <p:cNvGrpSpPr/>
          <p:nvPr/>
        </p:nvGrpSpPr>
        <p:grpSpPr>
          <a:xfrm>
            <a:off x="1024618" y="8296835"/>
            <a:ext cx="902811" cy="830177"/>
            <a:chOff x="596904" y="8519908"/>
            <a:chExt cx="1111628" cy="1115089"/>
          </a:xfrm>
        </p:grpSpPr>
        <p:sp>
          <p:nvSpPr>
            <p:cNvPr id="7" name="テキスト ボックス 6"/>
            <p:cNvSpPr txBox="1"/>
            <p:nvPr/>
          </p:nvSpPr>
          <p:spPr>
            <a:xfrm>
              <a:off x="596904" y="8519908"/>
              <a:ext cx="1111628" cy="413404"/>
            </a:xfrm>
            <a:prstGeom prst="rect">
              <a:avLst/>
            </a:prstGeom>
            <a:noFill/>
          </p:spPr>
          <p:txBody>
            <a:bodyPr wrap="none" rtlCol="0">
              <a:spAutoFit/>
            </a:bodyPr>
            <a:lstStyle/>
            <a:p>
              <a:r>
                <a:rPr kumimoji="1" lang="ja-JP" altLang="en-US" sz="1400" dirty="0" smtClean="0">
                  <a:latin typeface="HG丸ｺﾞｼｯｸM-PRO" panose="020F0600000000000000" pitchFamily="50" charset="-128"/>
                  <a:ea typeface="HG丸ｺﾞｼｯｸM-PRO" panose="020F0600000000000000" pitchFamily="50" charset="-128"/>
                </a:rPr>
                <a:t>局番なし</a:t>
              </a:r>
              <a:endParaRPr kumimoji="1" lang="ja-JP" altLang="en-US" sz="1400" dirty="0">
                <a:latin typeface="HG丸ｺﾞｼｯｸM-PRO" panose="020F0600000000000000" pitchFamily="50" charset="-128"/>
                <a:ea typeface="HG丸ｺﾞｼｯｸM-PRO" panose="020F0600000000000000" pitchFamily="50" charset="-128"/>
              </a:endParaRPr>
            </a:p>
          </p:txBody>
        </p:sp>
        <p:sp>
          <p:nvSpPr>
            <p:cNvPr id="9" name="テキスト ボックス 8"/>
            <p:cNvSpPr txBox="1"/>
            <p:nvPr/>
          </p:nvSpPr>
          <p:spPr>
            <a:xfrm>
              <a:off x="741258" y="8684169"/>
              <a:ext cx="860959" cy="950828"/>
            </a:xfrm>
            <a:prstGeom prst="rect">
              <a:avLst/>
            </a:prstGeom>
            <a:noFill/>
          </p:spPr>
          <p:txBody>
            <a:bodyPr wrap="none" rtlCol="0">
              <a:spAutoFit/>
            </a:bodyPr>
            <a:lstStyle/>
            <a:p>
              <a:r>
                <a:rPr kumimoji="1" lang="ja-JP" altLang="en-US" sz="4000" b="1" dirty="0" smtClean="0">
                  <a:solidFill>
                    <a:srgbClr val="00B050"/>
                  </a:solidFill>
                </a:rPr>
                <a:t>☎</a:t>
              </a:r>
              <a:endParaRPr kumimoji="1" lang="ja-JP" altLang="en-US" sz="4000" b="1" dirty="0">
                <a:solidFill>
                  <a:srgbClr val="00B050"/>
                </a:solidFill>
              </a:endParaRPr>
            </a:p>
          </p:txBody>
        </p:sp>
      </p:grpSp>
      <p:graphicFrame>
        <p:nvGraphicFramePr>
          <p:cNvPr id="11" name="表 10"/>
          <p:cNvGraphicFramePr>
            <a:graphicFrameLocks noGrp="1"/>
          </p:cNvGraphicFramePr>
          <p:nvPr>
            <p:extLst>
              <p:ext uri="{D42A27DB-BD31-4B8C-83A1-F6EECF244321}">
                <p14:modId xmlns:p14="http://schemas.microsoft.com/office/powerpoint/2010/main" val="3279424976"/>
              </p:ext>
            </p:extLst>
          </p:nvPr>
        </p:nvGraphicFramePr>
        <p:xfrm>
          <a:off x="691591" y="1777340"/>
          <a:ext cx="5585933" cy="5730081"/>
        </p:xfrm>
        <a:graphic>
          <a:graphicData uri="http://schemas.openxmlformats.org/drawingml/2006/table">
            <a:tbl>
              <a:tblPr firstRow="1" bandRow="1">
                <a:tableStyleId>{5C22544A-7EE6-4342-B048-85BDC9FD1C3A}</a:tableStyleId>
              </a:tblPr>
              <a:tblGrid>
                <a:gridCol w="255944">
                  <a:extLst>
                    <a:ext uri="{9D8B030D-6E8A-4147-A177-3AD203B41FA5}">
                      <a16:colId xmlns:a16="http://schemas.microsoft.com/office/drawing/2014/main" val="3654678053"/>
                    </a:ext>
                  </a:extLst>
                </a:gridCol>
                <a:gridCol w="1660358">
                  <a:extLst>
                    <a:ext uri="{9D8B030D-6E8A-4147-A177-3AD203B41FA5}">
                      <a16:colId xmlns:a16="http://schemas.microsoft.com/office/drawing/2014/main" val="880157915"/>
                    </a:ext>
                  </a:extLst>
                </a:gridCol>
                <a:gridCol w="3669631">
                  <a:extLst>
                    <a:ext uri="{9D8B030D-6E8A-4147-A177-3AD203B41FA5}">
                      <a16:colId xmlns:a16="http://schemas.microsoft.com/office/drawing/2014/main" val="2420989204"/>
                    </a:ext>
                  </a:extLst>
                </a:gridCol>
              </a:tblGrid>
              <a:tr h="412124">
                <a:tc>
                  <a:txBody>
                    <a:bodyPr/>
                    <a:lstStyle/>
                    <a:p>
                      <a:pPr algn="ctr"/>
                      <a:r>
                        <a:rPr kumimoji="1" lang="ja-JP" altLang="en-US" sz="1000" b="1" dirty="0" smtClean="0">
                          <a:solidFill>
                            <a:schemeClr val="bg1"/>
                          </a:solidFill>
                          <a:latin typeface="Meiryo UI" panose="020B0604030504040204" pitchFamily="50" charset="-128"/>
                          <a:ea typeface="Meiryo UI" panose="020B0604030504040204" pitchFamily="50" charset="-128"/>
                        </a:rPr>
                        <a:t>１</a:t>
                      </a:r>
                      <a:endParaRPr kumimoji="1" lang="ja-JP" altLang="en-US" sz="1000" b="1" dirty="0">
                        <a:solidFill>
                          <a:schemeClr val="bg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l"/>
                      <a:r>
                        <a:rPr kumimoji="1" lang="ja-JP" altLang="en-US" b="0" dirty="0" smtClean="0">
                          <a:solidFill>
                            <a:schemeClr val="tx1"/>
                          </a:solidFill>
                          <a:latin typeface="Meiryo UI" panose="020B0604030504040204" pitchFamily="50" charset="-128"/>
                          <a:ea typeface="Meiryo UI" panose="020B0604030504040204" pitchFamily="50" charset="-128"/>
                        </a:rPr>
                        <a:t>いつ</a:t>
                      </a:r>
                      <a:endParaRPr kumimoji="1" lang="en-US" altLang="ja-JP" b="0" dirty="0" smtClean="0">
                        <a:solidFill>
                          <a:schemeClr val="tx1"/>
                        </a:solidFill>
                        <a:latin typeface="Meiryo UI" panose="020B0604030504040204" pitchFamily="50" charset="-128"/>
                        <a:ea typeface="Meiryo UI" panose="020B0604030504040204" pitchFamily="50" charset="-128"/>
                      </a:endParaRPr>
                    </a:p>
                    <a:p>
                      <a:pPr algn="l"/>
                      <a:r>
                        <a:rPr kumimoji="1" lang="en-US" altLang="ja-JP" b="0" dirty="0" smtClean="0">
                          <a:solidFill>
                            <a:schemeClr val="tx1"/>
                          </a:solidFill>
                          <a:latin typeface="Meiryo UI" panose="020B0604030504040204" pitchFamily="50" charset="-128"/>
                          <a:ea typeface="Meiryo UI" panose="020B0604030504040204" pitchFamily="50" charset="-128"/>
                        </a:rPr>
                        <a:t>(</a:t>
                      </a:r>
                      <a:r>
                        <a:rPr kumimoji="1" lang="ja-JP" altLang="en-US" b="0" dirty="0" smtClean="0">
                          <a:solidFill>
                            <a:schemeClr val="tx1"/>
                          </a:solidFill>
                          <a:latin typeface="Meiryo UI" panose="020B0604030504040204" pitchFamily="50" charset="-128"/>
                          <a:ea typeface="Meiryo UI" panose="020B0604030504040204" pitchFamily="50" charset="-128"/>
                        </a:rPr>
                        <a:t>購入、契約した日</a:t>
                      </a:r>
                      <a:r>
                        <a:rPr kumimoji="1" lang="en-US" altLang="ja-JP" b="0" dirty="0" smtClean="0">
                          <a:solidFill>
                            <a:schemeClr val="tx1"/>
                          </a:solidFill>
                          <a:latin typeface="Meiryo UI" panose="020B0604030504040204" pitchFamily="50" charset="-128"/>
                          <a:ea typeface="Meiryo UI" panose="020B0604030504040204" pitchFamily="50" charset="-128"/>
                        </a:rPr>
                        <a:t>)</a:t>
                      </a:r>
                      <a:endParaRPr kumimoji="1" lang="ja-JP" altLang="en-US" b="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kumimoji="1" lang="ja-JP" altLang="en-US" sz="1000" b="0" dirty="0" smtClean="0">
                          <a:solidFill>
                            <a:schemeClr val="tx1"/>
                          </a:solidFill>
                          <a:latin typeface="Meiryo UI" panose="020B0604030504040204" pitchFamily="50" charset="-128"/>
                          <a:ea typeface="Meiryo UI" panose="020B0604030504040204" pitchFamily="50" charset="-128"/>
                        </a:rPr>
                        <a:t>西暦・令和　　　　　　　　　年　　　　　　　月　　　　　　日</a:t>
                      </a:r>
                      <a:endParaRPr kumimoji="1" lang="ja-JP" altLang="en-US" sz="1000" b="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02864579"/>
                  </a:ext>
                </a:extLst>
              </a:tr>
              <a:tr h="1106905">
                <a:tc>
                  <a:txBody>
                    <a:bodyPr/>
                    <a:lstStyle/>
                    <a:p>
                      <a:pPr algn="ctr"/>
                      <a:r>
                        <a:rPr kumimoji="1" lang="ja-JP" altLang="en-US" sz="1000" b="1" dirty="0" smtClean="0">
                          <a:solidFill>
                            <a:schemeClr val="bg1"/>
                          </a:solidFill>
                          <a:latin typeface="Meiryo UI" panose="020B0604030504040204" pitchFamily="50" charset="-128"/>
                          <a:ea typeface="Meiryo UI" panose="020B0604030504040204" pitchFamily="50" charset="-128"/>
                        </a:rPr>
                        <a:t>２</a:t>
                      </a:r>
                      <a:endParaRPr kumimoji="1" lang="ja-JP" altLang="en-US" sz="1000" b="1" dirty="0">
                        <a:solidFill>
                          <a:schemeClr val="bg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l"/>
                      <a:r>
                        <a:rPr kumimoji="1" lang="ja-JP" altLang="en-US" b="0" dirty="0" smtClean="0">
                          <a:solidFill>
                            <a:schemeClr val="tx1"/>
                          </a:solidFill>
                          <a:latin typeface="Meiryo UI" panose="020B0604030504040204" pitchFamily="50" charset="-128"/>
                          <a:ea typeface="Meiryo UI" panose="020B0604030504040204" pitchFamily="50" charset="-128"/>
                        </a:rPr>
                        <a:t>どこで</a:t>
                      </a:r>
                      <a:endParaRPr kumimoji="1" lang="en-US" altLang="ja-JP" b="0" dirty="0" smtClean="0">
                        <a:solidFill>
                          <a:schemeClr val="tx1"/>
                        </a:solidFill>
                        <a:latin typeface="Meiryo UI" panose="020B0604030504040204" pitchFamily="50" charset="-128"/>
                        <a:ea typeface="Meiryo UI" panose="020B0604030504040204" pitchFamily="50" charset="-128"/>
                      </a:endParaRPr>
                    </a:p>
                    <a:p>
                      <a:pPr algn="l"/>
                      <a:r>
                        <a:rPr kumimoji="1" lang="en-US" altLang="ja-JP" b="0" dirty="0" smtClean="0">
                          <a:solidFill>
                            <a:schemeClr val="tx1"/>
                          </a:solidFill>
                          <a:latin typeface="Meiryo UI" panose="020B0604030504040204" pitchFamily="50" charset="-128"/>
                          <a:ea typeface="Meiryo UI" panose="020B0604030504040204" pitchFamily="50" charset="-128"/>
                        </a:rPr>
                        <a:t>(</a:t>
                      </a:r>
                      <a:r>
                        <a:rPr kumimoji="1" lang="ja-JP" altLang="en-US" b="0" dirty="0" smtClean="0">
                          <a:solidFill>
                            <a:schemeClr val="tx1"/>
                          </a:solidFill>
                          <a:latin typeface="Meiryo UI" panose="020B0604030504040204" pitchFamily="50" charset="-128"/>
                          <a:ea typeface="Meiryo UI" panose="020B0604030504040204" pitchFamily="50" charset="-128"/>
                        </a:rPr>
                        <a:t>購入した場所、きっかけ</a:t>
                      </a:r>
                      <a:r>
                        <a:rPr kumimoji="1" lang="en-US" altLang="ja-JP" b="0" dirty="0" smtClean="0">
                          <a:solidFill>
                            <a:schemeClr val="tx1"/>
                          </a:solidFill>
                          <a:latin typeface="Meiryo UI" panose="020B0604030504040204" pitchFamily="50" charset="-128"/>
                          <a:ea typeface="Meiryo UI" panose="020B0604030504040204" pitchFamily="50" charset="-128"/>
                        </a:rPr>
                        <a:t>)</a:t>
                      </a: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spcBef>
                          <a:spcPts val="600"/>
                        </a:spcBef>
                      </a:pPr>
                      <a:r>
                        <a:rPr kumimoji="1" lang="ja-JP" altLang="en-US" sz="1000" b="0" dirty="0" smtClean="0">
                          <a:solidFill>
                            <a:schemeClr val="tx1"/>
                          </a:solidFill>
                          <a:latin typeface="Meiryo UI" panose="020B0604030504040204" pitchFamily="50" charset="-128"/>
                          <a:ea typeface="Meiryo UI" panose="020B0604030504040204" pitchFamily="50" charset="-128"/>
                        </a:rPr>
                        <a:t>自宅に販売員が訪問してきて　・　電話で勧誘されて</a:t>
                      </a:r>
                      <a:endParaRPr kumimoji="1" lang="en-US" altLang="ja-JP" sz="1000" b="0" dirty="0" smtClean="0">
                        <a:solidFill>
                          <a:schemeClr val="tx1"/>
                        </a:solidFill>
                        <a:latin typeface="Meiryo UI" panose="020B0604030504040204" pitchFamily="50" charset="-128"/>
                        <a:ea typeface="Meiryo UI" panose="020B0604030504040204" pitchFamily="50" charset="-128"/>
                      </a:endParaRPr>
                    </a:p>
                    <a:p>
                      <a:pPr algn="ctr">
                        <a:spcBef>
                          <a:spcPts val="600"/>
                        </a:spcBef>
                      </a:pPr>
                      <a:r>
                        <a:rPr kumimoji="1" lang="ja-JP" altLang="en-US" sz="1000" b="0" dirty="0" smtClean="0">
                          <a:solidFill>
                            <a:schemeClr val="tx1"/>
                          </a:solidFill>
                          <a:latin typeface="Meiryo UI" panose="020B0604030504040204" pitchFamily="50" charset="-128"/>
                          <a:ea typeface="Meiryo UI" panose="020B0604030504040204" pitchFamily="50" charset="-128"/>
                        </a:rPr>
                        <a:t>自分が店舗に行って　・　友人、知人からの紹介で</a:t>
                      </a:r>
                      <a:endParaRPr kumimoji="1" lang="en-US" altLang="ja-JP" sz="1000" b="0" dirty="0" smtClean="0">
                        <a:solidFill>
                          <a:schemeClr val="tx1"/>
                        </a:solidFill>
                        <a:latin typeface="Meiryo UI" panose="020B0604030504040204" pitchFamily="50" charset="-128"/>
                        <a:ea typeface="Meiryo UI" panose="020B0604030504040204" pitchFamily="50" charset="-128"/>
                      </a:endParaRPr>
                    </a:p>
                    <a:p>
                      <a:pPr algn="ctr">
                        <a:spcBef>
                          <a:spcPts val="600"/>
                        </a:spcBef>
                      </a:pPr>
                      <a:r>
                        <a:rPr kumimoji="1" lang="ja-JP" altLang="en-US" sz="1000" b="0" dirty="0" smtClean="0">
                          <a:solidFill>
                            <a:schemeClr val="tx1"/>
                          </a:solidFill>
                          <a:latin typeface="Meiryo UI" panose="020B0604030504040204" pitchFamily="50" charset="-128"/>
                          <a:ea typeface="Meiryo UI" panose="020B0604030504040204" pitchFamily="50" charset="-128"/>
                        </a:rPr>
                        <a:t>通信販売で（テレビ／インターネット／カタログ／その他）</a:t>
                      </a:r>
                      <a:endParaRPr kumimoji="1" lang="en-US" altLang="ja-JP" sz="1000" b="0" dirty="0" smtClean="0">
                        <a:solidFill>
                          <a:schemeClr val="tx1"/>
                        </a:solidFill>
                        <a:latin typeface="Meiryo UI" panose="020B0604030504040204" pitchFamily="50" charset="-128"/>
                        <a:ea typeface="Meiryo UI" panose="020B0604030504040204" pitchFamily="50" charset="-128"/>
                      </a:endParaRPr>
                    </a:p>
                    <a:p>
                      <a:pPr algn="ctr">
                        <a:spcBef>
                          <a:spcPts val="600"/>
                        </a:spcBef>
                      </a:pPr>
                      <a:r>
                        <a:rPr kumimoji="1" lang="ja-JP" altLang="en-US" sz="1000" b="0" dirty="0" smtClean="0">
                          <a:solidFill>
                            <a:schemeClr val="tx1"/>
                          </a:solidFill>
                          <a:latin typeface="Meiryo UI" panose="020B0604030504040204" pitchFamily="50" charset="-128"/>
                          <a:ea typeface="Meiryo UI" panose="020B0604030504040204" pitchFamily="50" charset="-128"/>
                        </a:rPr>
                        <a:t>その他</a:t>
                      </a:r>
                      <a:r>
                        <a:rPr kumimoji="1" lang="en-US" altLang="ja-JP" sz="1000" b="0" dirty="0" smtClean="0">
                          <a:solidFill>
                            <a:schemeClr val="tx1"/>
                          </a:solidFill>
                          <a:latin typeface="Meiryo UI" panose="020B0604030504040204" pitchFamily="50" charset="-128"/>
                          <a:ea typeface="Meiryo UI" panose="020B0604030504040204" pitchFamily="50" charset="-128"/>
                        </a:rPr>
                        <a:t>(</a:t>
                      </a:r>
                      <a:r>
                        <a:rPr kumimoji="1" lang="ja-JP" altLang="en-US" sz="1000" b="0" dirty="0" smtClean="0">
                          <a:solidFill>
                            <a:schemeClr val="tx1"/>
                          </a:solidFill>
                          <a:latin typeface="Meiryo UI" panose="020B0604030504040204" pitchFamily="50" charset="-128"/>
                          <a:ea typeface="Meiryo UI" panose="020B0604030504040204" pitchFamily="50" charset="-128"/>
                        </a:rPr>
                        <a:t>　　　　　　　　　　　　　　　　　</a:t>
                      </a:r>
                      <a:r>
                        <a:rPr kumimoji="1" lang="en-US" altLang="ja-JP" sz="1000" b="0" dirty="0" smtClean="0">
                          <a:solidFill>
                            <a:schemeClr val="tx1"/>
                          </a:solidFill>
                          <a:latin typeface="Meiryo UI" panose="020B0604030504040204" pitchFamily="50" charset="-128"/>
                          <a:ea typeface="Meiryo UI" panose="020B0604030504040204" pitchFamily="50" charset="-128"/>
                        </a:rPr>
                        <a:t>)</a:t>
                      </a: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85080608"/>
                  </a:ext>
                </a:extLst>
              </a:tr>
              <a:tr h="517358">
                <a:tc>
                  <a:txBody>
                    <a:bodyPr/>
                    <a:lstStyle/>
                    <a:p>
                      <a:pPr algn="ctr"/>
                      <a:r>
                        <a:rPr kumimoji="1" lang="ja-JP" altLang="en-US" sz="1000" b="1" dirty="0" smtClean="0">
                          <a:solidFill>
                            <a:schemeClr val="bg1"/>
                          </a:solidFill>
                          <a:latin typeface="Meiryo UI" panose="020B0604030504040204" pitchFamily="50" charset="-128"/>
                          <a:ea typeface="Meiryo UI" panose="020B0604030504040204" pitchFamily="50" charset="-128"/>
                        </a:rPr>
                        <a:t>３</a:t>
                      </a:r>
                      <a:endParaRPr kumimoji="1" lang="ja-JP" altLang="en-US" sz="1000" b="1" dirty="0">
                        <a:solidFill>
                          <a:schemeClr val="bg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l"/>
                      <a:r>
                        <a:rPr kumimoji="1" lang="ja-JP" altLang="en-US" b="0" dirty="0" smtClean="0">
                          <a:solidFill>
                            <a:schemeClr val="tx1"/>
                          </a:solidFill>
                          <a:latin typeface="Meiryo UI" panose="020B0604030504040204" pitchFamily="50" charset="-128"/>
                          <a:ea typeface="Meiryo UI" panose="020B0604030504040204" pitchFamily="50" charset="-128"/>
                        </a:rPr>
                        <a:t>何を</a:t>
                      </a:r>
                      <a:endParaRPr kumimoji="1" lang="en-US" altLang="ja-JP" b="0" dirty="0" smtClean="0">
                        <a:solidFill>
                          <a:schemeClr val="tx1"/>
                        </a:solidFill>
                        <a:latin typeface="Meiryo UI" panose="020B0604030504040204" pitchFamily="50" charset="-128"/>
                        <a:ea typeface="Meiryo UI" panose="020B0604030504040204" pitchFamily="50" charset="-128"/>
                      </a:endParaRPr>
                    </a:p>
                    <a:p>
                      <a:pPr algn="l"/>
                      <a:r>
                        <a:rPr kumimoji="1" lang="en-US" altLang="ja-JP" b="0" dirty="0" smtClean="0">
                          <a:solidFill>
                            <a:schemeClr val="tx1"/>
                          </a:solidFill>
                          <a:latin typeface="Meiryo UI" panose="020B0604030504040204" pitchFamily="50" charset="-128"/>
                          <a:ea typeface="Meiryo UI" panose="020B0604030504040204" pitchFamily="50" charset="-128"/>
                        </a:rPr>
                        <a:t>(</a:t>
                      </a:r>
                      <a:r>
                        <a:rPr kumimoji="1" lang="ja-JP" altLang="en-US" b="0" dirty="0" smtClean="0">
                          <a:solidFill>
                            <a:schemeClr val="tx1"/>
                          </a:solidFill>
                          <a:latin typeface="Meiryo UI" panose="020B0604030504040204" pitchFamily="50" charset="-128"/>
                          <a:ea typeface="Meiryo UI" panose="020B0604030504040204" pitchFamily="50" charset="-128"/>
                        </a:rPr>
                        <a:t>商品名、サービス名</a:t>
                      </a:r>
                      <a:r>
                        <a:rPr kumimoji="1" lang="en-US" altLang="ja-JP" b="0" dirty="0" smtClean="0">
                          <a:solidFill>
                            <a:schemeClr val="tx1"/>
                          </a:solidFill>
                          <a:latin typeface="Meiryo UI" panose="020B0604030504040204" pitchFamily="50" charset="-128"/>
                          <a:ea typeface="Meiryo UI" panose="020B0604030504040204" pitchFamily="50" charset="-128"/>
                        </a:rPr>
                        <a:t>)</a:t>
                      </a:r>
                      <a:endParaRPr kumimoji="1" lang="ja-JP" altLang="en-US" b="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l"/>
                      <a:endParaRPr kumimoji="1" lang="ja-JP" altLang="en-US" sz="1000" b="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90893817"/>
                  </a:ext>
                </a:extLst>
              </a:tr>
              <a:tr h="550318">
                <a:tc>
                  <a:txBody>
                    <a:bodyPr/>
                    <a:lstStyle/>
                    <a:p>
                      <a:pPr algn="ctr"/>
                      <a:r>
                        <a:rPr kumimoji="1" lang="ja-JP" altLang="en-US" sz="1000" b="1" dirty="0" smtClean="0">
                          <a:solidFill>
                            <a:schemeClr val="bg1"/>
                          </a:solidFill>
                          <a:latin typeface="Meiryo UI" panose="020B0604030504040204" pitchFamily="50" charset="-128"/>
                          <a:ea typeface="Meiryo UI" panose="020B0604030504040204" pitchFamily="50" charset="-128"/>
                        </a:rPr>
                        <a:t>４</a:t>
                      </a:r>
                      <a:endParaRPr kumimoji="1" lang="ja-JP" altLang="en-US" sz="1000" b="1" dirty="0">
                        <a:solidFill>
                          <a:schemeClr val="bg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l"/>
                      <a:r>
                        <a:rPr kumimoji="1" lang="ja-JP" altLang="en-US" b="0" dirty="0" smtClean="0">
                          <a:solidFill>
                            <a:schemeClr val="tx1"/>
                          </a:solidFill>
                          <a:latin typeface="Meiryo UI" panose="020B0604030504040204" pitchFamily="50" charset="-128"/>
                          <a:ea typeface="Meiryo UI" panose="020B0604030504040204" pitchFamily="50" charset="-128"/>
                        </a:rPr>
                        <a:t>いくらで</a:t>
                      </a:r>
                      <a:endParaRPr kumimoji="1" lang="en-US" altLang="ja-JP" b="0" dirty="0" smtClean="0">
                        <a:solidFill>
                          <a:schemeClr val="tx1"/>
                        </a:solidFill>
                        <a:latin typeface="Meiryo UI" panose="020B0604030504040204" pitchFamily="50" charset="-128"/>
                        <a:ea typeface="Meiryo UI" panose="020B0604030504040204" pitchFamily="50" charset="-128"/>
                      </a:endParaRPr>
                    </a:p>
                    <a:p>
                      <a:pPr algn="l"/>
                      <a:r>
                        <a:rPr kumimoji="1" lang="en-US" altLang="ja-JP" b="0" dirty="0" smtClean="0">
                          <a:solidFill>
                            <a:schemeClr val="tx1"/>
                          </a:solidFill>
                          <a:latin typeface="Meiryo UI" panose="020B0604030504040204" pitchFamily="50" charset="-128"/>
                          <a:ea typeface="Meiryo UI" panose="020B0604030504040204" pitchFamily="50" charset="-128"/>
                        </a:rPr>
                        <a:t>(</a:t>
                      </a:r>
                      <a:r>
                        <a:rPr kumimoji="1" lang="ja-JP" altLang="en-US" b="0" dirty="0" smtClean="0">
                          <a:solidFill>
                            <a:schemeClr val="tx1"/>
                          </a:solidFill>
                          <a:latin typeface="Meiryo UI" panose="020B0604030504040204" pitchFamily="50" charset="-128"/>
                          <a:ea typeface="Meiryo UI" panose="020B0604030504040204" pitchFamily="50" charset="-128"/>
                        </a:rPr>
                        <a:t>契約金額、いくら払ったか</a:t>
                      </a:r>
                      <a:r>
                        <a:rPr kumimoji="1" lang="en-US" altLang="ja-JP" b="0" dirty="0" smtClean="0">
                          <a:solidFill>
                            <a:schemeClr val="tx1"/>
                          </a:solidFill>
                          <a:latin typeface="Meiryo UI" panose="020B0604030504040204" pitchFamily="50" charset="-128"/>
                          <a:ea typeface="Meiryo UI" panose="020B0604030504040204" pitchFamily="50" charset="-128"/>
                        </a:rPr>
                        <a:t>)</a:t>
                      </a:r>
                      <a:endParaRPr kumimoji="1" lang="ja-JP" altLang="en-US" b="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l"/>
                      <a:r>
                        <a:rPr kumimoji="1" lang="ja-JP" altLang="en-US" sz="1000" b="0" dirty="0" smtClean="0">
                          <a:solidFill>
                            <a:schemeClr val="tx1"/>
                          </a:solidFill>
                          <a:latin typeface="Meiryo UI" panose="020B0604030504040204" pitchFamily="50" charset="-128"/>
                          <a:ea typeface="Meiryo UI" panose="020B0604030504040204" pitchFamily="50" charset="-128"/>
                        </a:rPr>
                        <a:t>契約金額、商品代等　：　　　　　　　　　　　　　　　　　　　円</a:t>
                      </a:r>
                      <a:endParaRPr kumimoji="1" lang="ja-JP" altLang="en-US" sz="1000" b="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228017"/>
                  </a:ext>
                </a:extLst>
              </a:tr>
              <a:tr h="556587">
                <a:tc>
                  <a:txBody>
                    <a:bodyPr/>
                    <a:lstStyle/>
                    <a:p>
                      <a:pPr algn="ctr"/>
                      <a:r>
                        <a:rPr kumimoji="1" lang="ja-JP" altLang="en-US" sz="1000" b="1" dirty="0" smtClean="0">
                          <a:solidFill>
                            <a:schemeClr val="bg1"/>
                          </a:solidFill>
                          <a:latin typeface="Meiryo UI" panose="020B0604030504040204" pitchFamily="50" charset="-128"/>
                          <a:ea typeface="Meiryo UI" panose="020B0604030504040204" pitchFamily="50" charset="-128"/>
                        </a:rPr>
                        <a:t>５</a:t>
                      </a:r>
                      <a:endParaRPr kumimoji="1" lang="ja-JP" altLang="en-US" sz="1000" b="1" dirty="0">
                        <a:solidFill>
                          <a:schemeClr val="bg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l"/>
                      <a:r>
                        <a:rPr kumimoji="1" lang="ja-JP" altLang="en-US" b="0" dirty="0" smtClean="0">
                          <a:solidFill>
                            <a:schemeClr val="tx1"/>
                          </a:solidFill>
                          <a:latin typeface="Meiryo UI" panose="020B0604030504040204" pitchFamily="50" charset="-128"/>
                          <a:ea typeface="Meiryo UI" panose="020B0604030504040204" pitchFamily="50" charset="-128"/>
                        </a:rPr>
                        <a:t>どこの会社から</a:t>
                      </a:r>
                      <a:endParaRPr kumimoji="1" lang="en-US" altLang="ja-JP" b="0" dirty="0" smtClean="0">
                        <a:solidFill>
                          <a:schemeClr val="tx1"/>
                        </a:solidFill>
                        <a:latin typeface="Meiryo UI" panose="020B0604030504040204" pitchFamily="50" charset="-128"/>
                        <a:ea typeface="Meiryo UI" panose="020B0604030504040204" pitchFamily="50" charset="-128"/>
                      </a:endParaRPr>
                    </a:p>
                    <a:p>
                      <a:pPr algn="l"/>
                      <a:r>
                        <a:rPr kumimoji="1" lang="en-US" altLang="ja-JP" b="0" dirty="0" smtClean="0">
                          <a:solidFill>
                            <a:schemeClr val="tx1"/>
                          </a:solidFill>
                          <a:latin typeface="Meiryo UI" panose="020B0604030504040204" pitchFamily="50" charset="-128"/>
                          <a:ea typeface="Meiryo UI" panose="020B0604030504040204" pitchFamily="50" charset="-128"/>
                        </a:rPr>
                        <a:t>(</a:t>
                      </a:r>
                      <a:r>
                        <a:rPr kumimoji="1" lang="ja-JP" altLang="en-US" b="0" dirty="0" smtClean="0">
                          <a:solidFill>
                            <a:schemeClr val="tx1"/>
                          </a:solidFill>
                          <a:latin typeface="Meiryo UI" panose="020B0604030504040204" pitchFamily="50" charset="-128"/>
                          <a:ea typeface="Meiryo UI" panose="020B0604030504040204" pitchFamily="50" charset="-128"/>
                        </a:rPr>
                        <a:t>契約先、販売会社名</a:t>
                      </a:r>
                      <a:r>
                        <a:rPr kumimoji="1" lang="en-US" altLang="ja-JP" b="0" dirty="0" smtClean="0">
                          <a:solidFill>
                            <a:schemeClr val="tx1"/>
                          </a:solidFill>
                          <a:latin typeface="Meiryo UI" panose="020B0604030504040204" pitchFamily="50" charset="-128"/>
                          <a:ea typeface="Meiryo UI" panose="020B0604030504040204" pitchFamily="50" charset="-128"/>
                        </a:rPr>
                        <a:t>)</a:t>
                      </a:r>
                      <a:endParaRPr kumimoji="1" lang="ja-JP" altLang="en-US" b="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l">
                        <a:spcBef>
                          <a:spcPts val="600"/>
                        </a:spcBef>
                      </a:pPr>
                      <a:r>
                        <a:rPr kumimoji="1" lang="ja-JP" altLang="en-US" sz="1000" b="0" dirty="0" smtClean="0">
                          <a:solidFill>
                            <a:schemeClr val="tx1"/>
                          </a:solidFill>
                          <a:latin typeface="Meiryo UI" panose="020B0604030504040204" pitchFamily="50" charset="-128"/>
                          <a:ea typeface="Meiryo UI" panose="020B0604030504040204" pitchFamily="50" charset="-128"/>
                        </a:rPr>
                        <a:t>会社名：</a:t>
                      </a:r>
                      <a:endParaRPr kumimoji="1" lang="en-US" altLang="ja-JP" sz="1000" b="0" dirty="0" smtClean="0">
                        <a:solidFill>
                          <a:schemeClr val="tx1"/>
                        </a:solidFill>
                        <a:latin typeface="Meiryo UI" panose="020B0604030504040204" pitchFamily="50" charset="-128"/>
                        <a:ea typeface="Meiryo UI" panose="020B0604030504040204" pitchFamily="50" charset="-128"/>
                      </a:endParaRPr>
                    </a:p>
                    <a:p>
                      <a:pPr algn="l">
                        <a:spcBef>
                          <a:spcPts val="600"/>
                        </a:spcBef>
                      </a:pPr>
                      <a:r>
                        <a:rPr kumimoji="1" lang="ja-JP" altLang="en-US" sz="1000" b="0" dirty="0" smtClean="0">
                          <a:solidFill>
                            <a:schemeClr val="tx1"/>
                          </a:solidFill>
                          <a:latin typeface="Meiryo UI" panose="020B0604030504040204" pitchFamily="50" charset="-128"/>
                          <a:ea typeface="Meiryo UI" panose="020B0604030504040204" pitchFamily="50" charset="-128"/>
                        </a:rPr>
                        <a:t>クレジット会社名：</a:t>
                      </a:r>
                      <a:endParaRPr kumimoji="1" lang="en-US" altLang="ja-JP" sz="1000" b="0" dirty="0" smtClean="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30078626"/>
                  </a:ext>
                </a:extLst>
              </a:tr>
              <a:tr h="561400">
                <a:tc>
                  <a:txBody>
                    <a:bodyPr/>
                    <a:lstStyle/>
                    <a:p>
                      <a:pPr algn="ctr"/>
                      <a:r>
                        <a:rPr kumimoji="1" lang="ja-JP" altLang="en-US" sz="1000" b="1" dirty="0" smtClean="0">
                          <a:solidFill>
                            <a:schemeClr val="bg1"/>
                          </a:solidFill>
                          <a:latin typeface="Meiryo UI" panose="020B0604030504040204" pitchFamily="50" charset="-128"/>
                          <a:ea typeface="Meiryo UI" panose="020B0604030504040204" pitchFamily="50" charset="-128"/>
                        </a:rPr>
                        <a:t>６</a:t>
                      </a:r>
                      <a:endParaRPr kumimoji="1" lang="ja-JP" altLang="en-US" sz="1000" b="1" dirty="0">
                        <a:solidFill>
                          <a:schemeClr val="bg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l"/>
                      <a:r>
                        <a:rPr kumimoji="1" lang="ja-JP" altLang="en-US" dirty="0" smtClean="0">
                          <a:solidFill>
                            <a:schemeClr val="tx1"/>
                          </a:solidFill>
                          <a:latin typeface="Meiryo UI" panose="020B0604030504040204" pitchFamily="50" charset="-128"/>
                          <a:ea typeface="Meiryo UI" panose="020B0604030504040204" pitchFamily="50" charset="-128"/>
                        </a:rPr>
                        <a:t>商品・サービスの受取を</a:t>
                      </a:r>
                      <a:endParaRPr kumimoji="1" lang="en-US" altLang="ja-JP" smtClean="0">
                        <a:solidFill>
                          <a:schemeClr val="tx1"/>
                        </a:solidFill>
                        <a:latin typeface="Meiryo UI" panose="020B0604030504040204" pitchFamily="50" charset="-128"/>
                        <a:ea typeface="Meiryo UI" panose="020B0604030504040204" pitchFamily="50" charset="-128"/>
                      </a:endParaRPr>
                    </a:p>
                    <a:p>
                      <a:pPr algn="l"/>
                      <a:r>
                        <a:rPr kumimoji="1" lang="ja-JP" altLang="en-US" smtClean="0">
                          <a:solidFill>
                            <a:schemeClr val="tx1"/>
                          </a:solidFill>
                          <a:latin typeface="Meiryo UI" panose="020B0604030504040204" pitchFamily="50" charset="-128"/>
                          <a:ea typeface="Meiryo UI" panose="020B0604030504040204" pitchFamily="50" charset="-128"/>
                        </a:rPr>
                        <a:t>して</a:t>
                      </a:r>
                      <a:r>
                        <a:rPr kumimoji="1" lang="ja-JP" altLang="en-US" dirty="0" smtClean="0">
                          <a:solidFill>
                            <a:schemeClr val="tx1"/>
                          </a:solidFill>
                          <a:latin typeface="Meiryo UI" panose="020B0604030504040204" pitchFamily="50" charset="-128"/>
                          <a:ea typeface="Meiryo UI" panose="020B0604030504040204" pitchFamily="50" charset="-128"/>
                        </a:rPr>
                        <a:t>いるか</a:t>
                      </a: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spcBef>
                          <a:spcPts val="600"/>
                        </a:spcBef>
                      </a:pPr>
                      <a:r>
                        <a:rPr kumimoji="1" lang="ja-JP" altLang="en-US" sz="1000" dirty="0" smtClean="0">
                          <a:solidFill>
                            <a:schemeClr val="tx1"/>
                          </a:solidFill>
                          <a:latin typeface="Meiryo UI" panose="020B0604030504040204" pitchFamily="50" charset="-128"/>
                          <a:ea typeface="Meiryo UI" panose="020B0604030504040204" pitchFamily="50" charset="-128"/>
                        </a:rPr>
                        <a:t>受け取っていない　・　受け取って、使用している</a:t>
                      </a:r>
                      <a:endParaRPr kumimoji="1" lang="en-US" altLang="ja-JP" sz="1000" dirty="0" smtClean="0">
                        <a:solidFill>
                          <a:schemeClr val="tx1"/>
                        </a:solidFill>
                        <a:latin typeface="Meiryo UI" panose="020B0604030504040204" pitchFamily="50" charset="-128"/>
                        <a:ea typeface="Meiryo UI" panose="020B0604030504040204" pitchFamily="50" charset="-128"/>
                      </a:endParaRPr>
                    </a:p>
                    <a:p>
                      <a:pPr algn="ctr">
                        <a:spcBef>
                          <a:spcPts val="600"/>
                        </a:spcBef>
                      </a:pPr>
                      <a:r>
                        <a:rPr kumimoji="1" lang="ja-JP" altLang="en-US" sz="1000" dirty="0" smtClean="0">
                          <a:solidFill>
                            <a:schemeClr val="tx1"/>
                          </a:solidFill>
                          <a:latin typeface="Meiryo UI" panose="020B0604030504040204" pitchFamily="50" charset="-128"/>
                          <a:ea typeface="Meiryo UI" panose="020B0604030504040204" pitchFamily="50" charset="-128"/>
                        </a:rPr>
                        <a:t>受け取ったが、使用せず保管している　</a:t>
                      </a: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9313009"/>
                  </a:ext>
                </a:extLst>
              </a:tr>
              <a:tr h="529390">
                <a:tc>
                  <a:txBody>
                    <a:bodyPr/>
                    <a:lstStyle/>
                    <a:p>
                      <a:pPr algn="ctr"/>
                      <a:r>
                        <a:rPr kumimoji="1" lang="ja-JP" altLang="en-US" sz="1000" b="1" smtClean="0">
                          <a:solidFill>
                            <a:schemeClr val="bg1"/>
                          </a:solidFill>
                          <a:latin typeface="Meiryo UI" panose="020B0604030504040204" pitchFamily="50" charset="-128"/>
                          <a:ea typeface="Meiryo UI" panose="020B0604030504040204" pitchFamily="50" charset="-128"/>
                        </a:rPr>
                        <a:t>７</a:t>
                      </a:r>
                      <a:endParaRPr kumimoji="1" lang="ja-JP" altLang="en-US" sz="1000" b="1" dirty="0">
                        <a:solidFill>
                          <a:schemeClr val="bg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l"/>
                      <a:r>
                        <a:rPr kumimoji="1" lang="ja-JP" altLang="en-US" dirty="0" smtClean="0">
                          <a:solidFill>
                            <a:schemeClr val="tx1"/>
                          </a:solidFill>
                          <a:latin typeface="Meiryo UI" panose="020B0604030504040204" pitchFamily="50" charset="-128"/>
                          <a:ea typeface="Meiryo UI" panose="020B0604030504040204" pitchFamily="50" charset="-128"/>
                        </a:rPr>
                        <a:t>契約書等はあるか</a:t>
                      </a: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spcBef>
                          <a:spcPts val="600"/>
                        </a:spcBef>
                      </a:pPr>
                      <a:r>
                        <a:rPr kumimoji="1" lang="ja-JP" altLang="en-US" sz="1000" dirty="0" smtClean="0">
                          <a:solidFill>
                            <a:schemeClr val="tx1"/>
                          </a:solidFill>
                          <a:latin typeface="Meiryo UI" panose="020B0604030504040204" pitchFamily="50" charset="-128"/>
                          <a:ea typeface="Meiryo UI" panose="020B0604030504040204" pitchFamily="50" charset="-128"/>
                        </a:rPr>
                        <a:t>パンフレット　・　契約書　・　領収書　・　見積書　・　納品書</a:t>
                      </a:r>
                      <a:endParaRPr kumimoji="1" lang="en-US" altLang="ja-JP" sz="1000" dirty="0" smtClean="0">
                        <a:solidFill>
                          <a:schemeClr val="tx1"/>
                        </a:solidFill>
                        <a:latin typeface="Meiryo UI" panose="020B0604030504040204" pitchFamily="50" charset="-128"/>
                        <a:ea typeface="Meiryo UI" panose="020B0604030504040204" pitchFamily="50" charset="-128"/>
                      </a:endParaRPr>
                    </a:p>
                    <a:p>
                      <a:pPr algn="ctr">
                        <a:spcBef>
                          <a:spcPts val="600"/>
                        </a:spcBef>
                      </a:pPr>
                      <a:r>
                        <a:rPr kumimoji="1" lang="ja-JP" altLang="en-US" sz="1000" dirty="0" smtClean="0">
                          <a:solidFill>
                            <a:schemeClr val="tx1"/>
                          </a:solidFill>
                          <a:latin typeface="Meiryo UI" panose="020B0604030504040204" pitchFamily="50" charset="-128"/>
                          <a:ea typeface="Meiryo UI" panose="020B0604030504040204" pitchFamily="50" charset="-128"/>
                        </a:rPr>
                        <a:t>その他（　　　　　　　　　　　　　　　）</a:t>
                      </a: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70127886"/>
                  </a:ext>
                </a:extLst>
              </a:tr>
              <a:tr h="581599">
                <a:tc>
                  <a:txBody>
                    <a:bodyPr/>
                    <a:lstStyle/>
                    <a:p>
                      <a:pPr algn="ctr"/>
                      <a:r>
                        <a:rPr kumimoji="1" lang="ja-JP" altLang="en-US" sz="1000" b="1" dirty="0" smtClean="0">
                          <a:solidFill>
                            <a:schemeClr val="bg1"/>
                          </a:solidFill>
                          <a:latin typeface="Meiryo UI" panose="020B0604030504040204" pitchFamily="50" charset="-128"/>
                          <a:ea typeface="Meiryo UI" panose="020B0604030504040204" pitchFamily="50" charset="-128"/>
                        </a:rPr>
                        <a:t>８</a:t>
                      </a:r>
                      <a:endParaRPr kumimoji="1" lang="ja-JP" altLang="en-US" sz="1000" b="1" dirty="0">
                        <a:solidFill>
                          <a:schemeClr val="bg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l"/>
                      <a:r>
                        <a:rPr kumimoji="1" lang="ja-JP" altLang="en-US" dirty="0" smtClean="0">
                          <a:solidFill>
                            <a:schemeClr val="tx1"/>
                          </a:solidFill>
                          <a:latin typeface="Meiryo UI" panose="020B0604030504040204" pitchFamily="50" charset="-128"/>
                          <a:ea typeface="Meiryo UI" panose="020B0604030504040204" pitchFamily="50" charset="-128"/>
                        </a:rPr>
                        <a:t>どうしたいか</a:t>
                      </a: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spcBef>
                          <a:spcPts val="600"/>
                        </a:spcBef>
                      </a:pPr>
                      <a:r>
                        <a:rPr kumimoji="1" lang="ja-JP" altLang="en-US" sz="1000" dirty="0" smtClean="0">
                          <a:solidFill>
                            <a:schemeClr val="tx1"/>
                          </a:solidFill>
                          <a:latin typeface="Meiryo UI" panose="020B0604030504040204" pitchFamily="50" charset="-128"/>
                          <a:ea typeface="Meiryo UI" panose="020B0604030504040204" pitchFamily="50" charset="-128"/>
                        </a:rPr>
                        <a:t>解約したい　・　返金してもらいたい　・　返品したい</a:t>
                      </a:r>
                      <a:endParaRPr kumimoji="1" lang="en-US" altLang="ja-JP" sz="1000" dirty="0" smtClean="0">
                        <a:solidFill>
                          <a:schemeClr val="tx1"/>
                        </a:solidFill>
                        <a:latin typeface="Meiryo UI" panose="020B0604030504040204" pitchFamily="50" charset="-128"/>
                        <a:ea typeface="Meiryo UI" panose="020B0604030504040204" pitchFamily="50" charset="-128"/>
                      </a:endParaRPr>
                    </a:p>
                    <a:p>
                      <a:pPr algn="ctr">
                        <a:spcBef>
                          <a:spcPts val="600"/>
                        </a:spcBef>
                      </a:pPr>
                      <a:r>
                        <a:rPr kumimoji="1" lang="ja-JP" altLang="en-US" sz="1000" dirty="0" smtClean="0">
                          <a:solidFill>
                            <a:schemeClr val="tx1"/>
                          </a:solidFill>
                          <a:latin typeface="Meiryo UI" panose="020B0604030504040204" pitchFamily="50" charset="-128"/>
                          <a:ea typeface="Meiryo UI" panose="020B0604030504040204" pitchFamily="50" charset="-128"/>
                        </a:rPr>
                        <a:t>返品してもらいたい　・　その他</a:t>
                      </a:r>
                      <a:r>
                        <a:rPr kumimoji="1" lang="en-US" altLang="ja-JP" sz="1000" dirty="0" smtClean="0">
                          <a:solidFill>
                            <a:schemeClr val="tx1"/>
                          </a:solidFill>
                          <a:latin typeface="Meiryo UI" panose="020B0604030504040204" pitchFamily="50" charset="-128"/>
                          <a:ea typeface="Meiryo UI" panose="020B0604030504040204" pitchFamily="50" charset="-128"/>
                        </a:rPr>
                        <a:t>(</a:t>
                      </a:r>
                      <a:r>
                        <a:rPr kumimoji="1" lang="ja-JP" altLang="en-US" sz="1000" dirty="0" smtClean="0">
                          <a:solidFill>
                            <a:schemeClr val="tx1"/>
                          </a:solidFill>
                          <a:latin typeface="Meiryo UI" panose="020B0604030504040204" pitchFamily="50" charset="-128"/>
                          <a:ea typeface="Meiryo UI" panose="020B0604030504040204" pitchFamily="50" charset="-128"/>
                        </a:rPr>
                        <a:t>　　　　　　　　　　　　　　　</a:t>
                      </a:r>
                      <a:r>
                        <a:rPr kumimoji="1" lang="en-US" altLang="ja-JP" sz="1000" dirty="0" smtClean="0">
                          <a:solidFill>
                            <a:schemeClr val="tx1"/>
                          </a:solidFill>
                          <a:latin typeface="Meiryo UI" panose="020B0604030504040204" pitchFamily="50" charset="-128"/>
                          <a:ea typeface="Meiryo UI" panose="020B0604030504040204" pitchFamily="50" charset="-128"/>
                        </a:rPr>
                        <a:t>)</a:t>
                      </a: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1321054"/>
                  </a:ext>
                </a:extLst>
              </a:tr>
              <a:tr h="914400">
                <a:tc>
                  <a:txBody>
                    <a:bodyPr/>
                    <a:lstStyle/>
                    <a:p>
                      <a:pPr algn="ctr"/>
                      <a:r>
                        <a:rPr kumimoji="1" lang="ja-JP" altLang="en-US" sz="1000" b="1" dirty="0" smtClean="0">
                          <a:solidFill>
                            <a:schemeClr val="bg1"/>
                          </a:solidFill>
                          <a:latin typeface="Meiryo UI" panose="020B0604030504040204" pitchFamily="50" charset="-128"/>
                          <a:ea typeface="Meiryo UI" panose="020B0604030504040204" pitchFamily="50" charset="-128"/>
                        </a:rPr>
                        <a:t>９</a:t>
                      </a:r>
                      <a:endParaRPr kumimoji="1" lang="ja-JP" altLang="en-US" sz="1000" b="1" dirty="0">
                        <a:solidFill>
                          <a:schemeClr val="bg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l"/>
                      <a:r>
                        <a:rPr kumimoji="1" lang="ja-JP" altLang="en-US" smtClean="0">
                          <a:solidFill>
                            <a:schemeClr val="tx1"/>
                          </a:solidFill>
                          <a:latin typeface="Meiryo UI" panose="020B0604030504040204" pitchFamily="50" charset="-128"/>
                          <a:ea typeface="Meiryo UI" panose="020B0604030504040204" pitchFamily="50" charset="-128"/>
                        </a:rPr>
                        <a:t>購入又は契約</a:t>
                      </a:r>
                      <a:r>
                        <a:rPr kumimoji="1" lang="ja-JP" altLang="en-US" dirty="0" smtClean="0">
                          <a:solidFill>
                            <a:schemeClr val="tx1"/>
                          </a:solidFill>
                          <a:latin typeface="Meiryo UI" panose="020B0604030504040204" pitchFamily="50" charset="-128"/>
                          <a:ea typeface="Meiryo UI" panose="020B0604030504040204" pitchFamily="50" charset="-128"/>
                        </a:rPr>
                        <a:t>した人</a:t>
                      </a:r>
                      <a:endParaRPr kumimoji="1" lang="en-US" altLang="ja-JP" dirty="0" smtClean="0">
                        <a:solidFill>
                          <a:schemeClr val="tx1"/>
                        </a:solidFill>
                        <a:latin typeface="Meiryo UI" panose="020B0604030504040204" pitchFamily="50" charset="-128"/>
                        <a:ea typeface="Meiryo UI" panose="020B0604030504040204" pitchFamily="50" charset="-128"/>
                      </a:endParaRPr>
                    </a:p>
                    <a:p>
                      <a:pPr algn="l"/>
                      <a:r>
                        <a:rPr kumimoji="1" lang="ja-JP" altLang="en-US" dirty="0" smtClean="0">
                          <a:solidFill>
                            <a:schemeClr val="tx1"/>
                          </a:solidFill>
                          <a:latin typeface="Meiryo UI" panose="020B0604030504040204" pitchFamily="50" charset="-128"/>
                          <a:ea typeface="Meiryo UI" panose="020B0604030504040204" pitchFamily="50" charset="-128"/>
                        </a:rPr>
                        <a:t>は誰か</a:t>
                      </a:r>
                      <a:endParaRPr kumimoji="1" lang="en-US" altLang="ja-JP" dirty="0" smtClean="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l">
                        <a:spcBef>
                          <a:spcPts val="600"/>
                        </a:spcBef>
                      </a:pPr>
                      <a:r>
                        <a:rPr kumimoji="1" lang="ja-JP" altLang="en-US" sz="1000" dirty="0" smtClean="0">
                          <a:solidFill>
                            <a:schemeClr val="tx1"/>
                          </a:solidFill>
                          <a:latin typeface="Meiryo UI" panose="020B0604030504040204" pitchFamily="50" charset="-128"/>
                          <a:ea typeface="Meiryo UI" panose="020B0604030504040204" pitchFamily="50" charset="-128"/>
                        </a:rPr>
                        <a:t>氏名：</a:t>
                      </a:r>
                      <a:endParaRPr kumimoji="1" lang="en-US" altLang="ja-JP" sz="1000" dirty="0" smtClean="0">
                        <a:solidFill>
                          <a:schemeClr val="tx1"/>
                        </a:solidFill>
                        <a:latin typeface="Meiryo UI" panose="020B0604030504040204" pitchFamily="50" charset="-128"/>
                        <a:ea typeface="Meiryo UI" panose="020B0604030504040204" pitchFamily="50" charset="-128"/>
                      </a:endParaRPr>
                    </a:p>
                    <a:p>
                      <a:pPr algn="l">
                        <a:spcBef>
                          <a:spcPts val="600"/>
                        </a:spcBef>
                      </a:pPr>
                      <a:r>
                        <a:rPr kumimoji="1" lang="ja-JP" altLang="en-US" sz="1000" dirty="0" smtClean="0">
                          <a:solidFill>
                            <a:schemeClr val="tx1"/>
                          </a:solidFill>
                          <a:latin typeface="Meiryo UI" panose="020B0604030504040204" pitchFamily="50" charset="-128"/>
                          <a:ea typeface="Meiryo UI" panose="020B0604030504040204" pitchFamily="50" charset="-128"/>
                        </a:rPr>
                        <a:t>住所：</a:t>
                      </a:r>
                      <a:endParaRPr kumimoji="1" lang="en-US" altLang="ja-JP" sz="1000" dirty="0" smtClean="0">
                        <a:solidFill>
                          <a:schemeClr val="tx1"/>
                        </a:solidFill>
                        <a:latin typeface="Meiryo UI" panose="020B0604030504040204" pitchFamily="50" charset="-128"/>
                        <a:ea typeface="Meiryo UI" panose="020B0604030504040204" pitchFamily="50" charset="-128"/>
                      </a:endParaRPr>
                    </a:p>
                    <a:p>
                      <a:pPr algn="l">
                        <a:spcBef>
                          <a:spcPts val="600"/>
                        </a:spcBef>
                      </a:pPr>
                      <a:r>
                        <a:rPr kumimoji="1" lang="ja-JP" altLang="en-US" sz="1000" dirty="0" smtClean="0">
                          <a:solidFill>
                            <a:schemeClr val="tx1"/>
                          </a:solidFill>
                          <a:latin typeface="Meiryo UI" panose="020B0604030504040204" pitchFamily="50" charset="-128"/>
                          <a:ea typeface="Meiryo UI" panose="020B0604030504040204" pitchFamily="50" charset="-128"/>
                        </a:rPr>
                        <a:t>連絡先：</a:t>
                      </a: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45495790"/>
                  </a:ext>
                </a:extLst>
              </a:tr>
            </a:tbl>
          </a:graphicData>
        </a:graphic>
      </p:graphicFrame>
      <p:sp>
        <p:nvSpPr>
          <p:cNvPr id="12" name="テキスト ボックス 11"/>
          <p:cNvSpPr txBox="1"/>
          <p:nvPr/>
        </p:nvSpPr>
        <p:spPr>
          <a:xfrm>
            <a:off x="679282" y="9155026"/>
            <a:ext cx="5450305" cy="461665"/>
          </a:xfrm>
          <a:prstGeom prst="rect">
            <a:avLst/>
          </a:prstGeom>
          <a:noFill/>
        </p:spPr>
        <p:txBody>
          <a:bodyPr wrap="square" rtlCol="0">
            <a:spAutoFit/>
          </a:bodyPr>
          <a:lstStyle/>
          <a:p>
            <a:r>
              <a:rPr lang="en-US" altLang="ja-JP" sz="1200" dirty="0" smtClean="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お住まいの地域の郵便番号の入力を求められます</a:t>
            </a:r>
            <a:endParaRPr lang="en-US" altLang="ja-JP" sz="1200" dirty="0" smtClean="0">
              <a:latin typeface="Meiryo UI" panose="020B0604030504040204" pitchFamily="50" charset="-128"/>
              <a:ea typeface="Meiryo UI" panose="020B0604030504040204" pitchFamily="50" charset="-128"/>
            </a:endParaRPr>
          </a:p>
          <a:p>
            <a:r>
              <a:rPr kumimoji="1" lang="en-US" altLang="ja-JP" sz="1200" dirty="0" smtClean="0">
                <a:latin typeface="Meiryo UI" panose="020B0604030504040204" pitchFamily="50" charset="-128"/>
                <a:ea typeface="Meiryo UI" panose="020B0604030504040204" pitchFamily="50" charset="-128"/>
              </a:rPr>
              <a:t>※</a:t>
            </a:r>
            <a:r>
              <a:rPr kumimoji="1" lang="ja-JP" altLang="en-US" sz="1200" dirty="0" smtClean="0">
                <a:latin typeface="Meiryo UI" panose="020B0604030504040204" pitchFamily="50" charset="-128"/>
                <a:ea typeface="Meiryo UI" panose="020B0604030504040204" pitchFamily="50" charset="-128"/>
              </a:rPr>
              <a:t>郵便番号などの入力を行わなかった場合は県の消費生活センターにつながります</a:t>
            </a:r>
            <a:endParaRPr kumimoji="1" lang="ja-JP" altLang="en-US" sz="1200" dirty="0">
              <a:latin typeface="Meiryo UI" panose="020B0604030504040204" pitchFamily="50" charset="-128"/>
              <a:ea typeface="Meiryo UI" panose="020B0604030504040204" pitchFamily="50" charset="-128"/>
            </a:endParaRPr>
          </a:p>
        </p:txBody>
      </p:sp>
      <p:grpSp>
        <p:nvGrpSpPr>
          <p:cNvPr id="17" name="グループ化 16"/>
          <p:cNvGrpSpPr/>
          <p:nvPr/>
        </p:nvGrpSpPr>
        <p:grpSpPr>
          <a:xfrm>
            <a:off x="4553481" y="7982261"/>
            <a:ext cx="1585108" cy="1174956"/>
            <a:chOff x="1495948" y="3970223"/>
            <a:chExt cx="3741045" cy="2773037"/>
          </a:xfrm>
        </p:grpSpPr>
        <p:pic>
          <p:nvPicPr>
            <p:cNvPr id="18" name="図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95948" y="3970223"/>
              <a:ext cx="3741045" cy="2773037"/>
            </a:xfrm>
            <a:prstGeom prst="rect">
              <a:avLst/>
            </a:prstGeom>
          </p:spPr>
        </p:pic>
        <p:sp>
          <p:nvSpPr>
            <p:cNvPr id="19" name="正方形/長方形 18"/>
            <p:cNvSpPr/>
            <p:nvPr/>
          </p:nvSpPr>
          <p:spPr>
            <a:xfrm rot="1514780">
              <a:off x="1979274" y="4550640"/>
              <a:ext cx="1580790" cy="1764638"/>
            </a:xfrm>
            <a:prstGeom prst="rect">
              <a:avLst/>
            </a:prstGeom>
            <a:noFill/>
          </p:spPr>
          <p:txBody>
            <a:bodyPr wrap="none" lIns="91440" tIns="45720" rIns="91440" bIns="45720">
              <a:prstTxWarp prst="textArchDown">
                <a:avLst>
                  <a:gd name="adj" fmla="val 2595876"/>
                </a:avLst>
              </a:prstTxWarp>
              <a:spAutoFit/>
            </a:bodyPr>
            <a:lstStyle/>
            <a:p>
              <a:pPr algn="ctr"/>
              <a:r>
                <a:rPr lang="ja-JP" altLang="en-US" dirty="0">
                  <a:latin typeface="Meiryo UI" panose="020B0604030504040204" pitchFamily="50" charset="-128"/>
                  <a:ea typeface="Meiryo UI" panose="020B0604030504040204" pitchFamily="50" charset="-128"/>
                </a:rPr>
                <a:t>消費者庁 消費者ホットライン </a:t>
              </a:r>
              <a:r>
                <a:rPr lang="en-US" altLang="ja-JP" dirty="0">
                  <a:latin typeface="Meiryo UI" panose="020B0604030504040204" pitchFamily="50" charset="-128"/>
                  <a:ea typeface="Meiryo UI" panose="020B0604030504040204" pitchFamily="50" charset="-128"/>
                </a:rPr>
                <a:t>188</a:t>
              </a:r>
            </a:p>
            <a:p>
              <a:pPr algn="ctr"/>
              <a:r>
                <a:rPr lang="ja-JP" altLang="en-US" dirty="0">
                  <a:latin typeface="Meiryo UI" panose="020B0604030504040204" pitchFamily="50" charset="-128"/>
                  <a:ea typeface="Meiryo UI" panose="020B0604030504040204" pitchFamily="50" charset="-128"/>
                </a:rPr>
                <a:t>イメージキャラクター　イヤヤン</a:t>
              </a:r>
            </a:p>
          </p:txBody>
        </p:sp>
      </p:grpSp>
    </p:spTree>
    <p:extLst>
      <p:ext uri="{BB962C8B-B14F-4D97-AF65-F5344CB8AC3E}">
        <p14:creationId xmlns:p14="http://schemas.microsoft.com/office/powerpoint/2010/main" val="312843279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1">
      <a:majorFont>
        <a:latin typeface="Calibri Light"/>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プレゼンテーション1" id="{0893B71B-5AB1-42F1-917E-EBE1A3A1D577}" vid="{E959EE25-15D7-441E-85A7-EA9520EC327E}"/>
    </a:ext>
  </a:extLst>
</a:theme>
</file>

<file path=ppt/theme/theme2.xml><?xml version="1.0" encoding="utf-8"?>
<a:theme xmlns:a="http://schemas.openxmlformats.org/drawingml/2006/main" name="1_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1">
      <a:majorFont>
        <a:latin typeface="Calibri Light"/>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プレゼンテーション1" id="{0893B71B-5AB1-42F1-917E-EBE1A3A1D577}" vid="{E959EE25-15D7-441E-85A7-EA9520EC327E}"/>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0</TotalTime>
  <Words>2020</Words>
  <Application>Microsoft Office PowerPoint</Application>
  <PresentationFormat>A4 210 x 297 mm</PresentationFormat>
  <Paragraphs>229</Paragraphs>
  <Slides>6</Slides>
  <Notes>0</Notes>
  <HiddenSlides>0</HiddenSlides>
  <MMClips>0</MMClips>
  <ScaleCrop>false</ScaleCrop>
  <HeadingPairs>
    <vt:vector size="6" baseType="variant">
      <vt:variant>
        <vt:lpstr>使用されているフォント</vt:lpstr>
      </vt:variant>
      <vt:variant>
        <vt:i4>9</vt:i4>
      </vt:variant>
      <vt:variant>
        <vt:lpstr>テーマ</vt:lpstr>
      </vt:variant>
      <vt:variant>
        <vt:i4>2</vt:i4>
      </vt:variant>
      <vt:variant>
        <vt:lpstr>スライド タイトル</vt:lpstr>
      </vt:variant>
      <vt:variant>
        <vt:i4>6</vt:i4>
      </vt:variant>
    </vt:vector>
  </HeadingPairs>
  <TitlesOfParts>
    <vt:vector size="17" baseType="lpstr">
      <vt:lpstr>ＤＨＰ特太ゴシック体</vt:lpstr>
      <vt:lpstr>HG丸ｺﾞｼｯｸM-PRO</vt:lpstr>
      <vt:lpstr>Meiryo UI</vt:lpstr>
      <vt:lpstr>ＭＳ Ｐゴシック</vt:lpstr>
      <vt:lpstr>メイリオ</vt:lpstr>
      <vt:lpstr>游ゴシック</vt:lpstr>
      <vt:lpstr>Arial</vt:lpstr>
      <vt:lpstr>Calibri</vt:lpstr>
      <vt:lpstr>Calibri Light</vt:lpstr>
      <vt:lpstr>Office テーマ</vt:lpstr>
      <vt:lpstr>1_Office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【資料３】支援者向け講座資料：障がい者の見守り及びクーリング・オフ制度について</dc:title>
  <cp:revision>1</cp:revision>
  <dcterms:created xsi:type="dcterms:W3CDTF">2021-03-19T07:17:24Z</dcterms:created>
  <dcterms:modified xsi:type="dcterms:W3CDTF">2021-04-08T05:30:00Z</dcterms:modified>
</cp:coreProperties>
</file>