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450" r:id="rId2"/>
    <p:sldId id="451" r:id="rId3"/>
    <p:sldId id="416" r:id="rId4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979"/>
    <a:srgbClr val="B7FEF7"/>
    <a:srgbClr val="FFFF97"/>
    <a:srgbClr val="B2E182"/>
    <a:srgbClr val="ACA1FD"/>
    <a:srgbClr val="FFB84F"/>
    <a:srgbClr val="FFCCFF"/>
    <a:srgbClr val="9DC3E6"/>
    <a:srgbClr val="FF9999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87" autoAdjust="0"/>
    <p:restoredTop sz="79162" autoAdjust="0"/>
  </p:normalViewPr>
  <p:slideViewPr>
    <p:cSldViewPr snapToGrid="0">
      <p:cViewPr varScale="1">
        <p:scale>
          <a:sx n="69" d="100"/>
          <a:sy n="69" d="100"/>
        </p:scale>
        <p:origin x="2203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39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C6C7E1F-166D-4EBA-ABDF-CB95C0B7529C}" type="datetimeFigureOut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0844428-C2EE-478D-94C1-C74E5AA8E5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7313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EF91553-D7A5-4E7F-8D52-FF27A2A164F3}" type="datetimeFigureOut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CBD6D13-86E9-488D-B7C7-6556383DC3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0331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50"/>
              </a:spcBef>
            </a:pPr>
            <a:endParaRPr lang="en-US" altLang="ja-JP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D6D13-86E9-488D-B7C7-6556383DC3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4098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D6D13-86E9-488D-B7C7-6556383DC3A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426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マスコットキャラクターのイヤヤンは「泣き寝入りは超いやや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!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」が口癖の蝶々。手に「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」を持ち，自慢の羽は「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」を表している。</a:t>
            </a:r>
          </a:p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D6D13-86E9-488D-B7C7-6556383DC3A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438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D093F-6C01-4338-98D8-01B4D25C0991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425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AA1F9-EA31-45BF-83C5-B2A549D871E1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17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4A73C-F3B2-46B0-A633-E3DDD92E1A89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322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35D4-E084-4796-944E-5A23BCD2497A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47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10CA-064D-4CE8-B276-C5657E697253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038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FAC0-0199-4389-932D-6FC95C5FF7DD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24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EE64-EA87-4351-889F-247AB84D1D61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590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A1DE5-0465-41B1-8847-2003669A96BE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315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E87FF-2B8F-4551-BED0-2C039BFED11A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40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BEC-4E0E-4C0D-B8D1-EE1E725EBFE1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58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05FB8-B52C-4E53-9505-C87D34C7091C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72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A59C1-1247-48A9-B740-F9A09E1DB08E}" type="datetime1">
              <a:rPr kumimoji="1" lang="ja-JP" altLang="en-US" smtClean="0"/>
              <a:t>2021/4/14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54C01-E441-4063-A8C0-6B47C5F83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03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9144000" cy="787400"/>
          </a:xfrm>
          <a:prstGeom prst="rect">
            <a:avLst/>
          </a:prstGeom>
          <a:solidFill>
            <a:srgbClr val="B7FE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コンテンツ プレースホルダー 3"/>
          <p:cNvSpPr txBox="1">
            <a:spLocks/>
          </p:cNvSpPr>
          <p:nvPr/>
        </p:nvSpPr>
        <p:spPr>
          <a:xfrm>
            <a:off x="339248" y="1077957"/>
            <a:ext cx="8505650" cy="453970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　私たちには、社会のデジタル化による利便性とリスクを理解し、消費生活の変化への対応が求められています。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　デジタル取引で損なわれがちな　「安全である権利</a:t>
            </a:r>
            <a:r>
              <a:rPr lang="ja-JP" altLang="en-US" sz="2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」、「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知らされる権利</a:t>
            </a:r>
            <a:r>
              <a:rPr lang="ja-JP" altLang="en-US" sz="2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」、「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選ぶ権利」を守るためには、「消費者教育を受ける権利」を実現させることが何よりも大切です。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　権利を守ることに加え、「批判的意識の責任</a:t>
            </a:r>
            <a:r>
              <a:rPr lang="ja-JP" altLang="en-US" sz="2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」、「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自己主張と行動の責任</a:t>
            </a:r>
            <a:r>
              <a:rPr lang="ja-JP" altLang="en-US" sz="2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」、「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社会的責任」など、デジタルの特徴</a:t>
            </a:r>
            <a:r>
              <a:rPr lang="ja-JP" altLang="en-US" sz="2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をいかした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責任ある消費の実践に、少しでも貢献できることを願っております。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　結びに、本教材の作成</a:t>
            </a:r>
            <a:r>
              <a:rPr lang="ja-JP" altLang="en-US" sz="2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に当たりまして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、御尽力をいただきました、委員の皆様や、御協力いただきました関係者の皆様に、心よりお礼申し上げます。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9975" y="120403"/>
            <a:ext cx="47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まとめ</a:t>
            </a:r>
          </a:p>
        </p:txBody>
      </p:sp>
    </p:spTree>
    <p:extLst>
      <p:ext uri="{BB962C8B-B14F-4D97-AF65-F5344CB8AC3E}">
        <p14:creationId xmlns:p14="http://schemas.microsoft.com/office/powerpoint/2010/main" val="243660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9144000" cy="787400"/>
          </a:xfrm>
          <a:prstGeom prst="rect">
            <a:avLst/>
          </a:prstGeom>
          <a:solidFill>
            <a:srgbClr val="B7FE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コンテンツ プレースホルダー 3"/>
          <p:cNvSpPr txBox="1">
            <a:spLocks/>
          </p:cNvSpPr>
          <p:nvPr/>
        </p:nvSpPr>
        <p:spPr>
          <a:xfrm>
            <a:off x="517571" y="1540182"/>
            <a:ext cx="8108857" cy="348300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消費者庁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（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https://www.caa.go.jp/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）</a:t>
            </a:r>
          </a:p>
          <a:p>
            <a:pPr marL="0" indent="0">
              <a:buNone/>
            </a:pP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経済産業省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（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https://www.meti.go.jp/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）</a:t>
            </a:r>
          </a:p>
          <a:p>
            <a:pPr marL="0" indent="0">
              <a:buNone/>
            </a:pP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独立行政法人　国民生活センター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（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http://www.kokusen.go.jp/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）</a:t>
            </a:r>
          </a:p>
          <a:p>
            <a:pPr marL="0" indent="0">
              <a:buNone/>
            </a:pP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独立行政法人　製品評価技術基盤機構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（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https://www.nite.go.jp/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）</a:t>
            </a:r>
          </a:p>
          <a:p>
            <a:pPr marL="0" indent="0">
              <a:buNone/>
            </a:pPr>
            <a:endParaRPr lang="ja-JP" altLang="en-US" sz="20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併せて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ご活用ください！</a:t>
            </a:r>
          </a:p>
          <a:p>
            <a:pPr marL="0" indent="0">
              <a:buNone/>
            </a:pP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消費者庁「社会への扉 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―12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のクイズで学ぶ自立した消費者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―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」</a:t>
            </a:r>
          </a:p>
          <a:p>
            <a:pPr marL="0" indent="0">
              <a:buNone/>
            </a:pP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（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https://www.caa.go.jp/policies/policy/consumer_education/public_awareness/teaching_material/material_010/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9975" y="120403"/>
            <a:ext cx="476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参考にした資料等（出典）</a:t>
            </a:r>
          </a:p>
        </p:txBody>
      </p:sp>
    </p:spTree>
    <p:extLst>
      <p:ext uri="{BB962C8B-B14F-4D97-AF65-F5344CB8AC3E}">
        <p14:creationId xmlns:p14="http://schemas.microsoft.com/office/powerpoint/2010/main" val="273530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200">
            <a:extLst>
              <a:ext uri="{FF2B5EF4-FFF2-40B4-BE49-F238E27FC236}">
                <a16:creationId xmlns:a16="http://schemas.microsoft.com/office/drawing/2014/main" id="{752D44DD-28E3-4F90-90D2-6E3982862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996" y="5432162"/>
            <a:ext cx="1605796" cy="26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176713" eaLnBrk="0" hangingPunct="0">
              <a:defRPr kumimoji="1" sz="8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4176713" eaLnBrk="0" hangingPunct="0">
              <a:defRPr kumimoji="1" sz="8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4176713" eaLnBrk="0" hangingPunct="0">
              <a:defRPr kumimoji="1" sz="8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4176713" eaLnBrk="0" hangingPunct="0">
              <a:defRPr kumimoji="1" sz="8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4176713" eaLnBrk="0" hangingPunct="0">
              <a:defRPr kumimoji="1" sz="8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algn="ctr" defTabSz="4176713" eaLnBrk="0" fontAlgn="base" hangingPunct="0">
              <a:spcBef>
                <a:spcPct val="0"/>
              </a:spcBef>
              <a:spcAft>
                <a:spcPct val="0"/>
              </a:spcAft>
              <a:defRPr kumimoji="1" sz="8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algn="ctr" defTabSz="4176713" eaLnBrk="0" fontAlgn="base" hangingPunct="0">
              <a:spcBef>
                <a:spcPct val="0"/>
              </a:spcBef>
              <a:spcAft>
                <a:spcPct val="0"/>
              </a:spcAft>
              <a:defRPr kumimoji="1" sz="8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algn="ctr" defTabSz="4176713" eaLnBrk="0" fontAlgn="base" hangingPunct="0">
              <a:spcBef>
                <a:spcPct val="0"/>
              </a:spcBef>
              <a:spcAft>
                <a:spcPct val="0"/>
              </a:spcAft>
              <a:defRPr kumimoji="1" sz="8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algn="ctr" defTabSz="4176713" eaLnBrk="0" fontAlgn="base" hangingPunct="0">
              <a:spcBef>
                <a:spcPct val="0"/>
              </a:spcBef>
              <a:spcAft>
                <a:spcPct val="0"/>
              </a:spcAft>
              <a:defRPr kumimoji="1" sz="8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400" dirty="0">
                <a:solidFill>
                  <a:schemeClr val="bg1"/>
                </a:solidFill>
                <a:ea typeface="HGPｺﾞｼｯｸE" panose="020B0900000000000000" pitchFamily="50" charset="-128"/>
              </a:rPr>
              <a:t>【</a:t>
            </a:r>
            <a:r>
              <a:rPr lang="ja-JP" altLang="en-US" sz="1400" dirty="0">
                <a:solidFill>
                  <a:schemeClr val="bg1"/>
                </a:solidFill>
                <a:ea typeface="HGPｺﾞｼｯｸE" panose="020B0900000000000000" pitchFamily="50" charset="-128"/>
              </a:rPr>
              <a:t>再現実験より</a:t>
            </a:r>
            <a:r>
              <a:rPr lang="en-US" altLang="ja-JP" sz="1400" dirty="0">
                <a:solidFill>
                  <a:schemeClr val="bg1"/>
                </a:solidFill>
                <a:ea typeface="HGPｺﾞｼｯｸE" panose="020B0900000000000000" pitchFamily="50" charset="-128"/>
              </a:rPr>
              <a:t>】</a:t>
            </a:r>
          </a:p>
        </p:txBody>
      </p:sp>
      <p:sp>
        <p:nvSpPr>
          <p:cNvPr id="10" name="円形吹き出し 9"/>
          <p:cNvSpPr/>
          <p:nvPr/>
        </p:nvSpPr>
        <p:spPr>
          <a:xfrm>
            <a:off x="845980" y="3490723"/>
            <a:ext cx="3594494" cy="2004290"/>
          </a:xfrm>
          <a:prstGeom prst="wedgeEllipseCallout">
            <a:avLst>
              <a:gd name="adj1" fmla="val 62226"/>
              <a:gd name="adj2" fmla="val 20589"/>
            </a:avLst>
          </a:prstGeom>
          <a:noFill/>
          <a:ln w="28575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766">
              <a:defRPr/>
            </a:pPr>
            <a:endParaRPr kumimoji="0" lang="ja-JP" altLang="en-US" sz="1350" kern="0" dirty="0">
              <a:solidFill>
                <a:prstClr val="white"/>
              </a:solidFill>
              <a:latin typeface="Trebuchet MS"/>
              <a:ea typeface="HG丸ｺﾞｼｯｸM-PRO" panose="020F0600000000000000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337665" y="4037893"/>
            <a:ext cx="3329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prstClr val="black"/>
                </a:solidFill>
                <a:latin typeface="Trebuchet MS"/>
                <a:ea typeface="HG丸ｺﾞｼｯｸM-PRO" panose="020F0600000000000000" pitchFamily="50" charset="-128"/>
              </a:rPr>
              <a:t>困ったときは</a:t>
            </a:r>
            <a:endParaRPr lang="en-US" altLang="ja-JP" sz="2400" b="1" dirty="0">
              <a:solidFill>
                <a:prstClr val="black"/>
              </a:solidFill>
              <a:latin typeface="Trebuchet MS"/>
              <a:ea typeface="HG丸ｺﾞｼｯｸM-PRO" panose="020F0600000000000000" pitchFamily="50" charset="-128"/>
            </a:endParaRPr>
          </a:p>
          <a:p>
            <a:r>
              <a:rPr lang="ja-JP" altLang="en-US" sz="2400" b="1" dirty="0">
                <a:solidFill>
                  <a:prstClr val="black"/>
                </a:solidFill>
                <a:latin typeface="Trebuchet MS"/>
                <a:ea typeface="HG丸ｺﾞｼｯｸM-PRO" panose="020F0600000000000000" pitchFamily="50" charset="-128"/>
              </a:rPr>
              <a:t>相談してください！</a:t>
            </a:r>
            <a:endParaRPr lang="en-US" altLang="ja-JP" sz="2400" b="1" dirty="0">
              <a:solidFill>
                <a:prstClr val="black"/>
              </a:solidFill>
              <a:latin typeface="Trebuchet MS"/>
              <a:ea typeface="HG丸ｺﾞｼｯｸM-PRO" panose="020F0600000000000000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914" y="3515082"/>
            <a:ext cx="2900041" cy="2162560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0" y="0"/>
            <a:ext cx="9144000" cy="787400"/>
          </a:xfrm>
          <a:prstGeom prst="rect">
            <a:avLst/>
          </a:prstGeom>
          <a:solidFill>
            <a:srgbClr val="B7FE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タイトル 1"/>
          <p:cNvSpPr txBox="1">
            <a:spLocks/>
          </p:cNvSpPr>
          <p:nvPr/>
        </p:nvSpPr>
        <p:spPr>
          <a:xfrm>
            <a:off x="628650" y="2174803"/>
            <a:ext cx="7886700" cy="836283"/>
          </a:xfrm>
          <a:prstGeom prst="rect">
            <a:avLst/>
          </a:prstGeom>
          <a:ln w="38100">
            <a:noFill/>
          </a:ln>
        </p:spPr>
        <p:txBody>
          <a:bodyPr vert="horz" lIns="68580" tIns="34290" rIns="68580" bIns="34290" rtlCol="0" anchor="ctr">
            <a:normAutofit fontScale="97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kumimoji="1" sz="4000" b="1" kern="1200" cap="all" spc="-60" baseline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1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+mn-cs"/>
              </a:rPr>
              <a:t>消費者ホットライン</a:t>
            </a:r>
            <a:r>
              <a:rPr lang="ja-JP" altLang="en-US" dirty="0" smtClean="0">
                <a:solidFill>
                  <a:prstClr val="black"/>
                </a:solidFill>
              </a:rPr>
              <a:t>　☎</a:t>
            </a:r>
            <a:r>
              <a:rPr lang="ja-JP" altLang="en-US" sz="3675" dirty="0" smtClean="0">
                <a:solidFill>
                  <a:srgbClr val="FF0000"/>
                </a:solidFill>
              </a:rPr>
              <a:t>１８８</a:t>
            </a:r>
            <a:endParaRPr lang="ja-JP" altLang="en-US" sz="3675" dirty="0">
              <a:solidFill>
                <a:srgbClr val="FF0000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411830" y="1992479"/>
            <a:ext cx="1499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  や  や！</a:t>
            </a:r>
          </a:p>
        </p:txBody>
      </p:sp>
      <p:sp>
        <p:nvSpPr>
          <p:cNvPr id="12" name="正方形/長方形 11"/>
          <p:cNvSpPr/>
          <p:nvPr/>
        </p:nvSpPr>
        <p:spPr>
          <a:xfrm rot="20593211">
            <a:off x="6005938" y="3332609"/>
            <a:ext cx="2301115" cy="231009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3000161"/>
              </a:avLst>
            </a:prstTxWarp>
            <a:spAutoFit/>
          </a:bodyPr>
          <a:lstStyle/>
          <a:p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消費者庁 消費者ホットライン </a:t>
            </a: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188</a:t>
            </a:r>
          </a:p>
          <a:p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イメージキャラクター　イヤヤン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9974" y="120403"/>
            <a:ext cx="6311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相談したいときにかける電話番号は</a:t>
            </a:r>
          </a:p>
        </p:txBody>
      </p:sp>
      <p:pic>
        <p:nvPicPr>
          <p:cNvPr id="15" name="Picture 2" descr="H:\Users\ez202\Desktop\新シンボルマークデータ\横(白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92" y="6382367"/>
            <a:ext cx="1479350" cy="37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28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312</Words>
  <Application>Microsoft Office PowerPoint</Application>
  <PresentationFormat>画面に合わせる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5" baseType="lpstr">
      <vt:lpstr>HGPｺﾞｼｯｸE</vt:lpstr>
      <vt:lpstr>HGP創英角ｺﾞｼｯｸUB</vt:lpstr>
      <vt:lpstr>HG丸ｺﾞｼｯｸM-PRO</vt:lpstr>
      <vt:lpstr>Meiryo UI</vt:lpstr>
      <vt:lpstr>ＭＳ Ｐゴシック</vt:lpstr>
      <vt:lpstr>メイリオ</vt:lpstr>
      <vt:lpstr>Arial</vt:lpstr>
      <vt:lpstr>Calibri</vt:lpstr>
      <vt:lpstr>Calibri Light</vt:lpstr>
      <vt:lpstr>Times New Roman</vt:lpstr>
      <vt:lpstr>Trebuchet MS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2021-04-14T05:43:05Z</dcterms:created>
  <dcterms:modified xsi:type="dcterms:W3CDTF">2021-04-14T05:43:15Z</dcterms:modified>
</cp:coreProperties>
</file>