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10"/>
  </p:notesMasterIdLst>
  <p:handoutMasterIdLst>
    <p:handoutMasterId r:id="rId11"/>
  </p:handoutMasterIdLst>
  <p:sldIdLst>
    <p:sldId id="404" r:id="rId2"/>
    <p:sldId id="405" r:id="rId3"/>
    <p:sldId id="406" r:id="rId4"/>
    <p:sldId id="407" r:id="rId5"/>
    <p:sldId id="408" r:id="rId6"/>
    <p:sldId id="409" r:id="rId7"/>
    <p:sldId id="410" r:id="rId8"/>
    <p:sldId id="435" r:id="rId9"/>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72886">
              <a:defRPr/>
            </a:pPr>
            <a:r>
              <a:rPr lang="ja-JP" altLang="en-US" dirty="0" smtClean="0">
                <a:latin typeface="Meiryo UI" panose="020B0604030504040204" pitchFamily="50" charset="-128"/>
                <a:ea typeface="Meiryo UI" panose="020B0604030504040204" pitchFamily="50" charset="-128"/>
              </a:rPr>
              <a:t>高等学校家庭科学習指導要領　家庭基礎：</a:t>
            </a:r>
            <a:r>
              <a:rPr lang="en-US" altLang="ja-JP" dirty="0" smtClean="0">
                <a:latin typeface="Meiryo UI" panose="020B0604030504040204" pitchFamily="50" charset="-128"/>
                <a:ea typeface="Meiryo UI" panose="020B0604030504040204" pitchFamily="50" charset="-128"/>
              </a:rPr>
              <a:t>C(1)</a:t>
            </a:r>
            <a:r>
              <a:rPr lang="ja-JP" altLang="en-US" dirty="0" smtClean="0">
                <a:latin typeface="Meiryo UI" panose="020B0604030504040204" pitchFamily="50" charset="-128"/>
                <a:ea typeface="Meiryo UI" panose="020B0604030504040204" pitchFamily="50" charset="-128"/>
              </a:rPr>
              <a:t>　家庭総合：</a:t>
            </a:r>
            <a:r>
              <a:rPr lang="en-US" altLang="ja-JP" dirty="0" smtClean="0">
                <a:latin typeface="Meiryo UI" panose="020B0604030504040204" pitchFamily="50" charset="-128"/>
                <a:ea typeface="Meiryo UI" panose="020B0604030504040204" pitchFamily="50" charset="-128"/>
              </a:rPr>
              <a:t>C(1)</a:t>
            </a:r>
          </a:p>
          <a:p>
            <a:pPr defTabSz="1072886">
              <a:defRPr/>
            </a:pPr>
            <a:r>
              <a:rPr lang="ja-JP" altLang="en-US" dirty="0" smtClean="0">
                <a:latin typeface="Meiryo UI" panose="020B0604030504040204" pitchFamily="50" charset="-128"/>
                <a:ea typeface="Meiryo UI" panose="020B0604030504040204" pitchFamily="50" charset="-128"/>
              </a:rPr>
              <a:t>生涯を見通した生活における経済の管理や計画</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働いて収入を得ること、得た収入を管理し、計画的に使うことが、消費生活の基本である。</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収入が足りないからと安易な手段に手を出すとトラブルになること、どのような投資よりも借金のほうが金利が高いことなどの説明につなげてゆく。</a:t>
            </a: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2699912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4008383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3627887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2422598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3297906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190500" y="4925407"/>
            <a:ext cx="6769100" cy="5081770"/>
          </a:xfrm>
        </p:spPr>
        <p:txBody>
          <a:bodyPr/>
          <a:lstStyle/>
          <a:p>
            <a:r>
              <a:rPr lang="ja-JP" altLang="en-US" dirty="0" smtClean="0">
                <a:latin typeface="Meiryo UI" panose="020B0604030504040204" pitchFamily="50" charset="-128"/>
                <a:ea typeface="Meiryo UI" panose="020B0604030504040204" pitchFamily="50" charset="-128"/>
              </a:rPr>
              <a:t>若者をターゲットに、学生ローンや消費者金融などで借⾦をして契約させる連鎖販売取引（いわゆる「マルチ商法」）の消費者トラブルが発生している。</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暗号資産（仮想通貨）や海外事業等へ投資を勧誘される事例もある。</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紹介料を得るために別の友人を紹介すると、⼤切な友人関係が壊れてしまう。また、新たな消費者被害が発生してしまう。</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勧誘する「人」ではなく、勧誘された「中身」に注意！</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断っているのに、しつこく勧誘することは法律で禁⽌されている。</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特定商取引法上の連鎖販売取引は、契約書面を受け取った日から数えて２０日間以内なら、クーリング・オフが可能。</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pPr defTabSz="1072886">
              <a:defRPr/>
            </a:pPr>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〇「友人から誘われたセミナーで投資話を断れず借金した！これってマルチ商法？」</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http://www.kokusen.go.jp/t_box/data/t_box-faq_qa2019_17.html</a:t>
            </a: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消費者庁啓発用チラシ</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〇「友達から怪しいもうけ話を持ちかけられたら要注意！～それってマルチかも！？～」</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https://www.caa.go.jp/notice/assets/consumer_transaction_cms203_210202_03.pdf</a:t>
            </a: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6</a:t>
            </a:fld>
            <a:endParaRPr kumimoji="1" lang="ja-JP" altLang="en-US"/>
          </a:p>
        </p:txBody>
      </p:sp>
    </p:spTree>
    <p:extLst>
      <p:ext uri="{BB962C8B-B14F-4D97-AF65-F5344CB8AC3E}">
        <p14:creationId xmlns:p14="http://schemas.microsoft.com/office/powerpoint/2010/main" val="1886103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709930" y="4925407"/>
            <a:ext cx="5679440" cy="4361556"/>
          </a:xfrm>
        </p:spPr>
        <p:txBody>
          <a:bodyPr/>
          <a:lstStyle/>
          <a:p>
            <a:r>
              <a:rPr lang="ja-JP" altLang="en-US" dirty="0" smtClean="0">
                <a:latin typeface="Meiryo UI" panose="020B0604030504040204" pitchFamily="50" charset="-128"/>
                <a:ea typeface="Meiryo UI" panose="020B0604030504040204" pitchFamily="50" charset="-128"/>
              </a:rPr>
              <a:t>ネットで、無料で効率よく稼げる方法を教えるとあっても、後で経費の支払いを求められる。</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副業を始めるのに、高額な機器やソフトウェアの購入を求められる。</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割りのよいバイトが、犯罪組織の手伝いだったというケースも。</a:t>
            </a:r>
          </a:p>
          <a:p>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詐欺などの悪質なものではないか内容についてしっかりと確認することが重要。</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友人や先輩からの誘いであっても必要のない場合はきっぱりと断ろう。</a:t>
            </a: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pPr defTabSz="1072886">
              <a:defRPr/>
            </a:pPr>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〇「誰でも簡単に稼げる！？　ネットでのもうけ話に注意」</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http://www.kokusen.go.jp/mimamori/kmj_mailmag/kmj-support162.html</a:t>
            </a:r>
          </a:p>
          <a:p>
            <a:pPr defTabSz="1072886">
              <a:defRPr/>
            </a:pPr>
            <a:endParaRPr lang="ja-JP" altLang="en-US"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〇「簡単に高額収入を得られるという副業や投資の儲け話に注意！－インターネット等で取引される情報商材のトラブルが急増－」</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http://www.kokusen.go.jp/news/data/n-20180802_1.html</a:t>
            </a: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7</a:t>
            </a:fld>
            <a:endParaRPr kumimoji="1" lang="ja-JP" altLang="en-US"/>
          </a:p>
        </p:txBody>
      </p:sp>
    </p:spTree>
    <p:extLst>
      <p:ext uri="{BB962C8B-B14F-4D97-AF65-F5344CB8AC3E}">
        <p14:creationId xmlns:p14="http://schemas.microsoft.com/office/powerpoint/2010/main" val="1797837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734909" y="5081955"/>
            <a:ext cx="5879272" cy="4895905"/>
          </a:xfrm>
        </p:spPr>
        <p:txBody>
          <a:bodyPr/>
          <a:lstStyle/>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8</a:t>
            </a:fld>
            <a:endParaRPr kumimoji="1" lang="ja-JP" altLang="en-US"/>
          </a:p>
        </p:txBody>
      </p:sp>
    </p:spTree>
    <p:extLst>
      <p:ext uri="{BB962C8B-B14F-4D97-AF65-F5344CB8AC3E}">
        <p14:creationId xmlns:p14="http://schemas.microsoft.com/office/powerpoint/2010/main" val="1665098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FFFF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ja-JP" altLang="en-US" sz="3200" dirty="0">
                <a:solidFill>
                  <a:prstClr val="black"/>
                </a:solidFill>
                <a:latin typeface="HGP創英角ｺﾞｼｯｸUB" panose="020B0900000000000000" pitchFamily="50" charset="-128"/>
                <a:ea typeface="HGP創英角ｺﾞｼｯｸUB" panose="020B0900000000000000" pitchFamily="50" charset="-128"/>
              </a:rPr>
              <a:t>経済の管理や計画</a:t>
            </a:r>
          </a:p>
        </p:txBody>
      </p:sp>
    </p:spTree>
    <p:extLst>
      <p:ext uri="{BB962C8B-B14F-4D97-AF65-F5344CB8AC3E}">
        <p14:creationId xmlns:p14="http://schemas.microsoft.com/office/powerpoint/2010/main" val="887577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FF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6" name="タイトル 3">
            <a:extLst>
              <a:ext uri="{FF2B5EF4-FFF2-40B4-BE49-F238E27FC236}">
                <a16:creationId xmlns:a16="http://schemas.microsoft.com/office/drawing/2014/main" id="{B36084D6-D1E6-44FA-A84B-6CB7FEE5C03D}"/>
              </a:ext>
            </a:extLst>
          </p:cNvPr>
          <p:cNvSpPr txBox="1">
            <a:spLocks/>
          </p:cNvSpPr>
          <p:nvPr/>
        </p:nvSpPr>
        <p:spPr>
          <a:xfrm>
            <a:off x="3028950" y="3209231"/>
            <a:ext cx="4458436" cy="603121"/>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3600" dirty="0">
                <a:latin typeface="HGP創英角ﾎﾟｯﾌﾟ体" panose="040B0A00000000000000" pitchFamily="50" charset="-128"/>
                <a:ea typeface="HGP創英角ﾎﾟｯﾌﾟ体" panose="040B0A00000000000000" pitchFamily="50" charset="-128"/>
                <a:cs typeface="+mn-cs"/>
              </a:rPr>
              <a:t>バイトよりも簡単！？</a:t>
            </a:r>
          </a:p>
        </p:txBody>
      </p:sp>
      <p:pic>
        <p:nvPicPr>
          <p:cNvPr id="9" name="図 8" descr="アイコン&#10;&#10;自動的に生成された説明">
            <a:extLst>
              <a:ext uri="{FF2B5EF4-FFF2-40B4-BE49-F238E27FC236}">
                <a16:creationId xmlns:a16="http://schemas.microsoft.com/office/drawing/2014/main" id="{CF29DD88-89A0-4C85-8316-FF82ACF066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950" y="2610792"/>
            <a:ext cx="1800000" cy="1800000"/>
          </a:xfrm>
          <a:prstGeom prst="rect">
            <a:avLst/>
          </a:prstGeom>
        </p:spPr>
      </p:pic>
      <p:sp>
        <p:nvSpPr>
          <p:cNvPr id="10" name="テキスト ボックス 9"/>
          <p:cNvSpPr txBox="1"/>
          <p:nvPr/>
        </p:nvSpPr>
        <p:spPr>
          <a:xfrm>
            <a:off x="99975" y="120403"/>
            <a:ext cx="3395255"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経済の管理や計画</a:t>
            </a:r>
          </a:p>
        </p:txBody>
      </p:sp>
    </p:spTree>
    <p:extLst>
      <p:ext uri="{BB962C8B-B14F-4D97-AF65-F5344CB8AC3E}">
        <p14:creationId xmlns:p14="http://schemas.microsoft.com/office/powerpoint/2010/main" val="18676630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FF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99976" y="195709"/>
            <a:ext cx="225866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バイトよりも簡単！？</a:t>
            </a:r>
          </a:p>
        </p:txBody>
      </p:sp>
      <p:sp>
        <p:nvSpPr>
          <p:cNvPr id="12"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787400"/>
            <a:ext cx="9144000" cy="1267014"/>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en-US" altLang="ja-JP" sz="1700" dirty="0">
                <a:latin typeface="Meiryo UI" panose="020B0604030504040204" pitchFamily="50" charset="-128"/>
                <a:ea typeface="Meiryo UI" panose="020B0604030504040204" pitchFamily="50" charset="-128"/>
                <a:cs typeface="Times New Roman" panose="02020603050405020304" pitchFamily="18" charset="0"/>
              </a:rPr>
              <a:t>SNS</a:t>
            </a:r>
            <a:r>
              <a:rPr lang="ja-JP" altLang="en-US" sz="1700" dirty="0">
                <a:latin typeface="Meiryo UI" panose="020B0604030504040204" pitchFamily="50" charset="-128"/>
                <a:ea typeface="Meiryo UI" panose="020B0604030504040204" pitchFamily="50" charset="-128"/>
                <a:cs typeface="Times New Roman" panose="02020603050405020304" pitchFamily="18" charset="0"/>
              </a:rPr>
              <a:t>で知り合った友人に、「入ればバイトよりも簡単に稼げる</a:t>
            </a:r>
            <a:r>
              <a:rPr lang="ja-JP" altLang="en-US" sz="17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17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17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1700" dirty="0">
                <a:latin typeface="Meiryo UI" panose="020B0604030504040204" pitchFamily="50" charset="-128"/>
                <a:ea typeface="Meiryo UI" panose="020B0604030504040204" pitchFamily="50" charset="-128"/>
                <a:cs typeface="Times New Roman" panose="02020603050405020304" pitchFamily="18" charset="0"/>
              </a:rPr>
              <a:t>人を紹介してソフト購入につながれば収入が得られる」と、ある組織に誘われた。</a:t>
            </a:r>
          </a:p>
          <a:p>
            <a:pPr marL="457200" lvl="1" indent="0">
              <a:lnSpc>
                <a:spcPct val="100000"/>
              </a:lnSpc>
              <a:buNone/>
            </a:pPr>
            <a:r>
              <a:rPr lang="ja-JP" altLang="en-US" sz="1700" dirty="0">
                <a:latin typeface="Meiryo UI" panose="020B0604030504040204" pitchFamily="50" charset="-128"/>
                <a:ea typeface="Meiryo UI" panose="020B0604030504040204" pitchFamily="50" charset="-128"/>
                <a:cs typeface="Times New Roman" panose="02020603050405020304" pitchFamily="18" charset="0"/>
              </a:rPr>
              <a:t>「加入して仲間を増やせば将来につながる」とアピールされ</a:t>
            </a:r>
            <a:r>
              <a:rPr lang="ja-JP" altLang="en-US" sz="1700" dirty="0" smtClean="0">
                <a:latin typeface="Meiryo UI" panose="020B0604030504040204" pitchFamily="50" charset="-128"/>
                <a:ea typeface="Meiryo UI" panose="020B0604030504040204" pitchFamily="50" charset="-128"/>
                <a:cs typeface="Times New Roman" panose="02020603050405020304" pitchFamily="18" charset="0"/>
              </a:rPr>
              <a:t>、将来</a:t>
            </a:r>
            <a:r>
              <a:rPr lang="ja-JP" altLang="en-US" sz="1700" dirty="0">
                <a:latin typeface="Meiryo UI" panose="020B0604030504040204" pitchFamily="50" charset="-128"/>
                <a:ea typeface="Meiryo UI" panose="020B0604030504040204" pitchFamily="50" charset="-128"/>
                <a:cs typeface="Times New Roman" panose="02020603050405020304" pitchFamily="18" charset="0"/>
              </a:rPr>
              <a:t>に漠然とした不安を持っていたこともあり興味を持った。</a:t>
            </a:r>
          </a:p>
        </p:txBody>
      </p:sp>
      <p:pic>
        <p:nvPicPr>
          <p:cNvPr id="7" name="図形 2" descr="07_1_1"/>
          <p:cNvPicPr>
            <a:picLocks noChangeAspect="1"/>
          </p:cNvPicPr>
          <p:nvPr/>
        </p:nvPicPr>
        <p:blipFill>
          <a:blip r:embed="rId3"/>
          <a:stretch>
            <a:fillRect/>
          </a:stretch>
        </p:blipFill>
        <p:spPr>
          <a:xfrm>
            <a:off x="2232000" y="1944000"/>
            <a:ext cx="4680000" cy="4680000"/>
          </a:xfrm>
          <a:prstGeom prst="rect">
            <a:avLst/>
          </a:prstGeom>
        </p:spPr>
      </p:pic>
    </p:spTree>
    <p:extLst>
      <p:ext uri="{BB962C8B-B14F-4D97-AF65-F5344CB8AC3E}">
        <p14:creationId xmlns:p14="http://schemas.microsoft.com/office/powerpoint/2010/main" val="8775875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0"/>
            <a:ext cx="9144000" cy="787400"/>
          </a:xfrm>
          <a:prstGeom prst="rect">
            <a:avLst/>
          </a:prstGeom>
          <a:solidFill>
            <a:srgbClr val="FFFF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98745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組織に加入するには、約</a:t>
            </a:r>
            <a:r>
              <a:rPr lang="en-US" altLang="ja-JP" sz="1800" dirty="0">
                <a:latin typeface="Meiryo UI" panose="020B0604030504040204" pitchFamily="50" charset="-128"/>
                <a:ea typeface="Meiryo UI" panose="020B0604030504040204" pitchFamily="50" charset="-128"/>
                <a:cs typeface="Times New Roman" panose="02020603050405020304" pitchFamily="18" charset="0"/>
              </a:rPr>
              <a:t>50</a:t>
            </a: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万円の資産運用ソフトを購入する必要があると言われた。</a:t>
            </a:r>
          </a:p>
          <a:p>
            <a:pPr marL="457200" lvl="1" indent="0">
              <a:lnSpc>
                <a:spcPct val="100000"/>
              </a:lnSpc>
              <a:buNone/>
            </a:pP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「学生で支払えない」と断ったが、「消費者金融で年齢や職業などを偽って借りればよい」と教えられ、借金して支払った。</a:t>
            </a:r>
          </a:p>
        </p:txBody>
      </p:sp>
      <p:sp>
        <p:nvSpPr>
          <p:cNvPr id="12" name="テキスト ボックス 11"/>
          <p:cNvSpPr txBox="1"/>
          <p:nvPr/>
        </p:nvSpPr>
        <p:spPr>
          <a:xfrm>
            <a:off x="99976" y="195709"/>
            <a:ext cx="225866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バイトよりも簡単！？</a:t>
            </a:r>
          </a:p>
        </p:txBody>
      </p:sp>
      <p:pic>
        <p:nvPicPr>
          <p:cNvPr id="7" name="図形 2" descr="07_1_2"/>
          <p:cNvPicPr>
            <a:picLocks noChangeAspect="1"/>
          </p:cNvPicPr>
          <p:nvPr/>
        </p:nvPicPr>
        <p:blipFill>
          <a:blip r:embed="rId3"/>
          <a:stretch>
            <a:fillRect/>
          </a:stretch>
        </p:blipFill>
        <p:spPr>
          <a:xfrm>
            <a:off x="2233330" y="1944000"/>
            <a:ext cx="4677341" cy="4680000"/>
          </a:xfrm>
          <a:prstGeom prst="rect">
            <a:avLst/>
          </a:prstGeom>
        </p:spPr>
      </p:pic>
    </p:spTree>
    <p:extLst>
      <p:ext uri="{BB962C8B-B14F-4D97-AF65-F5344CB8AC3E}">
        <p14:creationId xmlns:p14="http://schemas.microsoft.com/office/powerpoint/2010/main" val="11609963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0"/>
            <a:ext cx="9144000" cy="787400"/>
          </a:xfrm>
          <a:prstGeom prst="rect">
            <a:avLst/>
          </a:prstGeom>
          <a:solidFill>
            <a:srgbClr val="FFFF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65645"/>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購入した資産運用ソフトを使ってみたが、内容は全く関係のないものだった</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ja-JP" altLang="en-US" sz="20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11" name="テキスト ボックス 10"/>
          <p:cNvSpPr txBox="1"/>
          <p:nvPr/>
        </p:nvSpPr>
        <p:spPr>
          <a:xfrm>
            <a:off x="99976" y="195709"/>
            <a:ext cx="225866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バイトよりも簡単！？</a:t>
            </a:r>
          </a:p>
        </p:txBody>
      </p:sp>
      <p:sp>
        <p:nvSpPr>
          <p:cNvPr id="13" name="Rectangle 1"/>
          <p:cNvSpPr>
            <a:spLocks noChangeArrowheads="1"/>
          </p:cNvSpPr>
          <p:nvPr/>
        </p:nvSpPr>
        <p:spPr bwMode="auto">
          <a:xfrm>
            <a:off x="2639183" y="6545648"/>
            <a:ext cx="38830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cs typeface="+mn-cs"/>
              </a:rPr>
              <a:t>※</a:t>
            </a:r>
            <a:r>
              <a:rPr kumimoji="0" lang="ja-JP" altLang="en-US" sz="1200" b="0"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cs typeface="+mn-cs"/>
              </a:rPr>
              <a:t>基本的に、データは一度見てしまったら使用済みとなる</a:t>
            </a:r>
            <a:r>
              <a:rPr kumimoji="0" lang="ja-JP" altLang="en-US" sz="600" b="0" i="0" u="none" strike="noStrike" cap="none" normalizeH="0" baseline="0" dirty="0" smtClean="0">
                <a:ln>
                  <a:noFill/>
                </a:ln>
                <a:solidFill>
                  <a:schemeClr val="tx1"/>
                </a:solidFill>
                <a:effectLst/>
              </a:rPr>
              <a:t> </a:t>
            </a:r>
            <a:endParaRPr kumimoji="0" lang="ja-JP"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14" name="図形 3" descr="07_1_3"/>
          <p:cNvPicPr>
            <a:picLocks/>
          </p:cNvPicPr>
          <p:nvPr/>
        </p:nvPicPr>
        <p:blipFill>
          <a:blip r:embed="rId3"/>
          <a:stretch>
            <a:fillRect/>
          </a:stretch>
        </p:blipFill>
        <p:spPr>
          <a:xfrm>
            <a:off x="2232000" y="1944000"/>
            <a:ext cx="4680000" cy="4680000"/>
          </a:xfrm>
          <a:prstGeom prst="rect">
            <a:avLst/>
          </a:prstGeom>
        </p:spPr>
      </p:pic>
    </p:spTree>
    <p:extLst>
      <p:ext uri="{BB962C8B-B14F-4D97-AF65-F5344CB8AC3E}">
        <p14:creationId xmlns:p14="http://schemas.microsoft.com/office/powerpoint/2010/main" val="6263140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0"/>
            <a:ext cx="9144000" cy="787400"/>
          </a:xfrm>
          <a:prstGeom prst="rect">
            <a:avLst/>
          </a:prstGeom>
          <a:solidFill>
            <a:srgbClr val="FFFF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自分では</a:t>
            </a:r>
            <a:r>
              <a:rPr lang="en-US" altLang="ja-JP" sz="2000" dirty="0">
                <a:latin typeface="Meiryo UI" panose="020B0604030504040204" pitchFamily="50" charset="-128"/>
                <a:ea typeface="Meiryo UI" panose="020B0604030504040204" pitchFamily="50" charset="-128"/>
                <a:cs typeface="Times New Roman" panose="02020603050405020304" pitchFamily="18" charset="0"/>
              </a:rPr>
              <a:t>50</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万円を返済することができないし</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人</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を勧誘してもソフトを購入してくれる人はいない。</a:t>
            </a:r>
          </a:p>
        </p:txBody>
      </p:sp>
      <p:sp>
        <p:nvSpPr>
          <p:cNvPr id="11" name="テキスト ボックス 10"/>
          <p:cNvSpPr txBox="1"/>
          <p:nvPr/>
        </p:nvSpPr>
        <p:spPr>
          <a:xfrm>
            <a:off x="99976" y="195709"/>
            <a:ext cx="225866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バイトよりも簡単！？</a:t>
            </a:r>
          </a:p>
        </p:txBody>
      </p:sp>
      <p:pic>
        <p:nvPicPr>
          <p:cNvPr id="7" name="図形 2" descr="07_1_4"/>
          <p:cNvPicPr>
            <a:picLocks noChangeAspect="1"/>
          </p:cNvPicPr>
          <p:nvPr/>
        </p:nvPicPr>
        <p:blipFill>
          <a:blip r:embed="rId3"/>
          <a:stretch>
            <a:fillRect/>
          </a:stretch>
        </p:blipFill>
        <p:spPr>
          <a:xfrm>
            <a:off x="2233330" y="1944000"/>
            <a:ext cx="4677341" cy="4680000"/>
          </a:xfrm>
          <a:prstGeom prst="rect">
            <a:avLst/>
          </a:prstGeom>
        </p:spPr>
      </p:pic>
    </p:spTree>
    <p:extLst>
      <p:ext uri="{BB962C8B-B14F-4D97-AF65-F5344CB8AC3E}">
        <p14:creationId xmlns:p14="http://schemas.microsoft.com/office/powerpoint/2010/main" val="2282763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17918"/>
            <a:ext cx="9144000" cy="787400"/>
          </a:xfrm>
          <a:prstGeom prst="rect">
            <a:avLst/>
          </a:prstGeom>
          <a:solidFill>
            <a:srgbClr val="FFFF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descr="部屋 が含まれている画像&#10;&#10;自動的に生成された説明">
            <a:extLst>
              <a:ext uri="{FF2B5EF4-FFF2-40B4-BE49-F238E27FC236}">
                <a16:creationId xmlns:a16="http://schemas.microsoft.com/office/drawing/2014/main" id="{694EBDB0-0C24-4E7B-A585-7AA63A3A5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9142" y="1800000"/>
            <a:ext cx="4140000" cy="4140000"/>
          </a:xfrm>
          <a:prstGeom prst="rect">
            <a:avLst/>
          </a:prstGeom>
        </p:spPr>
      </p:pic>
      <p:sp>
        <p:nvSpPr>
          <p:cNvPr id="11" name="コンテンツ プレースホルダー 3"/>
          <p:cNvSpPr txBox="1">
            <a:spLocks/>
          </p:cNvSpPr>
          <p:nvPr/>
        </p:nvSpPr>
        <p:spPr>
          <a:xfrm>
            <a:off x="210900" y="2347394"/>
            <a:ext cx="4378362" cy="2554545"/>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00000"/>
              </a:lnSpc>
              <a:spcBef>
                <a:spcPts val="1200"/>
              </a:spcBef>
              <a:buClr>
                <a:srgbClr val="FFFF97"/>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副業を始めるのに、高額な機器やソフトウェアの購入を求められる。</a:t>
            </a:r>
          </a:p>
          <a:p>
            <a:pPr>
              <a:lnSpc>
                <a:spcPct val="100000"/>
              </a:lnSpc>
              <a:spcBef>
                <a:spcPts val="1200"/>
              </a:spcBef>
              <a:buClr>
                <a:srgbClr val="FFFF97"/>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ネットで、無料で効率よく稼げる方法を教えるとありながら、後で経費の支払いを求められる。</a:t>
            </a:r>
          </a:p>
          <a:p>
            <a:pPr>
              <a:lnSpc>
                <a:spcPct val="100000"/>
              </a:lnSpc>
              <a:spcBef>
                <a:spcPts val="1200"/>
              </a:spcBef>
              <a:buClr>
                <a:srgbClr val="FFFF97"/>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割りのよいバイトが、犯罪組織の手伝いだったというケースも。</a:t>
            </a:r>
          </a:p>
        </p:txBody>
      </p:sp>
      <p:sp>
        <p:nvSpPr>
          <p:cNvPr id="15" name="テキスト ボックス 14"/>
          <p:cNvSpPr txBox="1"/>
          <p:nvPr/>
        </p:nvSpPr>
        <p:spPr>
          <a:xfrm>
            <a:off x="99976" y="195709"/>
            <a:ext cx="4719166"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a:t>
            </a:r>
            <a:r>
              <a:rPr lang="ja-JP" altLang="en-US" dirty="0" err="1">
                <a:latin typeface="HGP創英角ﾎﾟｯﾌﾟ体" panose="040B0A00000000000000" pitchFamily="50" charset="-128"/>
                <a:ea typeface="HGP創英角ﾎﾟｯﾌﾟ体" panose="040B0A00000000000000" pitchFamily="50" charset="-128"/>
              </a:rPr>
              <a:t>楽</a:t>
            </a:r>
            <a:r>
              <a:rPr lang="ja-JP" altLang="en-US" dirty="0" err="1" smtClean="0">
                <a:latin typeface="HGP創英角ﾎﾟｯﾌﾟ体" panose="040B0A00000000000000" pitchFamily="50" charset="-128"/>
                <a:ea typeface="HGP創英角ﾎﾟｯﾌﾟ体" panose="040B0A00000000000000" pitchFamily="50" charset="-128"/>
              </a:rPr>
              <a:t>して</a:t>
            </a:r>
            <a:r>
              <a:rPr lang="ja-JP" altLang="en-US" dirty="0" smtClean="0">
                <a:latin typeface="HGP創英角ﾎﾟｯﾌﾟ体" panose="040B0A00000000000000" pitchFamily="50" charset="-128"/>
                <a:ea typeface="HGP創英角ﾎﾟｯﾌﾟ体" panose="040B0A00000000000000" pitchFamily="50" charset="-128"/>
              </a:rPr>
              <a:t>も</a:t>
            </a:r>
            <a:r>
              <a:rPr lang="ja-JP" altLang="en-US" dirty="0">
                <a:latin typeface="HGP創英角ﾎﾟｯﾌﾟ体" panose="040B0A00000000000000" pitchFamily="50" charset="-128"/>
                <a:ea typeface="HGP創英角ﾎﾟｯﾌﾟ体" panose="040B0A00000000000000" pitchFamily="50" charset="-128"/>
              </a:rPr>
              <a:t>う</a:t>
            </a:r>
            <a:r>
              <a:rPr lang="ja-JP" altLang="en-US" dirty="0" smtClean="0">
                <a:latin typeface="HGP創英角ﾎﾟｯﾌﾟ体" panose="040B0A00000000000000" pitchFamily="50" charset="-128"/>
                <a:ea typeface="HGP創英角ﾎﾟｯﾌﾟ体" panose="040B0A00000000000000" pitchFamily="50" charset="-128"/>
              </a:rPr>
              <a:t>かる</a:t>
            </a:r>
            <a:r>
              <a:rPr lang="ja-JP" altLang="en-US" dirty="0">
                <a:latin typeface="HGP創英角ﾎﾟｯﾌﾟ体" panose="040B0A00000000000000" pitchFamily="50" charset="-128"/>
                <a:ea typeface="HGP創英角ﾎﾟｯﾌﾟ体" panose="040B0A00000000000000" pitchFamily="50" charset="-128"/>
              </a:rPr>
              <a:t>」に引っかかると、こんなことも</a:t>
            </a:r>
          </a:p>
        </p:txBody>
      </p:sp>
    </p:spTree>
    <p:extLst>
      <p:ext uri="{BB962C8B-B14F-4D97-AF65-F5344CB8AC3E}">
        <p14:creationId xmlns:p14="http://schemas.microsoft.com/office/powerpoint/2010/main" val="27010593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17918"/>
            <a:ext cx="9144000" cy="787400"/>
          </a:xfrm>
          <a:prstGeom prst="rect">
            <a:avLst/>
          </a:prstGeom>
          <a:solidFill>
            <a:srgbClr val="FFFF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3"/>
          <p:cNvSpPr txBox="1">
            <a:spLocks/>
          </p:cNvSpPr>
          <p:nvPr/>
        </p:nvSpPr>
        <p:spPr>
          <a:xfrm>
            <a:off x="472867" y="2730586"/>
            <a:ext cx="8033663" cy="2431435"/>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nSpc>
                <a:spcPct val="100000"/>
              </a:lnSpc>
              <a:spcBef>
                <a:spcPts val="1200"/>
              </a:spcBef>
              <a:buClr>
                <a:srgbClr val="FFFF97"/>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生涯にわたって収入の範囲で必要なもの・欲しいものに支出できるよう、お金を管理する力が求められる。</a:t>
            </a:r>
            <a:endParaRPr lang="en-US" altLang="ja-JP" sz="2000" dirty="0">
              <a:latin typeface="Meiryo UI" panose="020B0604030504040204" pitchFamily="50" charset="-128"/>
              <a:ea typeface="Meiryo UI" panose="020B0604030504040204" pitchFamily="50" charset="-128"/>
              <a:cs typeface="Times New Roman" panose="02020603050405020304" pitchFamily="18" charset="0"/>
            </a:endParaRPr>
          </a:p>
          <a:p>
            <a:pPr>
              <a:lnSpc>
                <a:spcPct val="100000"/>
              </a:lnSpc>
              <a:spcBef>
                <a:spcPts val="1200"/>
              </a:spcBef>
              <a:buClr>
                <a:srgbClr val="FFFF97"/>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収入が足りないからと安易な手段に手を出すことは、トラブルの元。</a:t>
            </a:r>
            <a:endParaRPr lang="en-US" altLang="ja-JP" sz="2000" dirty="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spcBef>
                <a:spcPts val="1200"/>
              </a:spcBef>
              <a:buClr>
                <a:srgbClr val="FFFF97"/>
              </a:buClr>
              <a:buSzPct val="70000"/>
              <a:buNone/>
            </a:pPr>
            <a:r>
              <a:rPr lang="ja-JP" altLang="en-US" sz="1600" dirty="0">
                <a:latin typeface="Meiryo UI" panose="020B0604030504040204" pitchFamily="50" charset="-128"/>
                <a:ea typeface="Meiryo UI" panose="020B0604030504040204" pitchFamily="50" charset="-128"/>
                <a:cs typeface="Times New Roman" panose="02020603050405020304" pitchFamily="18" charset="0"/>
              </a:rPr>
              <a:t>詐欺など犯罪に加担することにもなり得る。</a:t>
            </a:r>
            <a:endParaRPr lang="en-US" altLang="ja-JP" sz="1600" dirty="0">
              <a:latin typeface="Meiryo UI" panose="020B0604030504040204" pitchFamily="50" charset="-128"/>
              <a:ea typeface="Meiryo UI" panose="020B0604030504040204" pitchFamily="50" charset="-128"/>
              <a:cs typeface="Times New Roman" panose="02020603050405020304" pitchFamily="18" charset="0"/>
            </a:endParaRPr>
          </a:p>
          <a:p>
            <a:pPr>
              <a:lnSpc>
                <a:spcPct val="100000"/>
              </a:lnSpc>
              <a:spcBef>
                <a:spcPts val="1200"/>
              </a:spcBef>
              <a:buClr>
                <a:srgbClr val="FFFF97"/>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投資よりも借金のほうが金利が高い場合がほとんどである</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2000" dirty="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spcBef>
                <a:spcPts val="1200"/>
              </a:spcBef>
              <a:buClr>
                <a:srgbClr val="FFFF97"/>
              </a:buClr>
              <a:buSzPct val="70000"/>
              <a:buNone/>
            </a:pPr>
            <a:r>
              <a:rPr lang="ja-JP" altLang="en-US" sz="16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1600" dirty="0">
                <a:latin typeface="Meiryo UI" panose="020B0604030504040204" pitchFamily="50" charset="-128"/>
                <a:ea typeface="Meiryo UI" panose="020B0604030504040204" pitchFamily="50" charset="-128"/>
                <a:cs typeface="Times New Roman" panose="02020603050405020304" pitchFamily="18" charset="0"/>
              </a:rPr>
              <a:t>借金してもすぐに元が取れる」は、疑う必要がある。</a:t>
            </a:r>
          </a:p>
        </p:txBody>
      </p:sp>
      <p:sp>
        <p:nvSpPr>
          <p:cNvPr id="10" name="テキスト ボックス 9">
            <a:extLst>
              <a:ext uri="{FF2B5EF4-FFF2-40B4-BE49-F238E27FC236}">
                <a16:creationId xmlns:a16="http://schemas.microsoft.com/office/drawing/2014/main" id="{A5D3681F-2A30-4012-9838-5A7736C3898D}"/>
              </a:ext>
            </a:extLst>
          </p:cNvPr>
          <p:cNvSpPr txBox="1"/>
          <p:nvPr/>
        </p:nvSpPr>
        <p:spPr>
          <a:xfrm>
            <a:off x="109500" y="83394"/>
            <a:ext cx="3395255" cy="523220"/>
          </a:xfrm>
          <a:prstGeom prst="rect">
            <a:avLst/>
          </a:prstGeom>
          <a:noFill/>
        </p:spPr>
        <p:txBody>
          <a:bodyPr wrap="square" rtlCol="0">
            <a:spAutoFit/>
          </a:bodyPr>
          <a:lstStyle/>
          <a:p>
            <a:r>
              <a:rPr lang="ja-JP" altLang="en-US" sz="2800" dirty="0">
                <a:latin typeface="HGP創英角ｺﾞｼｯｸUB" panose="020B0900000000000000" pitchFamily="50" charset="-128"/>
                <a:ea typeface="HGP創英角ｺﾞｼｯｸUB" panose="020B0900000000000000" pitchFamily="50" charset="-128"/>
              </a:rPr>
              <a:t>経済の</a:t>
            </a:r>
            <a:r>
              <a:rPr lang="ja-JP" altLang="en-US" sz="2800" dirty="0" smtClean="0">
                <a:latin typeface="HGP創英角ｺﾞｼｯｸUB" panose="020B0900000000000000" pitchFamily="50" charset="-128"/>
                <a:ea typeface="HGP創英角ｺﾞｼｯｸUB" panose="020B0900000000000000" pitchFamily="50" charset="-128"/>
              </a:rPr>
              <a:t>管理や計画</a:t>
            </a:r>
            <a:endParaRPr lang="ja-JP" altLang="en-US" sz="2800" dirty="0">
              <a:latin typeface="HGP創英角ｺﾞｼｯｸUB" panose="020B0900000000000000" pitchFamily="50" charset="-128"/>
              <a:ea typeface="HGP創英角ｺﾞｼｯｸUB" panose="020B0900000000000000" pitchFamily="50" charset="-128"/>
            </a:endParaRPr>
          </a:p>
        </p:txBody>
      </p:sp>
      <p:sp>
        <p:nvSpPr>
          <p:cNvPr id="12" name="角丸四角形 2">
            <a:extLst>
              <a:ext uri="{FF2B5EF4-FFF2-40B4-BE49-F238E27FC236}">
                <a16:creationId xmlns:a16="http://schemas.microsoft.com/office/drawing/2014/main" id="{D16801EC-C32D-4A8F-8594-F473F5D501D3}"/>
              </a:ext>
            </a:extLst>
          </p:cNvPr>
          <p:cNvSpPr/>
          <p:nvPr/>
        </p:nvSpPr>
        <p:spPr>
          <a:xfrm>
            <a:off x="472867" y="1190283"/>
            <a:ext cx="7838089" cy="1051761"/>
          </a:xfrm>
          <a:prstGeom prst="roundRect">
            <a:avLst/>
          </a:prstGeom>
          <a:solidFill>
            <a:srgbClr val="FFFF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収入を得る力、管理する力が</a:t>
            </a:r>
            <a:endParaRPr lang="en-US" altLang="ja-JP" sz="2800" dirty="0">
              <a:solidFill>
                <a:schemeClr val="tx1"/>
              </a:solidFill>
              <a:latin typeface="HGP創英角ｺﾞｼｯｸUB" panose="020B0900000000000000" pitchFamily="50" charset="-128"/>
              <a:ea typeface="HGP創英角ｺﾞｼｯｸUB" panose="020B0900000000000000" pitchFamily="50" charset="-128"/>
            </a:endParaRPr>
          </a:p>
          <a:p>
            <a:pPr algn="ct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消費生活の基本！</a:t>
            </a:r>
            <a:endParaRPr lang="en-US" altLang="ja-JP" sz="2800" dirty="0">
              <a:solidFill>
                <a:schemeClr val="tx1"/>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19785767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887</Words>
  <Application>Microsoft Office PowerPoint</Application>
  <PresentationFormat>画面に合わせる (4:3)</PresentationFormat>
  <Paragraphs>75</Paragraphs>
  <Slides>8</Slides>
  <Notes>8</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8</vt:i4>
      </vt:variant>
    </vt:vector>
  </HeadingPairs>
  <TitlesOfParts>
    <vt:vector size="18" baseType="lpstr">
      <vt:lpstr>HGP創英角ｺﾞｼｯｸUB</vt:lpstr>
      <vt:lpstr>HGP創英角ﾎﾟｯﾌﾟ体</vt:lpstr>
      <vt:lpstr>Meiryo UI</vt:lpstr>
      <vt:lpstr>ＭＳ Ｐゴシック</vt:lpstr>
      <vt:lpstr>Arial</vt:lpstr>
      <vt:lpstr>Calibri</vt:lpstr>
      <vt:lpstr>Calibri Light</vt:lpstr>
      <vt:lpstr>Times New Roman</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2021-04-14T05:42:37Z</dcterms:created>
  <dcterms:modified xsi:type="dcterms:W3CDTF">2021-04-14T05:42:41Z</dcterms:modified>
</cp:coreProperties>
</file>