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5"/>
  </p:notesMasterIdLst>
  <p:handoutMasterIdLst>
    <p:handoutMasterId r:id="rId6"/>
  </p:handoutMasterIdLst>
  <p:sldIdLst>
    <p:sldId id="393" r:id="rId2"/>
    <p:sldId id="403" r:id="rId3"/>
    <p:sldId id="449" r:id="rId4"/>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現金を使わないキャッシュレス決済の手段が増えている。生徒はゲームソフトや音楽のダウンロード、映画配信サービス利用、ネットショップやフリマサイトでの物品購入など、オンライン上での決済が必要な場面が増えているため、多様化する支払方法、キャッシュレス決済の利便性と問題点を学ぶ。</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61038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419100" y="4925408"/>
            <a:ext cx="6286500" cy="4576356"/>
          </a:xfrm>
        </p:spPr>
        <p:txBody>
          <a:bodyPr/>
          <a:lstStyle/>
          <a:p>
            <a:pPr defTabSz="1072886">
              <a:defRPr/>
            </a:pPr>
            <a:r>
              <a:rPr lang="ja-JP" altLang="en-US" dirty="0" smtClean="0">
                <a:latin typeface="Meiryo UI" panose="020B0604030504040204" pitchFamily="50" charset="-128"/>
                <a:ea typeface="Meiryo UI" panose="020B0604030504040204" pitchFamily="50" charset="-128"/>
              </a:rPr>
              <a:t>●スキミング</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抜き取った情報で作った偽造カードで、不正にショッピングで使われたり、現金を引き出されたりする。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直接カードを取られるわけではなく、特殊な装置を用いて情報を読み取るため、被害に遭っても気付きにくいことが多い。</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暗証番号の管理を徹底するなどの対応で被害に遭うリスクを少なくしよう。</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●フィッシング</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拭き取られた個人情報を不正に利用されるトラブルは多い。</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手口が巧妙になってきており、ひと目ではフィッシング詐欺であるとは判別できないケースが増えている。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通常、個人情報等を入力するページに</a:t>
            </a:r>
            <a:r>
              <a:rPr lang="en-US" altLang="ja-JP" dirty="0" smtClean="0">
                <a:latin typeface="Meiryo UI" panose="020B0604030504040204" pitchFamily="50" charset="-128"/>
                <a:ea typeface="Meiryo UI" panose="020B0604030504040204" pitchFamily="50" charset="-128"/>
              </a:rPr>
              <a:t>SSL</a:t>
            </a:r>
            <a:r>
              <a:rPr lang="ja-JP" altLang="en-US" dirty="0" smtClean="0">
                <a:latin typeface="Meiryo UI" panose="020B0604030504040204" pitchFamily="50" charset="-128"/>
                <a:ea typeface="Meiryo UI" panose="020B0604030504040204" pitchFamily="50" charset="-128"/>
              </a:rPr>
              <a:t>という暗号化技術が用いられているため、情報を入力する際には確認するなどしよう。</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正規の</a:t>
            </a:r>
            <a:r>
              <a:rPr lang="en-US" altLang="ja-JP" dirty="0" smtClean="0">
                <a:latin typeface="Meiryo UI" panose="020B0604030504040204" pitchFamily="50" charset="-128"/>
                <a:ea typeface="Meiryo UI" panose="020B0604030504040204" pitchFamily="50" charset="-128"/>
              </a:rPr>
              <a:t>HP</a:t>
            </a:r>
            <a:r>
              <a:rPr lang="ja-JP" altLang="en-US" dirty="0" smtClean="0">
                <a:latin typeface="Meiryo UI" panose="020B0604030504040204" pitchFamily="50" charset="-128"/>
                <a:ea typeface="Meiryo UI" panose="020B0604030504040204" pitchFamily="50" charset="-128"/>
              </a:rPr>
              <a:t>を確認したり、連絡先を確認して問合せをしてみよう。</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消費者庁</a:t>
            </a:r>
            <a:r>
              <a:rPr lang="en-US" altLang="ja-JP" dirty="0" smtClean="0">
                <a:latin typeface="Meiryo UI" panose="020B0604030504040204" pitchFamily="50" charset="-128"/>
                <a:ea typeface="Meiryo UI" panose="020B0604030504040204" pitchFamily="50" charset="-128"/>
              </a:rPr>
              <a:t>HP</a:t>
            </a:r>
            <a:r>
              <a:rPr lang="ja-JP" altLang="en-US" dirty="0" smtClean="0">
                <a:latin typeface="Meiryo UI" panose="020B0604030504040204" pitchFamily="50" charset="-128"/>
                <a:ea typeface="Meiryo UI" panose="020B0604030504040204" pitchFamily="50" charset="-128"/>
              </a:rPr>
              <a:t>　</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〇「インターネットショップでのクレジットカード番号の漏えい・不正利用に注意しましょう」</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https://www.caa.go.jp/policies/policy/consumer_policy/caution/internet/pdf/consumer_policy_cms104_200218_01.pdf</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406829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11832">
              <a:defRPr/>
            </a:pPr>
            <a:endParaRPr lang="ja-JP"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21171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tx1"/>
                </a:solidFill>
                <a:latin typeface="HGP創英角ｺﾞｼｯｸUB" panose="020B0900000000000000" pitchFamily="50" charset="-128"/>
                <a:ea typeface="HGP創英角ｺﾞｼｯｸUB" panose="020B0900000000000000" pitchFamily="50" charset="-128"/>
              </a:rPr>
              <a:t>キャッシュレス</a:t>
            </a: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決済の利便性と問題点</a:t>
            </a:r>
          </a:p>
        </p:txBody>
      </p:sp>
    </p:spTree>
    <p:extLst>
      <p:ext uri="{BB962C8B-B14F-4D97-AF65-F5344CB8AC3E}">
        <p14:creationId xmlns:p14="http://schemas.microsoft.com/office/powerpoint/2010/main" val="2285738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コンテンツ プレースホルダー 3"/>
          <p:cNvSpPr txBox="1">
            <a:spLocks/>
          </p:cNvSpPr>
          <p:nvPr/>
        </p:nvSpPr>
        <p:spPr>
          <a:xfrm>
            <a:off x="358444" y="2218413"/>
            <a:ext cx="4213556" cy="337528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b="1" dirty="0">
                <a:latin typeface="Meiryo UI" panose="020B0604030504040204" pitchFamily="50" charset="-128"/>
                <a:ea typeface="Meiryo UI" panose="020B0604030504040204" pitchFamily="50" charset="-128"/>
                <a:cs typeface="Times New Roman" panose="02020603050405020304" pitchFamily="18" charset="0"/>
              </a:rPr>
              <a:t>・スキミング</a:t>
            </a:r>
          </a:p>
          <a:p>
            <a:pPr marL="0" indent="0">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　他人のクレジットカードやデビットカード、キャッシュカードから情報を不正に抜き取る行為。</a:t>
            </a:r>
          </a:p>
          <a:p>
            <a:pPr marL="0" indent="0">
              <a:buNone/>
            </a:pPr>
            <a:endParaRPr lang="ja-JP" altLang="en-US" sz="2000" dirty="0">
              <a:latin typeface="Meiryo UI" panose="020B0604030504040204" pitchFamily="50" charset="-128"/>
              <a:ea typeface="Meiryo UI" panose="020B0604030504040204" pitchFamily="50" charset="-128"/>
              <a:cs typeface="Times New Roman" panose="02020603050405020304" pitchFamily="18" charset="0"/>
            </a:endParaRPr>
          </a:p>
          <a:p>
            <a:pPr marL="0" indent="0">
              <a:buNone/>
            </a:pPr>
            <a:r>
              <a:rPr lang="ja-JP" altLang="en-US" sz="2000" b="1" dirty="0">
                <a:latin typeface="Meiryo UI" panose="020B0604030504040204" pitchFamily="50" charset="-128"/>
                <a:ea typeface="Meiryo UI" panose="020B0604030504040204" pitchFamily="50" charset="-128"/>
                <a:cs typeface="Times New Roman" panose="02020603050405020304" pitchFamily="18" charset="0"/>
              </a:rPr>
              <a:t>・フィッシング</a:t>
            </a:r>
          </a:p>
          <a:p>
            <a:pPr marL="0" indent="0">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　金融機関や宅配業者など実在する組織</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をかたって</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メールを送り、偽のサイトに誘導してクレジットカード情報や個人情報を入手する行為。</a:t>
            </a:r>
          </a:p>
        </p:txBody>
      </p:sp>
      <p:sp>
        <p:nvSpPr>
          <p:cNvPr id="9" name="正方形/長方形 8"/>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クレジットカードが悪用されるトラブル</a:t>
            </a:r>
          </a:p>
        </p:txBody>
      </p:sp>
      <p:pic>
        <p:nvPicPr>
          <p:cNvPr id="7" name="図形 2" descr="06_3_1"/>
          <p:cNvPicPr>
            <a:picLocks noChangeAspect="1"/>
          </p:cNvPicPr>
          <p:nvPr/>
        </p:nvPicPr>
        <p:blipFill>
          <a:blip r:embed="rId3"/>
          <a:stretch>
            <a:fillRect/>
          </a:stretch>
        </p:blipFill>
        <p:spPr>
          <a:xfrm>
            <a:off x="4819142" y="1836054"/>
            <a:ext cx="4140000" cy="4140000"/>
          </a:xfrm>
          <a:prstGeom prst="rect">
            <a:avLst/>
          </a:prstGeom>
        </p:spPr>
      </p:pic>
    </p:spTree>
    <p:extLst>
      <p:ext uri="{BB962C8B-B14F-4D97-AF65-F5344CB8AC3E}">
        <p14:creationId xmlns:p14="http://schemas.microsoft.com/office/powerpoint/2010/main" val="1740943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537950" y="1951646"/>
            <a:ext cx="7838089" cy="713734"/>
          </a:xfrm>
          <a:prstGeom prst="roundRect">
            <a:avLst/>
          </a:prstGeom>
          <a:solidFill>
            <a:srgbClr val="97E85A">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自分が使う決済の仕組みとリスクを理解しよう！</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0" name="正方形/長方形 9"/>
          <p:cNvSpPr/>
          <p:nvPr/>
        </p:nvSpPr>
        <p:spPr>
          <a:xfrm>
            <a:off x="339248" y="917585"/>
            <a:ext cx="8652419" cy="923330"/>
          </a:xfrm>
          <a:prstGeom prst="rect">
            <a:avLst/>
          </a:prstGeom>
        </p:spPr>
        <p:txBody>
          <a:bodyPr wrap="square">
            <a:spAutoFit/>
          </a:bodyPr>
          <a:lstStyle/>
          <a:p>
            <a:r>
              <a:rPr lang="ja-JP" altLang="en-US" dirty="0">
                <a:latin typeface="Meiryo UI" panose="020B0604030504040204" pitchFamily="50" charset="-128"/>
                <a:ea typeface="Meiryo UI" panose="020B0604030504040204" pitchFamily="50" charset="-128"/>
              </a:rPr>
              <a:t>キャッシュレス決済：クレジットカード、電子マネー、コード決済など、現金を使わない決済方法のこと</a:t>
            </a:r>
            <a:r>
              <a:rPr lang="ja-JP" altLang="en-US" dirty="0" smtClean="0">
                <a:latin typeface="Meiryo UI" panose="020B0604030504040204" pitchFamily="50" charset="-128"/>
                <a:ea typeface="Meiryo UI" panose="020B0604030504040204" pitchFamily="50" charset="-128"/>
              </a:rPr>
              <a:t>。スマホで</a:t>
            </a:r>
            <a:r>
              <a:rPr lang="ja-JP" altLang="en-US" dirty="0">
                <a:latin typeface="Meiryo UI" panose="020B0604030504040204" pitchFamily="50" charset="-128"/>
                <a:ea typeface="Meiryo UI" panose="020B0604030504040204" pitchFamily="50" charset="-128"/>
              </a:rPr>
              <a:t>利用できる身近なサービスが増えている。</a:t>
            </a:r>
          </a:p>
          <a:p>
            <a:r>
              <a:rPr lang="ja-JP" altLang="en-US" dirty="0">
                <a:latin typeface="Meiryo UI" panose="020B0604030504040204" pitchFamily="50" charset="-128"/>
                <a:ea typeface="Meiryo UI" panose="020B0604030504040204" pitchFamily="50" charset="-128"/>
              </a:rPr>
              <a:t>便利な一方、見えにくくなるお金の</a:t>
            </a:r>
            <a:r>
              <a:rPr lang="ja-JP" altLang="en-US" dirty="0" smtClean="0">
                <a:latin typeface="Meiryo UI" panose="020B0604030504040204" pitchFamily="50" charset="-128"/>
                <a:ea typeface="Meiryo UI" panose="020B0604030504040204" pitchFamily="50" charset="-128"/>
              </a:rPr>
              <a:t>使い過ぎに</a:t>
            </a:r>
            <a:r>
              <a:rPr lang="ja-JP" altLang="en-US" dirty="0">
                <a:latin typeface="Meiryo UI" panose="020B0604030504040204" pitchFamily="50" charset="-128"/>
                <a:ea typeface="Meiryo UI" panose="020B0604030504040204" pitchFamily="50" charset="-128"/>
              </a:rPr>
              <a:t>注意が必要。</a:t>
            </a:r>
            <a:endParaRPr lang="en-US" altLang="ja-JP" dirty="0">
              <a:latin typeface="Meiryo UI" panose="020B0604030504040204" pitchFamily="50" charset="-128"/>
              <a:ea typeface="Meiryo UI" panose="020B0604030504040204" pitchFamily="50" charset="-128"/>
            </a:endParaRPr>
          </a:p>
        </p:txBody>
      </p:sp>
      <p:sp>
        <p:nvSpPr>
          <p:cNvPr id="11" name="正方形/長方形 10"/>
          <p:cNvSpPr/>
          <p:nvPr/>
        </p:nvSpPr>
        <p:spPr>
          <a:xfrm>
            <a:off x="537950" y="2840551"/>
            <a:ext cx="8206000" cy="3477875"/>
          </a:xfrm>
          <a:prstGeom prst="rect">
            <a:avLst/>
          </a:prstGeom>
        </p:spPr>
        <p:txBody>
          <a:bodyPr wrap="square">
            <a:spAutoFit/>
          </a:bodyPr>
          <a:lstStyle/>
          <a:p>
            <a:pPr marL="342900" indent="-342900">
              <a:spcBef>
                <a:spcPts val="1000"/>
              </a:spcBef>
              <a:buClr>
                <a:srgbClr val="92D050"/>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キャッシュレス決済は、支払いタイミングが３種類ある。</a:t>
            </a:r>
            <a:endParaRPr lang="en-US" altLang="ja-JP" sz="2000" dirty="0">
              <a:latin typeface="Meiryo UI" panose="020B0604030504040204" pitchFamily="50" charset="-128"/>
              <a:ea typeface="Meiryo UI" panose="020B0604030504040204" pitchFamily="50" charset="-128"/>
            </a:endParaRPr>
          </a:p>
          <a:p>
            <a:pPr lvl="1">
              <a:spcBef>
                <a:spcPts val="600"/>
              </a:spcBef>
              <a:buClr>
                <a:srgbClr val="92D050"/>
              </a:buClr>
              <a:buSzPct val="70000"/>
            </a:pPr>
            <a:r>
              <a:rPr lang="ja-JP" altLang="en-US" dirty="0">
                <a:latin typeface="Meiryo UI" panose="020B0604030504040204" pitchFamily="50" charset="-128"/>
                <a:ea typeface="Meiryo UI" panose="020B0604030504040204" pitchFamily="50" charset="-128"/>
              </a:rPr>
              <a:t>前払い（プリペイド）・即時払い（デビット）・後払い（クレジット）</a:t>
            </a:r>
            <a:endParaRPr lang="en-US" altLang="ja-JP" dirty="0">
              <a:latin typeface="Meiryo UI" panose="020B0604030504040204" pitchFamily="50" charset="-128"/>
              <a:ea typeface="Meiryo UI" panose="020B0604030504040204" pitchFamily="50" charset="-128"/>
            </a:endParaRPr>
          </a:p>
          <a:p>
            <a:pPr marL="342900" indent="-342900">
              <a:spcBef>
                <a:spcPts val="1000"/>
              </a:spcBef>
              <a:buClr>
                <a:srgbClr val="92D050"/>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いつ、どの口座から、何円引き落とされるのかを、しっかり確認しよう。</a:t>
            </a:r>
            <a:endParaRPr lang="en-US" altLang="ja-JP" sz="2000" dirty="0">
              <a:latin typeface="Meiryo UI" panose="020B0604030504040204" pitchFamily="50" charset="-128"/>
              <a:ea typeface="Meiryo UI" panose="020B0604030504040204" pitchFamily="50" charset="-128"/>
            </a:endParaRPr>
          </a:p>
          <a:p>
            <a:pPr marL="342900" indent="-342900">
              <a:spcBef>
                <a:spcPts val="1000"/>
              </a:spcBef>
              <a:buClr>
                <a:srgbClr val="92D050"/>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悪用によるトラブルを警戒し、</a:t>
            </a:r>
            <a:r>
              <a:rPr lang="en-US" altLang="ja-JP" sz="2000" dirty="0">
                <a:latin typeface="Meiryo UI" panose="020B0604030504040204" pitchFamily="50" charset="-128"/>
                <a:ea typeface="Meiryo UI" panose="020B0604030504040204" pitchFamily="50" charset="-128"/>
              </a:rPr>
              <a:t>ID</a:t>
            </a:r>
            <a:r>
              <a:rPr lang="ja-JP" altLang="en-US" sz="2000" dirty="0">
                <a:latin typeface="Meiryo UI" panose="020B0604030504040204" pitchFamily="50" charset="-128"/>
                <a:ea typeface="Meiryo UI" panose="020B0604030504040204" pitchFamily="50" charset="-128"/>
              </a:rPr>
              <a:t>や口座番号などの流出を防ごう。</a:t>
            </a:r>
            <a:endParaRPr lang="en-US" altLang="ja-JP" sz="2000" dirty="0">
              <a:latin typeface="Meiryo UI" panose="020B0604030504040204" pitchFamily="50" charset="-128"/>
              <a:ea typeface="Meiryo UI" panose="020B0604030504040204" pitchFamily="50" charset="-128"/>
            </a:endParaRPr>
          </a:p>
          <a:p>
            <a:pPr marL="342900" indent="-342900">
              <a:spcBef>
                <a:spcPts val="1000"/>
              </a:spcBef>
              <a:buClr>
                <a:srgbClr val="92D050"/>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後払い（クレジット）の利用には注意が必要。</a:t>
            </a:r>
            <a:endParaRPr lang="en-US" altLang="ja-JP" sz="2000" dirty="0">
              <a:latin typeface="Meiryo UI" panose="020B0604030504040204" pitchFamily="50" charset="-128"/>
              <a:ea typeface="Meiryo UI" panose="020B0604030504040204" pitchFamily="50" charset="-128"/>
            </a:endParaRPr>
          </a:p>
          <a:p>
            <a:pPr lvl="1">
              <a:spcBef>
                <a:spcPts val="600"/>
              </a:spcBef>
              <a:buClr>
                <a:srgbClr val="92D050"/>
              </a:buClr>
              <a:buSzPct val="70000"/>
            </a:pPr>
            <a:r>
              <a:rPr lang="ja-JP" altLang="en-US" sz="2000" dirty="0">
                <a:latin typeface="Meiryo UI" panose="020B0604030504040204" pitchFamily="50" charset="-128"/>
                <a:ea typeface="Meiryo UI" panose="020B0604030504040204" pitchFamily="50" charset="-128"/>
              </a:rPr>
              <a:t>借金であり、預金残高を超えた支払いができる。</a:t>
            </a:r>
            <a:endParaRPr lang="en-US" altLang="ja-JP" sz="2000" dirty="0">
              <a:latin typeface="Meiryo UI" panose="020B0604030504040204" pitchFamily="50" charset="-128"/>
              <a:ea typeface="Meiryo UI" panose="020B0604030504040204" pitchFamily="50" charset="-128"/>
            </a:endParaRPr>
          </a:p>
          <a:p>
            <a:pPr lvl="1">
              <a:spcBef>
                <a:spcPts val="600"/>
              </a:spcBef>
              <a:buClr>
                <a:srgbClr val="92D050"/>
              </a:buClr>
              <a:buSzPct val="70000"/>
            </a:pPr>
            <a:r>
              <a:rPr lang="ja-JP" altLang="en-US" sz="2000" dirty="0">
                <a:latin typeface="Meiryo UI" panose="020B0604030504040204" pitchFamily="50" charset="-128"/>
                <a:ea typeface="Meiryo UI" panose="020B0604030504040204" pitchFamily="50" charset="-128"/>
              </a:rPr>
              <a:t>特にリボ払いに注意が必要。</a:t>
            </a:r>
            <a:endParaRPr lang="en-US" altLang="ja-JP" sz="2000" dirty="0">
              <a:latin typeface="Meiryo UI" panose="020B0604030504040204" pitchFamily="50" charset="-128"/>
              <a:ea typeface="Meiryo UI" panose="020B0604030504040204" pitchFamily="50" charset="-128"/>
            </a:endParaRPr>
          </a:p>
          <a:p>
            <a:pPr lvl="2">
              <a:spcBef>
                <a:spcPts val="600"/>
              </a:spcBef>
              <a:buClr>
                <a:srgbClr val="92D050"/>
              </a:buClr>
              <a:buSzPct val="70000"/>
            </a:pPr>
            <a:r>
              <a:rPr lang="ja-JP" altLang="en-US" sz="1600" dirty="0">
                <a:latin typeface="Meiryo UI" panose="020B0604030504040204" pitchFamily="50" charset="-128"/>
                <a:ea typeface="Meiryo UI" panose="020B0604030504040204" pitchFamily="50" charset="-128"/>
              </a:rPr>
              <a:t>毎月の支払いが一定、ポイント優待が大きいなどの半面、手数料（金利）が高い。</a:t>
            </a:r>
            <a:endParaRPr lang="en-US" altLang="ja-JP" sz="1600" dirty="0">
              <a:latin typeface="Meiryo UI" panose="020B0604030504040204" pitchFamily="50" charset="-128"/>
              <a:ea typeface="Meiryo UI" panose="020B0604030504040204" pitchFamily="50" charset="-128"/>
            </a:endParaRPr>
          </a:p>
          <a:p>
            <a:pPr lvl="2">
              <a:spcBef>
                <a:spcPts val="600"/>
              </a:spcBef>
              <a:buClr>
                <a:srgbClr val="92D050"/>
              </a:buClr>
              <a:buSzPct val="70000"/>
            </a:pPr>
            <a:r>
              <a:rPr lang="ja-JP" altLang="en-US" sz="1600" dirty="0">
                <a:latin typeface="Meiryo UI" panose="020B0604030504040204" pitchFamily="50" charset="-128"/>
                <a:ea typeface="Meiryo UI" panose="020B0604030504040204" pitchFamily="50" charset="-128"/>
              </a:rPr>
              <a:t>リボ払い専用カードだったり、初期設定がリボ払いになっている場合もある。</a:t>
            </a:r>
            <a:endParaRPr lang="en-US" altLang="ja-JP" sz="16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45790" y="198218"/>
            <a:ext cx="7131194" cy="523220"/>
          </a:xfrm>
          <a:prstGeom prst="rect">
            <a:avLst/>
          </a:prstGeom>
          <a:noFill/>
        </p:spPr>
        <p:txBody>
          <a:bodyPr wrap="square" rtlCol="0">
            <a:spAutoFit/>
          </a:bodyPr>
          <a:lstStyle/>
          <a:p>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キャッシュレス決済の利便性と問題点</a:t>
            </a:r>
          </a:p>
        </p:txBody>
      </p:sp>
    </p:spTree>
    <p:extLst>
      <p:ext uri="{BB962C8B-B14F-4D97-AF65-F5344CB8AC3E}">
        <p14:creationId xmlns:p14="http://schemas.microsoft.com/office/powerpoint/2010/main" val="4128488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518</Words>
  <Application>Microsoft Office PowerPoint</Application>
  <PresentationFormat>画面に合わせる (4:3)</PresentationFormat>
  <Paragraphs>40</Paragraphs>
  <Slides>3</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vt:i4>
      </vt:variant>
    </vt:vector>
  </HeadingPairs>
  <TitlesOfParts>
    <vt:vector size="13" baseType="lpstr">
      <vt:lpstr>HGP創英角ｺﾞｼｯｸUB</vt:lpstr>
      <vt:lpstr>HGP創英角ﾎﾟｯﾌﾟ体</vt:lpstr>
      <vt:lpstr>Meiryo UI</vt:lpstr>
      <vt:lpstr>ＭＳ Ｐゴシック</vt:lpstr>
      <vt:lpstr>Arial</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2021-04-14T05:42:08Z</dcterms:created>
  <dcterms:modified xsi:type="dcterms:W3CDTF">2021-04-14T05:42:15Z</dcterms:modified>
</cp:coreProperties>
</file>