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393" r:id="rId2"/>
    <p:sldId id="399" r:id="rId3"/>
    <p:sldId id="400" r:id="rId4"/>
    <p:sldId id="401" r:id="rId5"/>
    <p:sldId id="402"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現金を使わないキャッシュレス決済の手段が増えている。生徒はゲームソフトや音楽のダウンロード、映画配信サービス利用、ネットショップやフリマサイトでの物品購入など、オンライン上での決済が必要な場面が増えているため、多様化する支払方法、キャッシュレス決済の利便性と問題点を学ぶ。</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61038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成年年齢が引下げになると、今まで保護者の同意が必要だった</a:t>
            </a:r>
            <a:r>
              <a:rPr lang="en-US" altLang="ja-JP" dirty="0" smtClean="0">
                <a:latin typeface="Meiryo UI" panose="020B0604030504040204" pitchFamily="50" charset="-128"/>
                <a:ea typeface="Meiryo UI" panose="020B0604030504040204" pitchFamily="50" charset="-128"/>
              </a:rPr>
              <a:t>18</a:t>
            </a:r>
            <a:r>
              <a:rPr lang="ja-JP" altLang="en-US"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19</a:t>
            </a:r>
            <a:r>
              <a:rPr lang="ja-JP" altLang="en-US" dirty="0" smtClean="0">
                <a:latin typeface="Meiryo UI" panose="020B0604030504040204" pitchFamily="50" charset="-128"/>
                <a:ea typeface="Meiryo UI" panose="020B0604030504040204" pitchFamily="50" charset="-128"/>
              </a:rPr>
              <a:t>歳の人が保護者の同意なくクレジットカードを作れるようになります。</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便利である一方、正しく使わないとトラブルになるおそれがあるので気を付けよう。</a:t>
            </a:r>
          </a:p>
          <a:p>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567057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37952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609853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7"/>
            <a:ext cx="5679440" cy="4795699"/>
          </a:xfrm>
        </p:spPr>
        <p:txBody>
          <a:bodyPr/>
          <a:lstStyle/>
          <a:p>
            <a:pPr defTabSz="1072886">
              <a:defRPr/>
            </a:pPr>
            <a:r>
              <a:rPr lang="ja-JP" altLang="en-US" dirty="0" smtClean="0">
                <a:latin typeface="Meiryo UI" panose="020B0604030504040204" pitchFamily="50" charset="-128"/>
                <a:ea typeface="Meiryo UI" panose="020B0604030504040204" pitchFamily="50" charset="-128"/>
              </a:rPr>
              <a:t>「意図しないリボ払い」によって、支払いが長期化すると手数料がかさみ高額になる場合がある。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トラブルにつながらないよう、心当たりのない手数料が請求されていないか、こまめにカードの利用明細や通帳などを確認しよう。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また、それぞれのメリットデメリットを検討して自分にあった支払方法を選ぼう。</a:t>
            </a: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リボ払いとは、利用金額や回数に関わらず、あらかじめ決めた一定額で毎月支払いをすること。</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〇「意図せぬ手数料が！　クレジットカードの初期設定がリボ払いだった」</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http://www.kokusen.go.jp/mimamori/kmj_mailmag/kmj-support163.html</a:t>
            </a:r>
          </a:p>
          <a:p>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〇「クレジットカードを利用したら、知らぬ間にリボ払いになっていた」</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http://www.kokusen.go.jp/t_box/data/t_box-faq_qa2017_19.html</a:t>
            </a:r>
            <a:endParaRPr lang="ja-JP" altLang="en-US" dirty="0" smtClean="0">
              <a:latin typeface="Meiryo UI" panose="020B0604030504040204" pitchFamily="50" charset="-128"/>
              <a:ea typeface="Meiryo UI" panose="020B0604030504040204" pitchFamily="50" charset="-128"/>
            </a:endParaRPr>
          </a:p>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551343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tx1"/>
                </a:solidFill>
                <a:latin typeface="HGP創英角ｺﾞｼｯｸUB" panose="020B0900000000000000" pitchFamily="50" charset="-128"/>
                <a:ea typeface="HGP創英角ｺﾞｼｯｸUB" panose="020B0900000000000000" pitchFamily="50" charset="-128"/>
              </a:rPr>
              <a:t>キャッシュレス</a:t>
            </a: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決済の利便性と問題点</a:t>
            </a:r>
          </a:p>
        </p:txBody>
      </p:sp>
    </p:spTree>
    <p:extLst>
      <p:ext uri="{BB962C8B-B14F-4D97-AF65-F5344CB8AC3E}">
        <p14:creationId xmlns:p14="http://schemas.microsoft.com/office/powerpoint/2010/main" val="2285738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7" y="3180735"/>
            <a:ext cx="4708076" cy="62190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cs typeface="+mn-cs"/>
              </a:rPr>
              <a:t>クレジットカードで・・</a:t>
            </a:r>
            <a:r>
              <a:rPr lang="ja-JP" altLang="en-US" sz="3600" dirty="0" smtClean="0">
                <a:latin typeface="HGP創英角ﾎﾟｯﾌﾟ体" panose="040B0A00000000000000" pitchFamily="50" charset="-128"/>
                <a:ea typeface="HGP創英角ﾎﾟｯﾌﾟ体" panose="040B0A00000000000000" pitchFamily="50" charset="-128"/>
                <a:cs typeface="+mn-cs"/>
              </a:rPr>
              <a:t>・！</a:t>
            </a:r>
            <a:endParaRPr lang="ja-JP" altLang="en-US" sz="3600" dirty="0">
              <a:latin typeface="HGP創英角ﾎﾟｯﾌﾟ体" panose="040B0A00000000000000" pitchFamily="50" charset="-128"/>
              <a:ea typeface="HGP創英角ﾎﾟｯﾌﾟ体" panose="040B0A00000000000000" pitchFamily="50" charset="-128"/>
              <a:cs typeface="+mn-cs"/>
            </a:endParaRPr>
          </a:p>
        </p:txBody>
      </p:sp>
      <p:pic>
        <p:nvPicPr>
          <p:cNvPr id="9" name="図 8" descr="アイコン&#10;&#10;自動的に生成された説明">
            <a:extLst>
              <a:ext uri="{FF2B5EF4-FFF2-40B4-BE49-F238E27FC236}">
                <a16:creationId xmlns:a16="http://schemas.microsoft.com/office/drawing/2014/main" id="{7B1A362B-88E8-49EF-889A-1BBEC81EB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407" y="2654585"/>
            <a:ext cx="1800000" cy="1800000"/>
          </a:xfrm>
          <a:prstGeom prst="rect">
            <a:avLst/>
          </a:prstGeom>
        </p:spPr>
      </p:pic>
      <p:sp>
        <p:nvSpPr>
          <p:cNvPr id="10" name="テキスト ボックス 9"/>
          <p:cNvSpPr txBox="1"/>
          <p:nvPr/>
        </p:nvSpPr>
        <p:spPr>
          <a:xfrm>
            <a:off x="99975" y="120403"/>
            <a:ext cx="6477174"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キャッシュレス決済の利便性と問題点</a:t>
            </a:r>
          </a:p>
        </p:txBody>
      </p:sp>
    </p:spTree>
    <p:extLst>
      <p:ext uri="{BB962C8B-B14F-4D97-AF65-F5344CB8AC3E}">
        <p14:creationId xmlns:p14="http://schemas.microsoft.com/office/powerpoint/2010/main" val="3964651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ある月、クレジットカード決済で５万円分の</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買い物</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をした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支払い</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は全て一括払いを指定した。</a:t>
            </a:r>
          </a:p>
        </p:txBody>
      </p:sp>
      <p:sp>
        <p:nvSpPr>
          <p:cNvPr id="13" name="テキスト ボックス 12"/>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クレジットカードで・・・！</a:t>
            </a:r>
          </a:p>
        </p:txBody>
      </p:sp>
      <p:pic>
        <p:nvPicPr>
          <p:cNvPr id="7" name="図形 2" descr="06_2_1"/>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2303500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しかし、翌月のクレジットカードの支払日（引き落とし日）</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に</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引き落とされた</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の</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は２万円</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だった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　　</a:t>
            </a:r>
            <a:endParaRPr lang="ja-JP" altLang="en-US" sz="20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8" name="テキスト ボックス 7"/>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クレジットカードで・・・！</a:t>
            </a:r>
          </a:p>
        </p:txBody>
      </p:sp>
      <p:sp>
        <p:nvSpPr>
          <p:cNvPr id="10" name="Rectangle 1"/>
          <p:cNvSpPr>
            <a:spLocks noChangeArrowheads="1"/>
          </p:cNvSpPr>
          <p:nvPr/>
        </p:nvSpPr>
        <p:spPr bwMode="auto">
          <a:xfrm>
            <a:off x="2232000" y="6559668"/>
            <a:ext cx="45704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cs typeface="+mn-cs"/>
              </a:rPr>
              <a:t>※</a:t>
            </a:r>
            <a:r>
              <a:rPr kumimoji="0" lang="ja-JP" altLang="en-US" sz="1200" b="0"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cs typeface="+mn-cs"/>
              </a:rPr>
              <a:t>クレジットカード会社によって支払日（引き落とし日）等は異なる。</a:t>
            </a:r>
            <a:endParaRPr kumimoji="0" lang="ja-JP"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2" name="図形 4" descr="06_2_2"/>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4268490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B2E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確認すると、クレジットカードの支払方法が意図</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せず</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リボ</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（リボルビング）払いになっていた。</a:t>
            </a:r>
          </a:p>
        </p:txBody>
      </p:sp>
      <p:sp>
        <p:nvSpPr>
          <p:cNvPr id="8" name="テキスト ボックス 7"/>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クレジットカードで・・・！</a:t>
            </a:r>
          </a:p>
        </p:txBody>
      </p:sp>
      <p:pic>
        <p:nvPicPr>
          <p:cNvPr id="7" name="図形 2" descr="06_2_3"/>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4072631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409</Words>
  <Application>Microsoft Office PowerPoint</Application>
  <PresentationFormat>画面に合わせる (4:3)</PresentationFormat>
  <Paragraphs>37</Paragraphs>
  <Slides>5</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2021-04-14T05:41:33Z</dcterms:created>
  <dcterms:modified xsi:type="dcterms:W3CDTF">2021-04-14T05:41:45Z</dcterms:modified>
</cp:coreProperties>
</file>