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8"/>
  </p:notesMasterIdLst>
  <p:handoutMasterIdLst>
    <p:handoutMasterId r:id="rId9"/>
  </p:handoutMasterIdLst>
  <p:sldIdLst>
    <p:sldId id="393" r:id="rId2"/>
    <p:sldId id="394" r:id="rId3"/>
    <p:sldId id="395" r:id="rId4"/>
    <p:sldId id="396" r:id="rId5"/>
    <p:sldId id="397" r:id="rId6"/>
    <p:sldId id="398" r:id="rId7"/>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C(2)</a:t>
            </a:r>
            <a:r>
              <a:rPr lang="ja-JP" altLang="ja-JP"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C(2)</a:t>
            </a:r>
            <a:endParaRPr lang="ja-JP"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現金を使わないキャッシュレス決済の手段が増えている。生徒はゲームソフトや音楽のダウンロード、映画配信サービス利用、ネットショップやフリマサイトでの物品購入など、オンライン上での決済が必要な場面が増えているため、多様化する支払方法、キャッシュレス決済の利便性と問題点を学ぶ。</a:t>
            </a: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3610380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2917596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3563398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2065281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2052342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111832">
              <a:defRPr/>
            </a:pPr>
            <a:r>
              <a:rPr lang="ja-JP" altLang="en-US" dirty="0" smtClean="0">
                <a:latin typeface="Meiryo UI" panose="020B0604030504040204" pitchFamily="50" charset="-128"/>
                <a:ea typeface="Meiryo UI" panose="020B0604030504040204" pitchFamily="50" charset="-128"/>
              </a:rPr>
              <a:t>キャッシュレス決済として利用できる電子マネーは便利だが、使い方や仕組みを理解していないと悪質商法などで不正に利用されていても未然にトラブルを防げない場合がある。</a:t>
            </a:r>
            <a:endParaRPr lang="en-US" altLang="ja-JP" dirty="0" smtClean="0">
              <a:latin typeface="Meiryo UI" panose="020B0604030504040204" pitchFamily="50" charset="-128"/>
              <a:ea typeface="Meiryo UI" panose="020B0604030504040204" pitchFamily="50" charset="-128"/>
            </a:endParaRPr>
          </a:p>
          <a:p>
            <a:pPr defTabSz="1111832">
              <a:defRPr/>
            </a:pPr>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電子マネーを買い、その番号を相手に伝えることで自分のお金が使われると思っていなかったり、慌てているときに冷静な判断ができなかったりすることで被害に遭うケースがある。</a:t>
            </a:r>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ほかにも、相手から教えられた番号をレジに伝え、未納料金として支払うように指示され高額な料金を支払ってしまう事例もある。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慌てて連絡せず、まずは周りの人に相談しよう。</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endParaRPr lang="ja-JP" altLang="en-US"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endParaRPr lang="ja-JP" altLang="en-US"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〇「カード、電子マネー</a:t>
            </a: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等で支払ってトラブルになっていませんか？－キャッシュレス決済を悪用する業者にご用心！－」</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http://www.kokusen.go.jp/news/data/n-20141118_1.html</a:t>
            </a:r>
            <a:endParaRPr lang="ja-JP" altLang="en-US" dirty="0" smtClean="0">
              <a:latin typeface="Meiryo UI" panose="020B0604030504040204" pitchFamily="50" charset="-128"/>
              <a:ea typeface="Meiryo UI" panose="020B0604030504040204" pitchFamily="50" charset="-128"/>
            </a:endParaRP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6</a:t>
            </a:fld>
            <a:endParaRPr kumimoji="1" lang="ja-JP" altLang="en-US"/>
          </a:p>
        </p:txBody>
      </p:sp>
    </p:spTree>
    <p:extLst>
      <p:ext uri="{BB962C8B-B14F-4D97-AF65-F5344CB8AC3E}">
        <p14:creationId xmlns:p14="http://schemas.microsoft.com/office/powerpoint/2010/main" val="2367422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smtClean="0">
                <a:solidFill>
                  <a:schemeClr val="tx1"/>
                </a:solidFill>
                <a:latin typeface="HGP創英角ｺﾞｼｯｸUB" panose="020B0900000000000000" pitchFamily="50" charset="-128"/>
                <a:ea typeface="HGP創英角ｺﾞｼｯｸUB" panose="020B0900000000000000" pitchFamily="50" charset="-128"/>
              </a:rPr>
              <a:t>キャッシュレス</a:t>
            </a:r>
            <a:r>
              <a:rPr lang="ja-JP" altLang="en-US" sz="3200" dirty="0">
                <a:solidFill>
                  <a:schemeClr val="tx1"/>
                </a:solidFill>
                <a:latin typeface="HGP創英角ｺﾞｼｯｸUB" panose="020B0900000000000000" pitchFamily="50" charset="-128"/>
                <a:ea typeface="HGP創英角ｺﾞｼｯｸUB" panose="020B0900000000000000" pitchFamily="50" charset="-128"/>
              </a:rPr>
              <a:t>決済の利便性と問題点</a:t>
            </a:r>
          </a:p>
        </p:txBody>
      </p:sp>
    </p:spTree>
    <p:extLst>
      <p:ext uri="{BB962C8B-B14F-4D97-AF65-F5344CB8AC3E}">
        <p14:creationId xmlns:p14="http://schemas.microsoft.com/office/powerpoint/2010/main" val="22857381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3001407" y="3180735"/>
            <a:ext cx="3969844" cy="621905"/>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3600" dirty="0">
                <a:latin typeface="HGP創英角ﾎﾟｯﾌﾟ体" panose="040B0A00000000000000" pitchFamily="50" charset="-128"/>
                <a:ea typeface="HGP創英角ﾎﾟｯﾌﾟ体" panose="040B0A00000000000000" pitchFamily="50" charset="-128"/>
                <a:cs typeface="+mn-cs"/>
              </a:rPr>
              <a:t>電子マネーで・・</a:t>
            </a:r>
            <a:r>
              <a:rPr lang="ja-JP" altLang="en-US" sz="3600" dirty="0" smtClean="0">
                <a:latin typeface="HGP創英角ﾎﾟｯﾌﾟ体" panose="040B0A00000000000000" pitchFamily="50" charset="-128"/>
                <a:ea typeface="HGP創英角ﾎﾟｯﾌﾟ体" panose="040B0A00000000000000" pitchFamily="50" charset="-128"/>
                <a:cs typeface="+mn-cs"/>
              </a:rPr>
              <a:t>・！</a:t>
            </a:r>
            <a:endParaRPr lang="ja-JP" altLang="en-US" sz="3600" dirty="0">
              <a:latin typeface="HGP創英角ﾎﾟｯﾌﾟ体" panose="040B0A00000000000000" pitchFamily="50" charset="-128"/>
              <a:ea typeface="HGP創英角ﾎﾟｯﾌﾟ体" panose="040B0A00000000000000" pitchFamily="50" charset="-128"/>
              <a:cs typeface="+mn-cs"/>
            </a:endParaRPr>
          </a:p>
        </p:txBody>
      </p:sp>
      <p:pic>
        <p:nvPicPr>
          <p:cNvPr id="9" name="図 8" descr="アイコン&#10;&#10;自動的に生成された説明">
            <a:extLst>
              <a:ext uri="{FF2B5EF4-FFF2-40B4-BE49-F238E27FC236}">
                <a16:creationId xmlns:a16="http://schemas.microsoft.com/office/drawing/2014/main" id="{CF29DD88-89A0-4C85-8316-FF82ACF066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1407" y="2591687"/>
            <a:ext cx="1800000" cy="1800000"/>
          </a:xfrm>
          <a:prstGeom prst="rect">
            <a:avLst/>
          </a:prstGeom>
        </p:spPr>
      </p:pic>
      <p:sp>
        <p:nvSpPr>
          <p:cNvPr id="10" name="テキスト ボックス 9"/>
          <p:cNvSpPr txBox="1"/>
          <p:nvPr/>
        </p:nvSpPr>
        <p:spPr>
          <a:xfrm>
            <a:off x="99975" y="120403"/>
            <a:ext cx="6477174"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キャッシュレス決済の利便性と問題点</a:t>
            </a:r>
          </a:p>
        </p:txBody>
      </p:sp>
    </p:spTree>
    <p:extLst>
      <p:ext uri="{BB962C8B-B14F-4D97-AF65-F5344CB8AC3E}">
        <p14:creationId xmlns:p14="http://schemas.microsoft.com/office/powerpoint/2010/main" val="30913876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電子マネーで・・・！</a:t>
            </a:r>
          </a:p>
        </p:txBody>
      </p:sp>
      <p:sp>
        <p:nvSpPr>
          <p:cNvPr id="13"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0788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突然、「あなたが登録している有料動画サイトの料金が滞納されている。下記の電話番号に至急ご連絡を。連絡がない場合は、法的措置を行う」とメッセージが来た。</a:t>
            </a:r>
          </a:p>
        </p:txBody>
      </p:sp>
      <p:pic>
        <p:nvPicPr>
          <p:cNvPr id="8" name="図 7" descr="QR コード&#10;&#10;自動的に生成された説明">
            <a:extLst>
              <a:ext uri="{FF2B5EF4-FFF2-40B4-BE49-F238E27FC236}">
                <a16:creationId xmlns:a16="http://schemas.microsoft.com/office/drawing/2014/main" id="{222F39D6-970C-4879-B840-7450D1FA49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1975" y="1953198"/>
            <a:ext cx="4665025" cy="4665025"/>
          </a:xfrm>
          <a:prstGeom prst="rect">
            <a:avLst/>
          </a:prstGeom>
        </p:spPr>
      </p:pic>
    </p:spTree>
    <p:extLst>
      <p:ext uri="{BB962C8B-B14F-4D97-AF65-F5344CB8AC3E}">
        <p14:creationId xmlns:p14="http://schemas.microsoft.com/office/powerpoint/2010/main" val="17675623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急いで問い合わせると、支払いのためにコンビニ</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で</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電子</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マネーを購入するように指示された</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ja-JP" altLang="en-US" sz="20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8" name="テキスト ボックス 7"/>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電子マネーで・・・！</a:t>
            </a:r>
          </a:p>
        </p:txBody>
      </p:sp>
      <p:pic>
        <p:nvPicPr>
          <p:cNvPr id="7" name="図形 2" descr="06_1_2"/>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2240733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指示に従い、コンビニで電子マネーを購入した。</a:t>
            </a:r>
          </a:p>
        </p:txBody>
      </p:sp>
      <p:sp>
        <p:nvSpPr>
          <p:cNvPr id="8" name="テキスト ボックス 7"/>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電子マネーで・・・！</a:t>
            </a:r>
          </a:p>
        </p:txBody>
      </p:sp>
      <p:pic>
        <p:nvPicPr>
          <p:cNvPr id="7" name="図形 2" descr="06_1_3"/>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41774103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購入した電子マネーのカード番号を相手に伝えてしまった！</a:t>
            </a:r>
          </a:p>
        </p:txBody>
      </p:sp>
      <p:sp>
        <p:nvSpPr>
          <p:cNvPr id="8" name="テキスト ボックス 7"/>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電子マネーで・・・！</a:t>
            </a:r>
          </a:p>
        </p:txBody>
      </p:sp>
      <p:pic>
        <p:nvPicPr>
          <p:cNvPr id="7" name="図形 2" descr="06_1_4"/>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23752001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403</Words>
  <Application>Microsoft Office PowerPoint</Application>
  <PresentationFormat>画面に合わせる (4:3)</PresentationFormat>
  <Paragraphs>32</Paragraphs>
  <Slides>6</Slides>
  <Notes>6</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6</vt:i4>
      </vt:variant>
    </vt:vector>
  </HeadingPairs>
  <TitlesOfParts>
    <vt:vector size="15" baseType="lpstr">
      <vt:lpstr>HGP創英角ｺﾞｼｯｸUB</vt:lpstr>
      <vt:lpstr>HGP創英角ﾎﾟｯﾌﾟ体</vt:lpstr>
      <vt:lpstr>Meiryo UI</vt:lpstr>
      <vt:lpstr>ＭＳ Ｐゴシック</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2021-04-14T05:40:57Z</dcterms:created>
  <dcterms:modified xsi:type="dcterms:W3CDTF">2021-04-14T05:41:06Z</dcterms:modified>
</cp:coreProperties>
</file>