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8"/>
  </p:notesMasterIdLst>
  <p:handoutMasterIdLst>
    <p:handoutMasterId r:id="rId9"/>
  </p:handoutMasterIdLst>
  <p:sldIdLst>
    <p:sldId id="318" r:id="rId2"/>
    <p:sldId id="448" r:id="rId3"/>
    <p:sldId id="347" r:id="rId4"/>
    <p:sldId id="348" r:id="rId5"/>
    <p:sldId id="349" r:id="rId6"/>
    <p:sldId id="424"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様々な消費者保護制度（未成年者取消、クーリングオフ、消費者契約法）を理解し、困ったときには消費者相談窓口を活用する大切さを学ぶ</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781408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71681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en-US" altLang="ja-JP"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2237663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4843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宅配業者を装ってマルウェアに感染させようとするショートメッセージが届く事例が増えている。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通販を利用している人が増加していることに伴い、不審に思わずタップしてしまうことも増加している。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身に覚えのないショートメッセージを受信した場合、リンクをタップしたり、表示の電話番号に電話を掛けたりしないよう気を付けよう。</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マルウェア：不正かつ有害に動作させる意図で作られた悪意のあるソフトウェアや悪質なコードの総称。</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endParaRPr lang="ja-JP" altLang="en-US"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〇「宅配便業者を装った「不在通知」の偽</a:t>
            </a:r>
            <a:r>
              <a:rPr lang="en-US" altLang="ja-JP" dirty="0" smtClean="0">
                <a:latin typeface="Meiryo UI" panose="020B0604030504040204" pitchFamily="50" charset="-128"/>
                <a:ea typeface="Meiryo UI" panose="020B0604030504040204" pitchFamily="50" charset="-128"/>
              </a:rPr>
              <a:t>SMS</a:t>
            </a:r>
            <a:r>
              <a:rPr lang="ja-JP" altLang="en-US" dirty="0" smtClean="0">
                <a:latin typeface="Meiryo UI" panose="020B0604030504040204" pitchFamily="50" charset="-128"/>
                <a:ea typeface="Meiryo UI" panose="020B0604030504040204" pitchFamily="50" charset="-128"/>
              </a:rPr>
              <a:t>に注意しましょう－</a:t>
            </a:r>
            <a:r>
              <a:rPr lang="en-US" altLang="ja-JP" dirty="0" smtClean="0">
                <a:latin typeface="Meiryo UI" panose="020B0604030504040204" pitchFamily="50" charset="-128"/>
                <a:ea typeface="Meiryo UI" panose="020B0604030504040204" pitchFamily="50" charset="-128"/>
              </a:rPr>
              <a:t>URL</a:t>
            </a:r>
            <a:r>
              <a:rPr lang="ja-JP" altLang="en-US" dirty="0" err="1" smtClean="0">
                <a:latin typeface="Meiryo UI" panose="020B0604030504040204" pitchFamily="50" charset="-128"/>
                <a:ea typeface="Meiryo UI" panose="020B0604030504040204" pitchFamily="50" charset="-128"/>
              </a:rPr>
              <a:t>には</a:t>
            </a:r>
            <a:r>
              <a:rPr lang="ja-JP" altLang="en-US" dirty="0" smtClean="0">
                <a:latin typeface="Meiryo UI" panose="020B0604030504040204" pitchFamily="50" charset="-128"/>
                <a:ea typeface="Meiryo UI" panose="020B0604030504040204" pitchFamily="50" charset="-128"/>
              </a:rPr>
              <a:t>アクセスしない、</a:t>
            </a:r>
            <a:r>
              <a:rPr lang="en-US" altLang="ja-JP" dirty="0" smtClean="0">
                <a:latin typeface="Meiryo UI" panose="020B0604030504040204" pitchFamily="50" charset="-128"/>
                <a:ea typeface="Meiryo UI" panose="020B0604030504040204" pitchFamily="50" charset="-128"/>
              </a:rPr>
              <a:t>ID</a:t>
            </a:r>
            <a:r>
              <a:rPr lang="ja-JP" altLang="en-US" dirty="0" smtClean="0">
                <a:latin typeface="Meiryo UI" panose="020B0604030504040204" pitchFamily="50" charset="-128"/>
                <a:ea typeface="Meiryo UI" panose="020B0604030504040204" pitchFamily="50" charset="-128"/>
              </a:rPr>
              <a:t>・パスワードを入力しない！－」</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http://www.kokusen.go.jp/news/data/n-20201126_2.html</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3580310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endParaRPr lang="ja-JP"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365757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消費者保護制度と消費者相談窓口の活用</a:t>
            </a:r>
          </a:p>
        </p:txBody>
      </p:sp>
    </p:spTree>
    <p:extLst>
      <p:ext uri="{BB962C8B-B14F-4D97-AF65-F5344CB8AC3E}">
        <p14:creationId xmlns:p14="http://schemas.microsoft.com/office/powerpoint/2010/main" val="1287030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16155" y="2850015"/>
            <a:ext cx="3620951" cy="129317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600" dirty="0">
                <a:latin typeface="HGP創英角ﾎﾟｯﾌﾟ体" panose="040B0A00000000000000" pitchFamily="50" charset="-128"/>
                <a:ea typeface="HGP創英角ﾎﾟｯﾌﾟ体" panose="040B0A00000000000000" pitchFamily="50" charset="-128"/>
              </a:rPr>
              <a:t>思わずタップしてしまったら・・</a:t>
            </a:r>
            <a:r>
              <a:rPr lang="ja-JP" altLang="en-US" sz="3600" dirty="0" smtClean="0">
                <a:latin typeface="HGP創英角ﾎﾟｯﾌﾟ体" panose="040B0A00000000000000" pitchFamily="50" charset="-128"/>
                <a:ea typeface="HGP創英角ﾎﾟｯﾌﾟ体" panose="040B0A00000000000000" pitchFamily="50" charset="-128"/>
              </a:rPr>
              <a:t>・②</a:t>
            </a:r>
            <a:endParaRPr lang="ja-JP" altLang="en-US" sz="3600" dirty="0">
              <a:latin typeface="HGP創英角ﾎﾟｯﾌﾟ体" panose="040B0A00000000000000" pitchFamily="50" charset="-128"/>
              <a:ea typeface="HGP創英角ﾎﾟｯﾌﾟ体" panose="040B0A00000000000000" pitchFamily="50" charset="-128"/>
              <a:cs typeface="+mn-cs"/>
            </a:endParaRPr>
          </a:p>
        </p:txBody>
      </p:sp>
      <p:sp>
        <p:nvSpPr>
          <p:cNvPr id="10" name="テキスト ボックス 9"/>
          <p:cNvSpPr txBox="1"/>
          <p:nvPr/>
        </p:nvSpPr>
        <p:spPr>
          <a:xfrm>
            <a:off x="99975" y="120403"/>
            <a:ext cx="7520024"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消費者保護制度と消費者相談窓口の活用</a:t>
            </a:r>
          </a:p>
        </p:txBody>
      </p:sp>
      <p:pic>
        <p:nvPicPr>
          <p:cNvPr id="12" name="図 9"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92666"/>
            <a:ext cx="1800000" cy="1800000"/>
          </a:xfrm>
          <a:prstGeom prst="rect">
            <a:avLst/>
          </a:prstGeom>
        </p:spPr>
      </p:pic>
    </p:spTree>
    <p:extLst>
      <p:ext uri="{BB962C8B-B14F-4D97-AF65-F5344CB8AC3E}">
        <p14:creationId xmlns:p14="http://schemas.microsoft.com/office/powerpoint/2010/main" val="4035353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思わずタップしてしまったら・・・②</a:t>
            </a:r>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宅配業者の名前で、ショートメッセージに連絡が来た。</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「ここをクリック」とあったので、確認のためにクリックした。</a:t>
            </a:r>
          </a:p>
        </p:txBody>
      </p:sp>
      <p:pic>
        <p:nvPicPr>
          <p:cNvPr id="7" name="図形 2" descr="05_2_1"/>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2848848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descr="テキスト&#10;&#10;自動的に生成された説明">
            <a:extLst>
              <a:ext uri="{FF2B5EF4-FFF2-40B4-BE49-F238E27FC236}">
                <a16:creationId xmlns:a16="http://schemas.microsoft.com/office/drawing/2014/main" id="{6A397DEF-54EC-4783-8A09-CBBBC98976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14432"/>
            <a:ext cx="4680000" cy="4680000"/>
          </a:xfrm>
          <a:prstGeom prst="rect">
            <a:avLst/>
          </a:prstGeom>
        </p:spPr>
      </p:pic>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すると、アプリをダウンロードするよう、指示画面が出た。</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指示</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のとおり</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、ダウンロードボタンをタップした。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思わずタップしてしまったら・・・②</a:t>
            </a:r>
          </a:p>
        </p:txBody>
      </p:sp>
      <p:pic>
        <p:nvPicPr>
          <p:cNvPr id="7" name="図形 2" descr="05_2_2"/>
          <p:cNvPicPr>
            <a:picLocks noChangeAspect="1"/>
          </p:cNvPicPr>
          <p:nvPr/>
        </p:nvPicPr>
        <p:blipFill>
          <a:blip r:embed="rId4"/>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4273909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ダウンロードしたのは不正なアプリだったらしい。スマホで変なサイトが表示されたり</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音</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が鳴ったりして止められなくなってしまった。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思わずタップしてしまったら・・・②</a:t>
            </a:r>
          </a:p>
        </p:txBody>
      </p:sp>
      <p:pic>
        <p:nvPicPr>
          <p:cNvPr id="9" name="図 8" descr="抽象, 挿絵 が含まれている画像&#10;&#10;自動的に生成された説明">
            <a:extLst>
              <a:ext uri="{FF2B5EF4-FFF2-40B4-BE49-F238E27FC236}">
                <a16:creationId xmlns:a16="http://schemas.microsoft.com/office/drawing/2014/main" id="{BF7707D3-C535-4BFA-98EA-55EF3DA87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975" y="1951487"/>
            <a:ext cx="4665025" cy="4665025"/>
          </a:xfrm>
          <a:prstGeom prst="rect">
            <a:avLst/>
          </a:prstGeom>
        </p:spPr>
      </p:pic>
    </p:spTree>
    <p:extLst>
      <p:ext uri="{BB962C8B-B14F-4D97-AF65-F5344CB8AC3E}">
        <p14:creationId xmlns:p14="http://schemas.microsoft.com/office/powerpoint/2010/main" val="1678471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652953" y="5283658"/>
            <a:ext cx="7838089" cy="1029434"/>
          </a:xfrm>
          <a:prstGeom prst="round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創英角ｺﾞｼｯｸUB" panose="020B0900000000000000" pitchFamily="50" charset="-128"/>
                <a:ea typeface="HGP創英角ｺﾞｼｯｸUB" panose="020B0900000000000000" pitchFamily="50" charset="-128"/>
              </a:rPr>
              <a:t>困った時は、消費者相談窓口を活用しよう！</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0" name="正方形/長方形 9"/>
          <p:cNvSpPr/>
          <p:nvPr/>
        </p:nvSpPr>
        <p:spPr>
          <a:xfrm>
            <a:off x="99976" y="977788"/>
            <a:ext cx="8867754" cy="646331"/>
          </a:xfrm>
          <a:prstGeom prst="rect">
            <a:avLst/>
          </a:prstGeom>
        </p:spPr>
        <p:txBody>
          <a:bodyPr wrap="square">
            <a:spAutoFit/>
          </a:bodyPr>
          <a:lstStyle/>
          <a:p>
            <a:r>
              <a:rPr lang="ja-JP" altLang="en-US" dirty="0" smtClean="0">
                <a:latin typeface="Meiryo UI" panose="020B0604030504040204" pitchFamily="50" charset="-128"/>
                <a:ea typeface="Meiryo UI" panose="020B0604030504040204" pitchFamily="50" charset="-128"/>
              </a:rPr>
              <a:t>未成年者取消、クーリングオフ、消費者契約法など、消費者保護のための様々な制度があります。</a:t>
            </a:r>
            <a:endParaRPr lang="en-US" altLang="ja-JP" dirty="0" smtClean="0">
              <a:latin typeface="Meiryo UI" panose="020B0604030504040204" pitchFamily="50" charset="-128"/>
              <a:ea typeface="Meiryo UI" panose="020B0604030504040204" pitchFamily="50" charset="-128"/>
            </a:endParaRPr>
          </a:p>
          <a:p>
            <a:endParaRPr lang="en-US" altLang="ja-JP" dirty="0">
              <a:latin typeface="Meiryo UI" panose="020B0604030504040204" pitchFamily="50" charset="-128"/>
              <a:ea typeface="Meiryo UI" panose="020B0604030504040204" pitchFamily="50" charset="-128"/>
            </a:endParaRPr>
          </a:p>
        </p:txBody>
      </p:sp>
      <p:sp>
        <p:nvSpPr>
          <p:cNvPr id="11" name="正方形/長方形 10"/>
          <p:cNvSpPr/>
          <p:nvPr/>
        </p:nvSpPr>
        <p:spPr>
          <a:xfrm>
            <a:off x="537949" y="1699562"/>
            <a:ext cx="8068099" cy="2862322"/>
          </a:xfrm>
          <a:prstGeom prst="rect">
            <a:avLst/>
          </a:prstGeom>
        </p:spPr>
        <p:txBody>
          <a:bodyPr wrap="square">
            <a:spAutoFit/>
          </a:bodyPr>
          <a:lstStyle/>
          <a:p>
            <a:pPr marL="342900" indent="-342900">
              <a:lnSpc>
                <a:spcPct val="150000"/>
              </a:lnSpc>
              <a:buClr>
                <a:srgbClr val="ACA1FD"/>
              </a:buClr>
              <a:buSzPct val="70000"/>
              <a:buFont typeface="Wingdings" panose="05000000000000000000" pitchFamily="2" charset="2"/>
              <a:buChar char="l"/>
            </a:pPr>
            <a:r>
              <a:rPr lang="en-US" altLang="ja-JP" sz="2000" dirty="0" smtClean="0">
                <a:latin typeface="Meiryo UI" panose="020B0604030504040204" pitchFamily="50" charset="-128"/>
                <a:ea typeface="Meiryo UI" panose="020B0604030504040204" pitchFamily="50" charset="-128"/>
              </a:rPr>
              <a:t>2022</a:t>
            </a:r>
            <a:r>
              <a:rPr lang="ja-JP" altLang="en-US" sz="2000" dirty="0" smtClean="0">
                <a:latin typeface="Meiryo UI" panose="020B0604030504040204" pitchFamily="50" charset="-128"/>
                <a:ea typeface="Meiryo UI" panose="020B0604030504040204" pitchFamily="50" charset="-128"/>
              </a:rPr>
              <a:t>年</a:t>
            </a:r>
            <a:r>
              <a:rPr lang="en-US" altLang="ja-JP" sz="2000" dirty="0" smtClean="0">
                <a:latin typeface="Meiryo UI" panose="020B0604030504040204" pitchFamily="50" charset="-128"/>
                <a:ea typeface="Meiryo UI" panose="020B0604030504040204" pitchFamily="50" charset="-128"/>
              </a:rPr>
              <a:t>4</a:t>
            </a:r>
            <a:r>
              <a:rPr lang="ja-JP" altLang="en-US" sz="2000" dirty="0" smtClean="0">
                <a:latin typeface="Meiryo UI" panose="020B0604030504040204" pitchFamily="50" charset="-128"/>
                <a:ea typeface="Meiryo UI" panose="020B0604030504040204" pitchFamily="50" charset="-128"/>
              </a:rPr>
              <a:t>月からの成年年齢引下げに伴い、１８～１９歳は未成年取消ができなくなるので注意。</a:t>
            </a:r>
            <a:endParaRPr lang="en-US" altLang="ja-JP" sz="2000" dirty="0" smtClean="0">
              <a:latin typeface="Meiryo UI" panose="020B0604030504040204" pitchFamily="50" charset="-128"/>
              <a:ea typeface="Meiryo UI" panose="020B0604030504040204" pitchFamily="50" charset="-128"/>
            </a:endParaRPr>
          </a:p>
          <a:p>
            <a:pPr marL="342900" indent="-342900">
              <a:lnSpc>
                <a:spcPct val="150000"/>
              </a:lnSpc>
              <a:buClr>
                <a:srgbClr val="ACA1FD"/>
              </a:buClr>
              <a:buSzPct val="70000"/>
              <a:buFont typeface="Wingdings" panose="05000000000000000000" pitchFamily="2" charset="2"/>
              <a:buChar char="l"/>
            </a:pPr>
            <a:r>
              <a:rPr lang="ja-JP" altLang="en-US" sz="2000" dirty="0" smtClean="0">
                <a:latin typeface="Meiryo UI" panose="020B0604030504040204" pitchFamily="50" charset="-128"/>
                <a:ea typeface="Meiryo UI" panose="020B0604030504040204" pitchFamily="50" charset="-128"/>
              </a:rPr>
              <a:t>クーリングオフ制度では、一定の契約に限り、一定期間、説明不要で無条件で申込みの撤回などを定めている。</a:t>
            </a:r>
            <a:endParaRPr lang="en-US" altLang="ja-JP" sz="2000" dirty="0" smtClean="0">
              <a:latin typeface="Meiryo UI" panose="020B0604030504040204" pitchFamily="50" charset="-128"/>
              <a:ea typeface="Meiryo UI" panose="020B0604030504040204" pitchFamily="50" charset="-128"/>
            </a:endParaRPr>
          </a:p>
          <a:p>
            <a:pPr marL="342900" indent="-342900">
              <a:lnSpc>
                <a:spcPct val="150000"/>
              </a:lnSpc>
              <a:buClr>
                <a:srgbClr val="ACA1FD"/>
              </a:buClr>
              <a:buSzPct val="70000"/>
              <a:buFont typeface="Wingdings" panose="05000000000000000000" pitchFamily="2" charset="2"/>
              <a:buChar char="l"/>
            </a:pPr>
            <a:r>
              <a:rPr lang="ja-JP" altLang="en-US" sz="2000" dirty="0" smtClean="0">
                <a:latin typeface="Meiryo UI" panose="020B0604030504040204" pitchFamily="50" charset="-128"/>
                <a:ea typeface="Meiryo UI" panose="020B0604030504040204" pitchFamily="50" charset="-128"/>
              </a:rPr>
              <a:t>消費者契約法では、不当な勧誘による契約の取消しと不当な契約条項の無効等を規定している。</a:t>
            </a:r>
            <a:endParaRPr lang="en-US" altLang="ja-JP" sz="2000" dirty="0">
              <a:latin typeface="Meiryo UI" panose="020B0604030504040204" pitchFamily="50" charset="-128"/>
              <a:ea typeface="Meiryo UI" panose="020B0604030504040204" pitchFamily="50" charset="-128"/>
            </a:endParaRPr>
          </a:p>
        </p:txBody>
      </p:sp>
      <p:sp>
        <p:nvSpPr>
          <p:cNvPr id="9" name="正方形/長方形 8"/>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9976" y="120403"/>
            <a:ext cx="5172780" cy="584775"/>
          </a:xfrm>
          <a:prstGeom prst="rect">
            <a:avLst/>
          </a:prstGeom>
          <a:noFill/>
        </p:spPr>
        <p:txBody>
          <a:bodyPr wrap="square" rtlCol="0">
            <a:spAutoFit/>
          </a:bodyPr>
          <a:lstStyle/>
          <a:p>
            <a:r>
              <a:rPr lang="ja-JP" altLang="en-US" sz="3200" dirty="0" smtClean="0">
                <a:latin typeface="HGP創英角ｺﾞｼｯｸUB" panose="020B0900000000000000" pitchFamily="50" charset="-128"/>
                <a:ea typeface="HGP創英角ｺﾞｼｯｸUB" panose="020B0900000000000000" pitchFamily="50" charset="-128"/>
              </a:rPr>
              <a:t>消費者保護制度</a:t>
            </a:r>
            <a:endParaRPr lang="ja-JP" altLang="en-US" sz="3200" dirty="0">
              <a:latin typeface="HGP創英角ｺﾞｼｯｸUB" panose="020B0900000000000000" pitchFamily="50" charset="-128"/>
              <a:ea typeface="HGP創英角ｺﾞｼｯｸUB" panose="020B0900000000000000" pitchFamily="50" charset="-128"/>
            </a:endParaRPr>
          </a:p>
        </p:txBody>
      </p:sp>
      <p:sp>
        <p:nvSpPr>
          <p:cNvPr id="2" name="右矢印 1"/>
          <p:cNvSpPr/>
          <p:nvPr/>
        </p:nvSpPr>
        <p:spPr>
          <a:xfrm rot="5400000">
            <a:off x="4211109" y="4359451"/>
            <a:ext cx="721775" cy="988090"/>
          </a:xfrm>
          <a:prstGeom prst="rightArrow">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7230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450</Words>
  <Application>Microsoft Office PowerPoint</Application>
  <PresentationFormat>画面に合わせる (4:3)</PresentationFormat>
  <Paragraphs>38</Paragraphs>
  <Slides>6</Slides>
  <Notes>6</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HGP創英角ｺﾞｼｯｸUB</vt:lpstr>
      <vt:lpstr>HGP創英角ﾎﾟｯﾌﾟ体</vt:lpstr>
      <vt:lpstr>Meiryo UI</vt:lpstr>
      <vt:lpstr>ＭＳ Ｐゴシック</vt:lpstr>
      <vt:lpstr>Arial</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2021-04-14T05:40:25Z</dcterms:created>
  <dcterms:modified xsi:type="dcterms:W3CDTF">2021-04-14T05:40:36Z</dcterms:modified>
</cp:coreProperties>
</file>