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8"/>
  </p:notesMasterIdLst>
  <p:handoutMasterIdLst>
    <p:handoutMasterId r:id="rId9"/>
  </p:handoutMasterIdLst>
  <p:sldIdLst>
    <p:sldId id="318" r:id="rId2"/>
    <p:sldId id="447" r:id="rId3"/>
    <p:sldId id="301" r:id="rId4"/>
    <p:sldId id="344" r:id="rId5"/>
    <p:sldId id="345" r:id="rId6"/>
    <p:sldId id="346" r:id="rId7"/>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smtClean="0">
                <a:latin typeface="Meiryo UI" panose="020B0604030504040204" pitchFamily="50" charset="-128"/>
                <a:ea typeface="Meiryo UI" panose="020B0604030504040204" pitchFamily="50" charset="-128"/>
              </a:rPr>
              <a:t>高等学校家庭科学習指導要領　家庭基礎：</a:t>
            </a:r>
            <a:r>
              <a:rPr lang="en-US" altLang="ja-JP" dirty="0" smtClean="0">
                <a:latin typeface="Meiryo UI" panose="020B0604030504040204" pitchFamily="50" charset="-128"/>
                <a:ea typeface="Meiryo UI" panose="020B0604030504040204" pitchFamily="50" charset="-128"/>
              </a:rPr>
              <a:t>C(2)</a:t>
            </a:r>
            <a:r>
              <a:rPr lang="ja-JP" altLang="ja-JP" dirty="0" smtClean="0">
                <a:latin typeface="Meiryo UI" panose="020B0604030504040204" pitchFamily="50" charset="-128"/>
                <a:ea typeface="Meiryo UI" panose="020B0604030504040204" pitchFamily="50" charset="-128"/>
              </a:rPr>
              <a:t>　家庭総合：</a:t>
            </a:r>
            <a:r>
              <a:rPr lang="en-US" altLang="ja-JP" dirty="0" smtClean="0">
                <a:latin typeface="Meiryo UI" panose="020B0604030504040204" pitchFamily="50" charset="-128"/>
                <a:ea typeface="Meiryo UI" panose="020B0604030504040204" pitchFamily="50" charset="-128"/>
              </a:rPr>
              <a:t>C(2)</a:t>
            </a:r>
            <a:endParaRPr lang="ja-JP"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様々な消費者保護制度（未成年者取消、クーリングオフ、消費者契約法）を理解し、困ったときには消費者相談窓口を活用する大切さを学ぶ</a:t>
            </a:r>
            <a:endParaRPr lang="en-US" altLang="ja-JP"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3781408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2886173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90478">
              <a:defRPr/>
            </a:pPr>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803658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2788221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1004211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111832">
              <a:defRPr/>
            </a:pPr>
            <a:r>
              <a:rPr lang="ja-JP" altLang="en-US" dirty="0" smtClean="0">
                <a:latin typeface="Meiryo UI" panose="020B0604030504040204" pitchFamily="50" charset="-128"/>
                <a:ea typeface="Meiryo UI" panose="020B0604030504040204" pitchFamily="50" charset="-128"/>
              </a:rPr>
              <a:t>男女を問わず、アダルトサイトに関する相談数は毎年多い。</a:t>
            </a:r>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確認画面がなく、年齢認証をタップしただけですぐに会員登録となり高額な支払を要求されるのは架空請求である可能性が高い。</a:t>
            </a:r>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表示されている電話番号等に連絡すると、悪質業者から言葉巧みに、しつこく金銭の支払を要求されるほか、名前、住所、電話番号、保護者の職場などの個人情報を聞き出される場合もある。</a:t>
            </a:r>
            <a:endParaRPr lang="en-US" altLang="ja-JP" dirty="0" smtClean="0">
              <a:latin typeface="Meiryo UI" panose="020B0604030504040204" pitchFamily="50" charset="-128"/>
              <a:ea typeface="Meiryo UI" panose="020B0604030504040204" pitchFamily="50" charset="-128"/>
            </a:endParaRPr>
          </a:p>
          <a:p>
            <a:pPr defTabSz="1111832">
              <a:defRPr/>
            </a:pPr>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その場で対応せず、困ったときや不安に思う場合は、最寄りの消費生活センターや消費者ホットライン１８８へ。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pPr defTabSz="1111832">
              <a:defRPr/>
            </a:pPr>
            <a:endParaRPr lang="ja-JP" altLang="en-US" dirty="0" smtClean="0">
              <a:latin typeface="Meiryo UI" panose="020B0604030504040204" pitchFamily="50" charset="-128"/>
              <a:ea typeface="Meiryo UI" panose="020B0604030504040204" pitchFamily="50" charset="-128"/>
            </a:endParaRPr>
          </a:p>
          <a:p>
            <a:pPr defTabSz="1111832">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pPr defTabSz="1111832">
              <a:defRPr/>
            </a:pPr>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〇「電子マネーで支払わせる　アダルトサイトの請求」</a:t>
            </a:r>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http://www.kokusen.go.jp/mimamori/mj_mailmag/mj-shinsen211.html</a:t>
            </a:r>
          </a:p>
          <a:p>
            <a:pPr defTabSz="1111832">
              <a:defRPr/>
            </a:pPr>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〇「スマホにまつわる怖い話「スマホを見ていただけなのに</a:t>
            </a: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a:t>
            </a:r>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http://www.kokusen.go.jp/wakamono/data/haruharu01.html</a:t>
            </a: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6</a:t>
            </a:fld>
            <a:endParaRPr kumimoji="1" lang="ja-JP" altLang="en-US"/>
          </a:p>
        </p:txBody>
      </p:sp>
    </p:spTree>
    <p:extLst>
      <p:ext uri="{BB962C8B-B14F-4D97-AF65-F5344CB8AC3E}">
        <p14:creationId xmlns:p14="http://schemas.microsoft.com/office/powerpoint/2010/main" val="2877238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創英角ｺﾞｼｯｸUB" panose="020B0900000000000000" pitchFamily="50" charset="-128"/>
                <a:ea typeface="HGP創英角ｺﾞｼｯｸUB" panose="020B0900000000000000" pitchFamily="50" charset="-128"/>
              </a:rPr>
              <a:t>消費者保護制度と消費者相談窓口の活用</a:t>
            </a:r>
          </a:p>
        </p:txBody>
      </p:sp>
    </p:spTree>
    <p:extLst>
      <p:ext uri="{BB962C8B-B14F-4D97-AF65-F5344CB8AC3E}">
        <p14:creationId xmlns:p14="http://schemas.microsoft.com/office/powerpoint/2010/main" val="12870305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6" name="タイトル 3">
            <a:extLst>
              <a:ext uri="{FF2B5EF4-FFF2-40B4-BE49-F238E27FC236}">
                <a16:creationId xmlns:a16="http://schemas.microsoft.com/office/drawing/2014/main" id="{B36084D6-D1E6-44FA-A84B-6CB7FEE5C03D}"/>
              </a:ext>
            </a:extLst>
          </p:cNvPr>
          <p:cNvSpPr txBox="1">
            <a:spLocks/>
          </p:cNvSpPr>
          <p:nvPr/>
        </p:nvSpPr>
        <p:spPr>
          <a:xfrm>
            <a:off x="3016155" y="2850015"/>
            <a:ext cx="3620951" cy="1293175"/>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3600" dirty="0">
                <a:latin typeface="HGP創英角ﾎﾟｯﾌﾟ体" panose="040B0A00000000000000" pitchFamily="50" charset="-128"/>
                <a:ea typeface="HGP創英角ﾎﾟｯﾌﾟ体" panose="040B0A00000000000000" pitchFamily="50" charset="-128"/>
              </a:rPr>
              <a:t>思わずタップしてしまったら・・</a:t>
            </a:r>
            <a:r>
              <a:rPr lang="ja-JP" altLang="en-US" sz="3600" dirty="0" smtClean="0">
                <a:latin typeface="HGP創英角ﾎﾟｯﾌﾟ体" panose="040B0A00000000000000" pitchFamily="50" charset="-128"/>
                <a:ea typeface="HGP創英角ﾎﾟｯﾌﾟ体" panose="040B0A00000000000000" pitchFamily="50" charset="-128"/>
              </a:rPr>
              <a:t>・①</a:t>
            </a:r>
            <a:endParaRPr lang="ja-JP" altLang="en-US" sz="3600" dirty="0">
              <a:latin typeface="HGP創英角ﾎﾟｯﾌﾟ体" panose="040B0A00000000000000" pitchFamily="50" charset="-128"/>
              <a:ea typeface="HGP創英角ﾎﾟｯﾌﾟ体" panose="040B0A00000000000000" pitchFamily="50" charset="-128"/>
              <a:cs typeface="+mn-cs"/>
            </a:endParaRPr>
          </a:p>
        </p:txBody>
      </p:sp>
      <p:pic>
        <p:nvPicPr>
          <p:cNvPr id="9" name="図 8" descr="アイコン&#10;&#10;自動的に生成された説明">
            <a:extLst>
              <a:ext uri="{FF2B5EF4-FFF2-40B4-BE49-F238E27FC236}">
                <a16:creationId xmlns:a16="http://schemas.microsoft.com/office/drawing/2014/main" id="{EA458071-A3C0-438A-876E-A306C9237B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55" y="2596603"/>
            <a:ext cx="1800000" cy="1800000"/>
          </a:xfrm>
          <a:prstGeom prst="rect">
            <a:avLst/>
          </a:prstGeom>
        </p:spPr>
      </p:pic>
      <p:sp>
        <p:nvSpPr>
          <p:cNvPr id="10" name="テキスト ボックス 9"/>
          <p:cNvSpPr txBox="1"/>
          <p:nvPr/>
        </p:nvSpPr>
        <p:spPr>
          <a:xfrm>
            <a:off x="99975" y="120403"/>
            <a:ext cx="7520024"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消費者保護制度と消費者相談窓口の活用</a:t>
            </a:r>
          </a:p>
        </p:txBody>
      </p:sp>
    </p:spTree>
    <p:extLst>
      <p:ext uri="{BB962C8B-B14F-4D97-AF65-F5344CB8AC3E}">
        <p14:creationId xmlns:p14="http://schemas.microsoft.com/office/powerpoint/2010/main" val="22817974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思わずタップしてしまったら・・・①</a:t>
            </a:r>
          </a:p>
        </p:txBody>
      </p:sp>
      <p:sp>
        <p:nvSpPr>
          <p:cNvPr id="12"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無料動画サイトやネットサイトを閲覧中に、年齢確認の表示が出た</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ので</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はい（</a:t>
            </a:r>
            <a:r>
              <a:rPr lang="en-US" altLang="ja-JP" sz="2000" dirty="0">
                <a:latin typeface="Meiryo UI" panose="020B0604030504040204" pitchFamily="50" charset="-128"/>
                <a:ea typeface="Meiryo UI" panose="020B0604030504040204" pitchFamily="50" charset="-128"/>
                <a:cs typeface="Times New Roman" panose="02020603050405020304" pitchFamily="18" charset="0"/>
              </a:rPr>
              <a:t>18</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歳以上）」を選んだ。</a:t>
            </a:r>
          </a:p>
        </p:txBody>
      </p:sp>
      <p:pic>
        <p:nvPicPr>
          <p:cNvPr id="7" name="図形 2" descr="05_1_1"/>
          <p:cNvPicPr>
            <a:picLocks noChangeAspect="1"/>
          </p:cNvPicPr>
          <p:nvPr/>
        </p:nvPicPr>
        <p:blipFill>
          <a:blip r:embed="rId3"/>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39127008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65645"/>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すると、アダルトサイトへつながってしまい、「有料登録が完了した」と画面に表示された。</a:t>
            </a:r>
          </a:p>
        </p:txBody>
      </p:sp>
      <p:sp>
        <p:nvSpPr>
          <p:cNvPr id="10" name="テキスト ボックス 9"/>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思わずタップしてしまったら・・・①</a:t>
            </a:r>
          </a:p>
        </p:txBody>
      </p:sp>
      <p:pic>
        <p:nvPicPr>
          <p:cNvPr id="7" name="図形 2" descr="05_1_2"/>
          <p:cNvPicPr>
            <a:picLocks noChangeAspect="1"/>
          </p:cNvPicPr>
          <p:nvPr/>
        </p:nvPicPr>
        <p:blipFill>
          <a:blip r:embed="rId3"/>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36591129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37392"/>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慌てて「誤操作の方はこちら」と表示された電話番号に連絡し</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退会</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したいと伝えると、「退会には</a:t>
            </a:r>
            <a:r>
              <a:rPr lang="en-US" altLang="ja-JP" sz="2000" dirty="0">
                <a:latin typeface="Meiryo UI" panose="020B0604030504040204" pitchFamily="50" charset="-128"/>
                <a:ea typeface="Meiryo UI" panose="020B0604030504040204" pitchFamily="50" charset="-128"/>
                <a:cs typeface="Times New Roman" panose="02020603050405020304" pitchFamily="18" charset="0"/>
              </a:rPr>
              <a:t>20</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万円が必要」と言われた。</a:t>
            </a:r>
          </a:p>
        </p:txBody>
      </p:sp>
      <p:sp>
        <p:nvSpPr>
          <p:cNvPr id="10" name="テキスト ボックス 9"/>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思わずタップしてしまったら・・・①</a:t>
            </a:r>
          </a:p>
        </p:txBody>
      </p:sp>
      <p:pic>
        <p:nvPicPr>
          <p:cNvPr id="9" name="図 8" descr="ダイアグラム が含まれている画像&#10;&#10;自動的に生成された説明">
            <a:extLst>
              <a:ext uri="{FF2B5EF4-FFF2-40B4-BE49-F238E27FC236}">
                <a16:creationId xmlns:a16="http://schemas.microsoft.com/office/drawing/2014/main" id="{C320BB71-F55B-41D3-9DE1-6A815190AF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6975" y="1978672"/>
            <a:ext cx="4665025" cy="4665025"/>
          </a:xfrm>
          <a:prstGeom prst="rect">
            <a:avLst/>
          </a:prstGeom>
        </p:spPr>
      </p:pic>
    </p:spTree>
    <p:extLst>
      <p:ext uri="{BB962C8B-B14F-4D97-AF65-F5344CB8AC3E}">
        <p14:creationId xmlns:p14="http://schemas.microsoft.com/office/powerpoint/2010/main" val="39822861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ACA1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高額なので支払えないと断ったが、しつこく支払を要求され</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指示</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された方法で支払ってしまった。</a:t>
            </a:r>
          </a:p>
        </p:txBody>
      </p:sp>
      <p:sp>
        <p:nvSpPr>
          <p:cNvPr id="10" name="テキスト ボックス 9"/>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思わずタップしてしまったら・・・①</a:t>
            </a:r>
          </a:p>
        </p:txBody>
      </p:sp>
      <p:pic>
        <p:nvPicPr>
          <p:cNvPr id="7" name="図形 2" descr="05_1_4"/>
          <p:cNvPicPr>
            <a:picLocks noChangeAspect="1"/>
          </p:cNvPicPr>
          <p:nvPr/>
        </p:nvPicPr>
        <p:blipFill>
          <a:blip r:embed="rId3"/>
          <a:stretch>
            <a:fillRect/>
          </a:stretch>
        </p:blipFill>
        <p:spPr>
          <a:xfrm>
            <a:off x="2232025" y="1944000"/>
            <a:ext cx="4680000" cy="4680000"/>
          </a:xfrm>
          <a:prstGeom prst="rect">
            <a:avLst/>
          </a:prstGeom>
        </p:spPr>
      </p:pic>
    </p:spTree>
    <p:extLst>
      <p:ext uri="{BB962C8B-B14F-4D97-AF65-F5344CB8AC3E}">
        <p14:creationId xmlns:p14="http://schemas.microsoft.com/office/powerpoint/2010/main" val="38911157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375</Words>
  <Application>Microsoft Office PowerPoint</Application>
  <PresentationFormat>画面に合わせる (4:3)</PresentationFormat>
  <Paragraphs>35</Paragraphs>
  <Slides>6</Slides>
  <Notes>6</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6</vt:i4>
      </vt:variant>
    </vt:vector>
  </HeadingPairs>
  <TitlesOfParts>
    <vt:vector size="15" baseType="lpstr">
      <vt:lpstr>HGP創英角ｺﾞｼｯｸUB</vt:lpstr>
      <vt:lpstr>HGP創英角ﾎﾟｯﾌﾟ体</vt:lpstr>
      <vt:lpstr>Meiryo UI</vt:lpstr>
      <vt:lpstr>ＭＳ Ｐゴシック</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2021-04-14T05:39:50Z</dcterms:created>
  <dcterms:modified xsi:type="dcterms:W3CDTF">2021-04-14T05:40:05Z</dcterms:modified>
</cp:coreProperties>
</file>