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11"/>
  </p:notesMasterIdLst>
  <p:handoutMasterIdLst>
    <p:handoutMasterId r:id="rId12"/>
  </p:handoutMasterIdLst>
  <p:sldIdLst>
    <p:sldId id="383" r:id="rId2"/>
    <p:sldId id="387" r:id="rId3"/>
    <p:sldId id="388" r:id="rId4"/>
    <p:sldId id="389" r:id="rId5"/>
    <p:sldId id="390" r:id="rId6"/>
    <p:sldId id="391" r:id="rId7"/>
    <p:sldId id="392" r:id="rId8"/>
    <p:sldId id="393" r:id="rId9"/>
    <p:sldId id="394" r:id="rId10"/>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8580" autoAdjust="0"/>
  </p:normalViewPr>
  <p:slideViewPr>
    <p:cSldViewPr snapToGrid="0">
      <p:cViewPr varScale="1">
        <p:scale>
          <a:sx n="69" d="100"/>
          <a:sy n="69" d="100"/>
        </p:scale>
        <p:origin x="2203" y="5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3076363" cy="513508"/>
          </a:xfrm>
          <a:prstGeom prst="rect">
            <a:avLst/>
          </a:prstGeom>
        </p:spPr>
        <p:txBody>
          <a:bodyPr vert="horz" lIns="99040" tIns="49521" rIns="99040" bIns="49521"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5" y="1"/>
            <a:ext cx="3076363" cy="513508"/>
          </a:xfrm>
          <a:prstGeom prst="rect">
            <a:avLst/>
          </a:prstGeom>
        </p:spPr>
        <p:txBody>
          <a:bodyPr vert="horz" lIns="99040" tIns="49521" rIns="99040" bIns="49521"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1" y="9721108"/>
            <a:ext cx="3076363" cy="513507"/>
          </a:xfrm>
          <a:prstGeom prst="rect">
            <a:avLst/>
          </a:prstGeom>
        </p:spPr>
        <p:txBody>
          <a:bodyPr vert="horz" lIns="99040" tIns="49521" rIns="99040" bIns="49521"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5" y="9721108"/>
            <a:ext cx="3076363" cy="513507"/>
          </a:xfrm>
          <a:prstGeom prst="rect">
            <a:avLst/>
          </a:prstGeom>
        </p:spPr>
        <p:txBody>
          <a:bodyPr vert="horz" lIns="99040" tIns="49521" rIns="99040" bIns="49521"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3076363" cy="513508"/>
          </a:xfrm>
          <a:prstGeom prst="rect">
            <a:avLst/>
          </a:prstGeom>
        </p:spPr>
        <p:txBody>
          <a:bodyPr vert="horz" lIns="99040" tIns="49521" rIns="99040" bIns="49521"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5" y="1"/>
            <a:ext cx="3076363" cy="513508"/>
          </a:xfrm>
          <a:prstGeom prst="rect">
            <a:avLst/>
          </a:prstGeom>
        </p:spPr>
        <p:txBody>
          <a:bodyPr vert="horz" lIns="99040" tIns="49521" rIns="99040" bIns="49521"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9040" tIns="49521" rIns="99040" bIns="49521" rtlCol="0" anchor="ctr"/>
          <a:lstStyle/>
          <a:p>
            <a:endParaRPr lang="ja-JP" altLang="en-US"/>
          </a:p>
        </p:txBody>
      </p:sp>
      <p:sp>
        <p:nvSpPr>
          <p:cNvPr id="5" name="ノート プレースホルダー 4"/>
          <p:cNvSpPr>
            <a:spLocks noGrp="1"/>
          </p:cNvSpPr>
          <p:nvPr>
            <p:ph type="body" sz="quarter" idx="3"/>
          </p:nvPr>
        </p:nvSpPr>
        <p:spPr>
          <a:xfrm>
            <a:off x="709930" y="4925408"/>
            <a:ext cx="5679440" cy="4029879"/>
          </a:xfrm>
          <a:prstGeom prst="rect">
            <a:avLst/>
          </a:prstGeom>
        </p:spPr>
        <p:txBody>
          <a:bodyPr vert="horz" lIns="99040" tIns="49521" rIns="99040" bIns="49521"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721108"/>
            <a:ext cx="3076363" cy="513507"/>
          </a:xfrm>
          <a:prstGeom prst="rect">
            <a:avLst/>
          </a:prstGeom>
        </p:spPr>
        <p:txBody>
          <a:bodyPr vert="horz" lIns="99040" tIns="49521" rIns="99040" bIns="49521"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5" y="9721108"/>
            <a:ext cx="3076363" cy="513507"/>
          </a:xfrm>
          <a:prstGeom prst="rect">
            <a:avLst/>
          </a:prstGeom>
        </p:spPr>
        <p:txBody>
          <a:bodyPr vert="horz" lIns="99040" tIns="49521" rIns="99040" bIns="49521"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07">
              <a:defRPr/>
            </a:pPr>
            <a:r>
              <a:rPr lang="ja-JP" altLang="en-US"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en-US"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p>
          <a:p>
            <a:r>
              <a:rPr lang="ja-JP" altLang="en-US" dirty="0" smtClean="0">
                <a:latin typeface="Meiryo UI" panose="020B0604030504040204" pitchFamily="50" charset="-128"/>
                <a:ea typeface="Meiryo UI" panose="020B0604030504040204" pitchFamily="50" charset="-128"/>
              </a:rPr>
              <a:t>消費者の権利と責任を自覚した行動</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製造・販売のグローバル化やネット取引が広がり、安全性が不十分な製品を消費者が手にするリスクが高まっている。</a:t>
            </a:r>
          </a:p>
          <a:p>
            <a:r>
              <a:rPr lang="ja-JP" altLang="en-US" dirty="0" smtClean="0">
                <a:latin typeface="Meiryo UI" panose="020B0604030504040204" pitchFamily="50" charset="-128"/>
                <a:ea typeface="Meiryo UI" panose="020B0604030504040204" pitchFamily="50" charset="-128"/>
              </a:rPr>
              <a:t>近年ではリチウムイオンバッテリーを使った製品の発火事故が相次いで発生するなど、新技術を用いた製品で思わぬ事故が発生することがあり得る。</a:t>
            </a:r>
          </a:p>
          <a:p>
            <a:r>
              <a:rPr lang="ja-JP" altLang="en-US" dirty="0" smtClean="0">
                <a:latin typeface="Meiryo UI" panose="020B0604030504040204" pitchFamily="50" charset="-128"/>
                <a:ea typeface="Meiryo UI" panose="020B0604030504040204" pitchFamily="50" charset="-128"/>
              </a:rPr>
              <a:t>製品の安全性を過信せず、警戒感を持った購入・使用が重要である。</a:t>
            </a:r>
            <a:endParaRPr lang="en-US" altLang="ja-JP" dirty="0" smtClean="0">
              <a:latin typeface="Meiryo UI" panose="020B0604030504040204" pitchFamily="50" charset="-128"/>
              <a:ea typeface="Meiryo UI" panose="020B0604030504040204" pitchFamily="50" charset="-128"/>
            </a:endParaRPr>
          </a:p>
          <a:p>
            <a:endParaRPr lang="ja-JP" altLang="en-US"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製品の安全性を確認し、正しい使い方をすることが消費者の責任であること、安全が確保されない商品だった場合は、消費生活相談窓口（最寄りの消費生活センターや消費者ホットライン１８８）に連絡することの大切さを学ぶ。</a:t>
            </a: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1897699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90404">
              <a:defRPr/>
            </a:pPr>
            <a:r>
              <a:rPr lang="ja-JP" altLang="ja-JP" dirty="0" smtClean="0">
                <a:latin typeface="Meiryo UI" panose="020B0604030504040204" pitchFamily="50" charset="-128"/>
                <a:ea typeface="Meiryo UI" panose="020B0604030504040204" pitchFamily="50" charset="-128"/>
              </a:rPr>
              <a:t>ネットショップでは製品安全法の違反製品が販売されることもあ</a:t>
            </a:r>
            <a:r>
              <a:rPr lang="ja-JP" altLang="en-US" dirty="0" smtClean="0">
                <a:latin typeface="Meiryo UI" panose="020B0604030504040204" pitchFamily="50" charset="-128"/>
                <a:ea typeface="Meiryo UI" panose="020B0604030504040204" pitchFamily="50" charset="-128"/>
              </a:rPr>
              <a:t>る。</a:t>
            </a:r>
          </a:p>
          <a:p>
            <a:pPr defTabSz="990404">
              <a:defRPr/>
            </a:pPr>
            <a:r>
              <a:rPr lang="en-US" altLang="ja-JP" dirty="0" smtClean="0">
                <a:latin typeface="Meiryo UI" panose="020B0604030504040204" pitchFamily="50" charset="-128"/>
                <a:ea typeface="Meiryo UI" panose="020B0604030504040204" pitchFamily="50" charset="-128"/>
              </a:rPr>
              <a:t>B to C</a:t>
            </a:r>
            <a:r>
              <a:rPr lang="ja-JP" altLang="en-US" dirty="0" smtClean="0">
                <a:latin typeface="Meiryo UI" panose="020B0604030504040204" pitchFamily="50" charset="-128"/>
                <a:ea typeface="Meiryo UI" panose="020B0604030504040204" pitchFamily="50" charset="-128"/>
              </a:rPr>
              <a:t>取引だけではなく、</a:t>
            </a:r>
            <a:r>
              <a:rPr lang="en-US" altLang="ja-JP" dirty="0" smtClean="0">
                <a:latin typeface="Meiryo UI" panose="020B0604030504040204" pitchFamily="50" charset="-128"/>
                <a:ea typeface="Meiryo UI" panose="020B0604030504040204" pitchFamily="50" charset="-128"/>
              </a:rPr>
              <a:t>C to C</a:t>
            </a:r>
            <a:r>
              <a:rPr lang="ja-JP" altLang="en-US" dirty="0" smtClean="0">
                <a:latin typeface="Meiryo UI" panose="020B0604030504040204" pitchFamily="50" charset="-128"/>
                <a:ea typeface="Meiryo UI" panose="020B0604030504040204" pitchFamily="50" charset="-128"/>
              </a:rPr>
              <a:t>取引（フリマサイト・ネットオークションなど）でもリコール製品や粗悪品、耐用年数を超える商品等が安く出品されており、購入後に危害が発生したり危険な状態になるトラブルがあるので注意を促す。</a:t>
            </a:r>
            <a:endParaRPr lang="en-US" altLang="ja-JP" dirty="0" smtClean="0">
              <a:latin typeface="Meiryo UI" panose="020B0604030504040204" pitchFamily="50" charset="-128"/>
              <a:ea typeface="Meiryo UI" panose="020B0604030504040204" pitchFamily="50" charset="-128"/>
            </a:endParaRP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79445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3172409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384498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46188" y="268288"/>
            <a:ext cx="4606925" cy="3454400"/>
          </a:xfrm>
        </p:spPr>
      </p:sp>
      <p:sp>
        <p:nvSpPr>
          <p:cNvPr id="3" name="ノート プレースホルダー 2"/>
          <p:cNvSpPr>
            <a:spLocks noGrp="1"/>
          </p:cNvSpPr>
          <p:nvPr>
            <p:ph type="body" idx="1"/>
          </p:nvPr>
        </p:nvSpPr>
        <p:spPr>
          <a:xfrm>
            <a:off x="412116" y="3890446"/>
            <a:ext cx="6275070" cy="6256855"/>
          </a:xfrm>
        </p:spPr>
        <p:txBody>
          <a:bodyPr/>
          <a:lstStyle/>
          <a:p>
            <a:r>
              <a:rPr lang="ja-JP" altLang="en-US" dirty="0" smtClean="0">
                <a:latin typeface="Meiryo UI" panose="020B0604030504040204" pitchFamily="50" charset="-128"/>
                <a:ea typeface="Meiryo UI" panose="020B0604030504040204" pitchFamily="50" charset="-128"/>
              </a:rPr>
              <a:t>モバイルバッテリーは、発火や爆発しやすい特性を持っていることを理解した上で、丁寧に扱うことが何よりも肝心である。 </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ズボンのポケットやバッグの底のほうに入れたりするなどして強い圧力をかけたり、高いところから落としたりすると危険である。また、真夏にクルマのダッシュボードに放置するなど、高温の環境にも注意が必要であ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手に持てないような高温になった場合はすぐに使用を中止し、製造・輸入元に連絡しよう。</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さらに、不良品や</a:t>
            </a:r>
            <a:r>
              <a:rPr lang="ja-JP" altLang="ja-JP" dirty="0" smtClean="0">
                <a:latin typeface="Meiryo UI" panose="020B0604030504040204" pitchFamily="50" charset="-128"/>
                <a:ea typeface="Meiryo UI" panose="020B0604030504040204" pitchFamily="50" charset="-128"/>
              </a:rPr>
              <a:t>リコール製品がインターネットで売られており、知らずに購入して事故が起きた事例がある。</a:t>
            </a:r>
          </a:p>
          <a:p>
            <a:r>
              <a:rPr lang="en-US" altLang="ja-JP" dirty="0" smtClean="0">
                <a:latin typeface="Meiryo UI" panose="020B0604030504040204" pitchFamily="50" charset="-128"/>
                <a:ea typeface="Meiryo UI" panose="020B0604030504040204" pitchFamily="50" charset="-128"/>
              </a:rPr>
              <a:t>B to C</a:t>
            </a:r>
            <a:r>
              <a:rPr lang="ja-JP" altLang="en-US" dirty="0" smtClean="0">
                <a:latin typeface="Meiryo UI" panose="020B0604030504040204" pitchFamily="50" charset="-128"/>
                <a:ea typeface="Meiryo UI" panose="020B0604030504040204" pitchFamily="50" charset="-128"/>
              </a:rPr>
              <a:t>取引だけでなく、</a:t>
            </a:r>
            <a:r>
              <a:rPr lang="en-US" altLang="ja-JP" dirty="0" smtClean="0">
                <a:latin typeface="Meiryo UI" panose="020B0604030504040204" pitchFamily="50" charset="-128"/>
                <a:ea typeface="Meiryo UI" panose="020B0604030504040204" pitchFamily="50" charset="-128"/>
              </a:rPr>
              <a:t>C to C</a:t>
            </a:r>
            <a:r>
              <a:rPr lang="ja-JP" altLang="en-US" dirty="0" smtClean="0">
                <a:latin typeface="Meiryo UI" panose="020B0604030504040204" pitchFamily="50" charset="-128"/>
                <a:ea typeface="Meiryo UI" panose="020B0604030504040204" pitchFamily="50" charset="-128"/>
              </a:rPr>
              <a:t>取引（フリマサイト・ネットオークションなど）でもリコール製品や粗悪品、耐用年数を超える商品等が安く出品されている場合があり、購入後に人的被害につながるトラブルが発生する可能性もあるので注意が必要。</a:t>
            </a:r>
            <a:endParaRPr lang="en-US" altLang="ja-JP" dirty="0" smtClean="0">
              <a:latin typeface="Meiryo UI" panose="020B0604030504040204" pitchFamily="50" charset="-128"/>
              <a:ea typeface="Meiryo UI" panose="020B0604030504040204" pitchFamily="50" charset="-128"/>
            </a:endParaRPr>
          </a:p>
          <a:p>
            <a:pPr defTabSz="1111750">
              <a:defRPr/>
            </a:pPr>
            <a:endParaRPr lang="en-US" altLang="ja-JP" dirty="0" smtClean="0">
              <a:latin typeface="Meiryo UI" panose="020B0604030504040204" pitchFamily="50" charset="-128"/>
              <a:ea typeface="Meiryo UI" panose="020B0604030504040204" pitchFamily="50" charset="-128"/>
            </a:endParaRPr>
          </a:p>
          <a:p>
            <a:pPr defTabSz="1111750">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p>
          <a:p>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r>
              <a:rPr lang="ja-JP" altLang="en-US" dirty="0" smtClean="0">
                <a:latin typeface="Meiryo UI" panose="020B0604030504040204" pitchFamily="50" charset="-128"/>
                <a:ea typeface="Meiryo UI" panose="020B0604030504040204" pitchFamily="50" charset="-128"/>
              </a:rPr>
              <a:t>経済産業省</a:t>
            </a:r>
            <a:r>
              <a:rPr lang="en-US" altLang="ja-JP" dirty="0" smtClean="0">
                <a:latin typeface="Meiryo UI" panose="020B0604030504040204" pitchFamily="50" charset="-128"/>
                <a:ea typeface="Meiryo UI" panose="020B0604030504040204" pitchFamily="50" charset="-128"/>
              </a:rPr>
              <a:t>HP</a:t>
            </a:r>
          </a:p>
          <a:p>
            <a:r>
              <a:rPr lang="ja-JP" altLang="en-US" dirty="0" smtClean="0">
                <a:latin typeface="Meiryo UI" panose="020B0604030504040204" pitchFamily="50" charset="-128"/>
                <a:ea typeface="Meiryo UI" panose="020B0604030504040204" pitchFamily="50" charset="-128"/>
              </a:rPr>
              <a:t>〇「製品安全ガイド　消費者のみなさまへ」</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https://www.meti.go.jp/product_safety/consumer/index.html</a:t>
            </a: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消費者庁</a:t>
            </a:r>
            <a:r>
              <a:rPr lang="en-US" altLang="ja-JP" dirty="0" smtClean="0">
                <a:latin typeface="Meiryo UI" panose="020B0604030504040204" pitchFamily="50" charset="-128"/>
                <a:ea typeface="Meiryo UI" panose="020B0604030504040204" pitchFamily="50" charset="-128"/>
              </a:rPr>
              <a:t>HP</a:t>
            </a:r>
          </a:p>
          <a:p>
            <a:pPr defTabSz="1111750">
              <a:defRPr/>
            </a:pPr>
            <a:r>
              <a:rPr lang="ja-JP" altLang="en-US" dirty="0" smtClean="0">
                <a:latin typeface="Meiryo UI" panose="020B0604030504040204" pitchFamily="50" charset="-128"/>
                <a:ea typeface="Meiryo UI" panose="020B0604030504040204" pitchFamily="50" charset="-128"/>
              </a:rPr>
              <a:t>〇「消費者庁　リコール情報サイト」</a:t>
            </a:r>
            <a:endParaRPr lang="en-US" altLang="ja-JP" dirty="0" smtClean="0">
              <a:latin typeface="Meiryo UI" panose="020B0604030504040204" pitchFamily="50" charset="-128"/>
              <a:ea typeface="Meiryo UI" panose="020B0604030504040204" pitchFamily="50" charset="-128"/>
            </a:endParaRPr>
          </a:p>
          <a:p>
            <a:pPr defTabSz="1111750">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https://www.recall.caa.go.jp/</a:t>
            </a: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〇「インターネット通販で購入した製品の事故に注意 </a:t>
            </a: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事故や健康被害が起きるかも</a:t>
            </a: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購入前に連絡先や返品条件を確認していますか</a:t>
            </a: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a:t>
            </a:r>
            <a:endParaRPr lang="en-US" altLang="ja-JP" dirty="0" smtClean="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https://www.caa.go.jp/policies/policy/consumer_safety/caution/caution_018/</a:t>
            </a:r>
            <a:endParaRPr lang="en-US"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2815155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smtClean="0">
                <a:latin typeface="Meiryo UI" panose="020B0604030504040204" pitchFamily="50" charset="-128"/>
                <a:ea typeface="Meiryo UI" panose="020B0604030504040204" pitchFamily="50" charset="-128"/>
              </a:rPr>
              <a:t>その他、ポケットに入れていたスマホが発火したという事故も。</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お尻のポケットにスマホを入れて座ってしまい、スマホが壊れて発火というケースもある。</a:t>
            </a:r>
            <a:endParaRPr lang="en-US" altLang="ja-JP" dirty="0" smtClean="0">
              <a:latin typeface="Meiryo UI" panose="020B0604030504040204" pitchFamily="50" charset="-128"/>
              <a:ea typeface="Meiryo UI" panose="020B0604030504040204" pitchFamily="50" charset="-128"/>
            </a:endParaRPr>
          </a:p>
          <a:p>
            <a:pPr defTabSz="1111750">
              <a:defRPr/>
            </a:pPr>
            <a:r>
              <a:rPr lang="en-US" altLang="ja-JP" dirty="0" smtClean="0">
                <a:latin typeface="Meiryo UI" panose="020B0604030504040204" pitchFamily="50" charset="-128"/>
                <a:ea typeface="Meiryo UI" panose="020B0604030504040204" pitchFamily="50" charset="-128"/>
              </a:rPr>
              <a:t>2013</a:t>
            </a:r>
            <a:r>
              <a:rPr lang="ja-JP" altLang="en-US" dirty="0" smtClean="0">
                <a:latin typeface="Meiryo UI" panose="020B0604030504040204" pitchFamily="50" charset="-128"/>
                <a:ea typeface="Meiryo UI" panose="020B0604030504040204" pitchFamily="50" charset="-128"/>
              </a:rPr>
              <a:t>年度から</a:t>
            </a:r>
            <a:r>
              <a:rPr lang="en-US" altLang="ja-JP" dirty="0" smtClean="0">
                <a:latin typeface="Meiryo UI" panose="020B0604030504040204" pitchFamily="50" charset="-128"/>
                <a:ea typeface="Meiryo UI" panose="020B0604030504040204" pitchFamily="50" charset="-128"/>
              </a:rPr>
              <a:t>2017</a:t>
            </a:r>
            <a:r>
              <a:rPr lang="ja-JP" altLang="en-US" dirty="0" smtClean="0">
                <a:latin typeface="Meiryo UI" panose="020B0604030504040204" pitchFamily="50" charset="-128"/>
                <a:ea typeface="Meiryo UI" panose="020B0604030504040204" pitchFamily="50" charset="-128"/>
              </a:rPr>
              <a:t>年度に起きた</a:t>
            </a:r>
            <a:r>
              <a:rPr lang="en-US" altLang="ja-JP" dirty="0" smtClean="0">
                <a:latin typeface="Meiryo UI" panose="020B0604030504040204" pitchFamily="50" charset="-128"/>
                <a:ea typeface="Meiryo UI" panose="020B0604030504040204" pitchFamily="50" charset="-128"/>
              </a:rPr>
              <a:t>150</a:t>
            </a:r>
            <a:r>
              <a:rPr lang="ja-JP" altLang="en-US" dirty="0" smtClean="0">
                <a:latin typeface="Meiryo UI" panose="020B0604030504040204" pitchFamily="50" charset="-128"/>
                <a:ea typeface="Meiryo UI" panose="020B0604030504040204" pitchFamily="50" charset="-128"/>
              </a:rPr>
              <a:t>件のモバイルバッテリー事故のうち、実に</a:t>
            </a:r>
            <a:r>
              <a:rPr lang="en-US" altLang="ja-JP" dirty="0" smtClean="0">
                <a:latin typeface="Meiryo UI" panose="020B0604030504040204" pitchFamily="50" charset="-128"/>
                <a:ea typeface="Meiryo UI" panose="020B0604030504040204" pitchFamily="50" charset="-128"/>
              </a:rPr>
              <a:t>106</a:t>
            </a:r>
            <a:r>
              <a:rPr lang="ja-JP" altLang="en-US" dirty="0" smtClean="0">
                <a:latin typeface="Meiryo UI" panose="020B0604030504040204" pitchFamily="50" charset="-128"/>
                <a:ea typeface="Meiryo UI" panose="020B0604030504040204" pitchFamily="50" charset="-128"/>
              </a:rPr>
              <a:t>件が火災を伴っていた。</a:t>
            </a:r>
            <a:endParaRPr lang="en-US" altLang="ja-JP" dirty="0" smtClean="0">
              <a:latin typeface="Meiryo UI" panose="020B0604030504040204" pitchFamily="50" charset="-128"/>
              <a:ea typeface="Meiryo UI" panose="020B0604030504040204" pitchFamily="50" charset="-128"/>
            </a:endParaRPr>
          </a:p>
          <a:p>
            <a:pPr defTabSz="1111750">
              <a:defRPr/>
            </a:pPr>
            <a:endParaRPr lang="en-US" altLang="ja-JP" dirty="0" smtClean="0">
              <a:latin typeface="Meiryo UI" panose="020B0604030504040204" pitchFamily="50" charset="-128"/>
              <a:ea typeface="Meiryo UI" panose="020B0604030504040204" pitchFamily="50" charset="-128"/>
            </a:endParaRPr>
          </a:p>
          <a:p>
            <a:pPr defTabSz="1111750">
              <a:defRPr/>
            </a:pPr>
            <a:r>
              <a:rPr lang="en-US" altLang="ja-JP" dirty="0" smtClean="0">
                <a:latin typeface="Meiryo UI" panose="020B0604030504040204" pitchFamily="50" charset="-128"/>
                <a:ea typeface="Meiryo UI" panose="020B0604030504040204" pitchFamily="50" charset="-128"/>
              </a:rPr>
              <a:t>2019</a:t>
            </a:r>
            <a:r>
              <a:rPr lang="ja-JP" altLang="en-US" dirty="0" smtClean="0">
                <a:latin typeface="Meiryo UI" panose="020B0604030504040204" pitchFamily="50" charset="-128"/>
                <a:ea typeface="Meiryo UI" panose="020B0604030504040204" pitchFamily="50" charset="-128"/>
              </a:rPr>
              <a:t>年</a:t>
            </a:r>
            <a:r>
              <a:rPr lang="en-US" altLang="ja-JP" dirty="0" smtClean="0">
                <a:latin typeface="Meiryo UI" panose="020B0604030504040204" pitchFamily="50" charset="-128"/>
                <a:ea typeface="Meiryo UI" panose="020B0604030504040204" pitchFamily="50" charset="-128"/>
              </a:rPr>
              <a:t>2</a:t>
            </a:r>
            <a:r>
              <a:rPr lang="ja-JP" altLang="en-US" dirty="0" smtClean="0">
                <a:latin typeface="Meiryo UI" panose="020B0604030504040204" pitchFamily="50" charset="-128"/>
                <a:ea typeface="Meiryo UI" panose="020B0604030504040204" pitchFamily="50" charset="-128"/>
              </a:rPr>
              <a:t>月</a:t>
            </a:r>
            <a:r>
              <a:rPr lang="en-US" altLang="ja-JP" dirty="0" smtClean="0">
                <a:latin typeface="Meiryo UI" panose="020B0604030504040204" pitchFamily="50" charset="-128"/>
                <a:ea typeface="Meiryo UI" panose="020B0604030504040204" pitchFamily="50" charset="-128"/>
              </a:rPr>
              <a:t>1</a:t>
            </a:r>
            <a:r>
              <a:rPr lang="ja-JP" altLang="en-US" dirty="0" smtClean="0">
                <a:latin typeface="Meiryo UI" panose="020B0604030504040204" pitchFamily="50" charset="-128"/>
                <a:ea typeface="Meiryo UI" panose="020B0604030504040204" pitchFamily="50" charset="-128"/>
              </a:rPr>
              <a:t>日以降、</a:t>
            </a:r>
            <a:r>
              <a:rPr lang="en-US" altLang="ja-JP" dirty="0" smtClean="0">
                <a:latin typeface="Meiryo UI" panose="020B0604030504040204" pitchFamily="50" charset="-128"/>
                <a:ea typeface="Meiryo UI" panose="020B0604030504040204" pitchFamily="50" charset="-128"/>
              </a:rPr>
              <a:t>PSE</a:t>
            </a:r>
            <a:r>
              <a:rPr lang="ja-JP" altLang="en-US" dirty="0" smtClean="0">
                <a:latin typeface="Meiryo UI" panose="020B0604030504040204" pitchFamily="50" charset="-128"/>
                <a:ea typeface="Meiryo UI" panose="020B0604030504040204" pitchFamily="50" charset="-128"/>
              </a:rPr>
              <a:t>マーク及び製造・輸入事業者名などが表示されていない製品の販売ができなくなっているため、これらの表示を確認した上で購入することが重要である。</a:t>
            </a:r>
            <a:endParaRPr lang="en-US" altLang="ja-JP" dirty="0" smtClean="0">
              <a:latin typeface="Meiryo UI" panose="020B0604030504040204" pitchFamily="50" charset="-128"/>
              <a:ea typeface="Meiryo UI" panose="020B0604030504040204" pitchFamily="50" charset="-128"/>
            </a:endParaRPr>
          </a:p>
          <a:p>
            <a:pPr defTabSz="1111750">
              <a:defRPr/>
            </a:pPr>
            <a:endParaRPr lang="en-US" altLang="ja-JP" dirty="0" smtClean="0">
              <a:latin typeface="Meiryo UI" panose="020B0604030504040204" pitchFamily="50" charset="-128"/>
              <a:ea typeface="Meiryo UI" panose="020B0604030504040204" pitchFamily="50" charset="-128"/>
            </a:endParaRPr>
          </a:p>
          <a:p>
            <a:pPr defTabSz="1111750">
              <a:defRPr/>
            </a:pPr>
            <a:endParaRPr lang="en-US" altLang="ja-JP" dirty="0" smtClean="0">
              <a:latin typeface="Meiryo UI" panose="020B0604030504040204" pitchFamily="50" charset="-128"/>
              <a:ea typeface="Meiryo UI" panose="020B0604030504040204" pitchFamily="50" charset="-128"/>
            </a:endParaRPr>
          </a:p>
          <a:p>
            <a:pPr defTabSz="1111750">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111750">
              <a:defRPr/>
            </a:pPr>
            <a:r>
              <a:rPr lang="ja-JP" altLang="en-US" dirty="0" smtClean="0">
                <a:latin typeface="Meiryo UI" panose="020B0604030504040204" pitchFamily="50" charset="-128"/>
                <a:ea typeface="Meiryo UI" panose="020B0604030504040204" pitchFamily="50" charset="-128"/>
              </a:rPr>
              <a:t>〇</a:t>
            </a:r>
            <a:r>
              <a:rPr lang="zh-TW" altLang="en-US" dirty="0" smtClean="0">
                <a:latin typeface="Meiryo UI" panose="020B0604030504040204" pitchFamily="50" charset="-128"/>
                <a:ea typeface="Meiryo UI" panose="020B0604030504040204" pitchFamily="50" charset="-128"/>
              </a:rPr>
              <a:t>独立行政法人製品評価技術基盤機構</a:t>
            </a:r>
            <a:r>
              <a:rPr lang="en-US" altLang="ja-JP" dirty="0" smtClean="0">
                <a:latin typeface="Meiryo UI" panose="020B0604030504040204" pitchFamily="50" charset="-128"/>
                <a:ea typeface="Meiryo UI" panose="020B0604030504040204" pitchFamily="50" charset="-128"/>
              </a:rPr>
              <a:t>HP</a:t>
            </a:r>
          </a:p>
          <a:p>
            <a:pPr defTabSz="1111750">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https://www.nite.go.jp/index.html</a:t>
            </a:r>
            <a:r>
              <a:rPr lang="ja-JP" altLang="en-US" dirty="0" smtClean="0">
                <a:latin typeface="Meiryo UI" panose="020B0604030504040204" pitchFamily="50" charset="-128"/>
                <a:ea typeface="Meiryo UI" panose="020B0604030504040204" pitchFamily="50" charset="-128"/>
              </a:rPr>
              <a:t>　</a:t>
            </a: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a:t>
            </a:r>
            <a:r>
              <a:rPr lang="zh-TW" altLang="en-US" dirty="0" smtClean="0">
                <a:latin typeface="Meiryo UI" panose="020B0604030504040204" pitchFamily="50" charset="-128"/>
                <a:ea typeface="Meiryo UI" panose="020B0604030504040204" pitchFamily="50" charset="-128"/>
              </a:rPr>
              <a:t>製品事故防止啓発活動</a:t>
            </a:r>
            <a:r>
              <a:rPr lang="ja-JP" altLang="en-US" dirty="0" smtClean="0">
                <a:latin typeface="Meiryo UI" panose="020B0604030504040204" pitchFamily="50" charset="-128"/>
                <a:ea typeface="Meiryo UI" panose="020B0604030504040204" pitchFamily="50" charset="-128"/>
              </a:rPr>
              <a:t>」（動画など）　　</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https://www.nite.go.jp/jiko/chuikanki/index.html</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6</a:t>
            </a:fld>
            <a:endParaRPr kumimoji="1" lang="ja-JP" altLang="en-US"/>
          </a:p>
        </p:txBody>
      </p:sp>
    </p:spTree>
    <p:extLst>
      <p:ext uri="{BB962C8B-B14F-4D97-AF65-F5344CB8AC3E}">
        <p14:creationId xmlns:p14="http://schemas.microsoft.com/office/powerpoint/2010/main" val="3853363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111750">
              <a:defRPr/>
            </a:pPr>
            <a:r>
              <a:rPr lang="ja-JP" altLang="en-US" dirty="0" smtClean="0">
                <a:latin typeface="Meiryo UI" panose="020B0604030504040204" pitchFamily="50" charset="-128"/>
                <a:ea typeface="Meiryo UI" panose="020B0604030504040204" pitchFamily="50" charset="-128"/>
              </a:rPr>
              <a:t>電気製品には耐用年数がある。製造から長期間経過した扇風機は、製品内部の部品が劣化して事故に至るおそれがある。</a:t>
            </a:r>
            <a:endParaRPr lang="en-US" altLang="ja-JP" dirty="0" smtClean="0">
              <a:latin typeface="Meiryo UI" panose="020B0604030504040204" pitchFamily="50" charset="-128"/>
              <a:ea typeface="Meiryo UI" panose="020B0604030504040204" pitchFamily="50" charset="-128"/>
            </a:endParaRPr>
          </a:p>
          <a:p>
            <a:pPr defTabSz="1111750">
              <a:defRPr/>
            </a:pPr>
            <a:r>
              <a:rPr lang="ja-JP" altLang="en-US" dirty="0" smtClean="0">
                <a:latin typeface="Meiryo UI" panose="020B0604030504040204" pitchFamily="50" charset="-128"/>
                <a:ea typeface="Meiryo UI" panose="020B0604030504040204" pitchFamily="50" charset="-128"/>
              </a:rPr>
              <a:t>このような古い扇風機のモーターから異音がする、異常発熱するなどの症状が出た場合は使用を中止しなければならない。</a:t>
            </a:r>
            <a:endParaRPr lang="en-US" altLang="ja-JP" dirty="0" smtClean="0">
              <a:latin typeface="Meiryo UI" panose="020B0604030504040204" pitchFamily="50" charset="-128"/>
              <a:ea typeface="Meiryo UI" panose="020B0604030504040204" pitchFamily="50" charset="-128"/>
            </a:endParaRPr>
          </a:p>
          <a:p>
            <a:pPr defTabSz="1111750">
              <a:defRPr/>
            </a:pPr>
            <a:endParaRPr lang="en-US" altLang="ja-JP" dirty="0" smtClean="0">
              <a:latin typeface="Meiryo UI" panose="020B0604030504040204" pitchFamily="50" charset="-128"/>
              <a:ea typeface="Meiryo UI" panose="020B0604030504040204" pitchFamily="50" charset="-128"/>
            </a:endParaRPr>
          </a:p>
          <a:p>
            <a:pPr defTabSz="1111750">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111750">
              <a:defRPr/>
            </a:pPr>
            <a:r>
              <a:rPr lang="ja-JP" altLang="en-US" dirty="0" smtClean="0">
                <a:latin typeface="Meiryo UI" panose="020B0604030504040204" pitchFamily="50" charset="-128"/>
                <a:ea typeface="Meiryo UI" panose="020B0604030504040204" pitchFamily="50" charset="-128"/>
              </a:rPr>
              <a:t>〇</a:t>
            </a:r>
            <a:r>
              <a:rPr lang="zh-TW" altLang="en-US" dirty="0" smtClean="0">
                <a:latin typeface="Meiryo UI" panose="020B0604030504040204" pitchFamily="50" charset="-128"/>
                <a:ea typeface="Meiryo UI" panose="020B0604030504040204" pitchFamily="50" charset="-128"/>
              </a:rPr>
              <a:t>独立行政法人製品評価技術基盤機構</a:t>
            </a:r>
            <a:r>
              <a:rPr lang="en-US" altLang="ja-JP" dirty="0" smtClean="0">
                <a:latin typeface="Meiryo UI" panose="020B0604030504040204" pitchFamily="50" charset="-128"/>
                <a:ea typeface="Meiryo UI" panose="020B0604030504040204" pitchFamily="50" charset="-128"/>
              </a:rPr>
              <a:t>HP</a:t>
            </a:r>
          </a:p>
          <a:p>
            <a:pPr defTabSz="1111750">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https://www.nite.go.jp/index.html</a:t>
            </a:r>
            <a:r>
              <a:rPr lang="ja-JP" altLang="en-US" dirty="0" smtClean="0">
                <a:latin typeface="Meiryo UI" panose="020B0604030504040204" pitchFamily="50" charset="-128"/>
                <a:ea typeface="Meiryo UI" panose="020B0604030504040204" pitchFamily="50" charset="-128"/>
              </a:rPr>
              <a:t>　</a:t>
            </a: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a:t>
            </a:r>
            <a:r>
              <a:rPr lang="zh-TW" altLang="en-US" dirty="0" smtClean="0">
                <a:latin typeface="Meiryo UI" panose="020B0604030504040204" pitchFamily="50" charset="-128"/>
                <a:ea typeface="Meiryo UI" panose="020B0604030504040204" pitchFamily="50" charset="-128"/>
              </a:rPr>
              <a:t>製品事故防止啓発活動</a:t>
            </a:r>
            <a:r>
              <a:rPr lang="ja-JP" altLang="en-US" dirty="0" smtClean="0">
                <a:latin typeface="Meiryo UI" panose="020B0604030504040204" pitchFamily="50" charset="-128"/>
                <a:ea typeface="Meiryo UI" panose="020B0604030504040204" pitchFamily="50" charset="-128"/>
              </a:rPr>
              <a:t>」（動画など）　　</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https://www.nite.go.jp/jiko/chuikanki/index.html</a:t>
            </a:r>
            <a:endParaRPr lang="ja-JP" altLang="en-US" dirty="0" smtClean="0">
              <a:latin typeface="Meiryo UI" panose="020B0604030504040204" pitchFamily="50" charset="-128"/>
              <a:ea typeface="Meiryo UI" panose="020B0604030504040204" pitchFamily="50" charset="-128"/>
            </a:endParaRP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7</a:t>
            </a:fld>
            <a:endParaRPr kumimoji="1" lang="ja-JP" altLang="en-US"/>
          </a:p>
        </p:txBody>
      </p:sp>
    </p:spTree>
    <p:extLst>
      <p:ext uri="{BB962C8B-B14F-4D97-AF65-F5344CB8AC3E}">
        <p14:creationId xmlns:p14="http://schemas.microsoft.com/office/powerpoint/2010/main" val="1959355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709930" y="4925408"/>
            <a:ext cx="5679440" cy="4795699"/>
          </a:xfrm>
        </p:spPr>
        <p:txBody>
          <a:bodyPr/>
          <a:lstStyle/>
          <a:p>
            <a:r>
              <a:rPr lang="ja-JP" altLang="en-US" dirty="0" smtClean="0">
                <a:latin typeface="Meiryo UI" panose="020B0604030504040204" pitchFamily="50" charset="-128"/>
                <a:ea typeface="Meiryo UI" panose="020B0604030504040204" pitchFamily="50" charset="-128"/>
              </a:rPr>
              <a:t>ドライヤーの電源コード部分が使用時に繰り返し折り曲げられたり、保管時に強く巻き付けられたりするなどして内部で断線した場合、映像のような事故に至ることがある。</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スイッチを入れても電源が入らない、使用中に温度や風力が不規則になる等の不具合が発生した場合は使用を中止しなければならない。</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ヘアドライヤーは、以下の点に注意して使うことが重要である。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電源コードは丁寧に取り扱う</a:t>
            </a:r>
          </a:p>
          <a:p>
            <a:r>
              <a:rPr lang="ja-JP" altLang="en-US" dirty="0" smtClean="0">
                <a:latin typeface="Meiryo UI" panose="020B0604030504040204" pitchFamily="50" charset="-128"/>
                <a:ea typeface="Meiryo UI" panose="020B0604030504040204" pitchFamily="50" charset="-128"/>
              </a:rPr>
              <a:t>◆ ヘアドライヤーの吸込口や吹出口はこまめに掃除する</a:t>
            </a:r>
          </a:p>
          <a:p>
            <a:r>
              <a:rPr lang="ja-JP" altLang="en-US" dirty="0" smtClean="0">
                <a:latin typeface="Meiryo UI" panose="020B0604030504040204" pitchFamily="50" charset="-128"/>
                <a:ea typeface="Meiryo UI" panose="020B0604030504040204" pitchFamily="50" charset="-128"/>
              </a:rPr>
              <a:t>◆ 吹出口や吸込口に髪を近づけ過ぎない</a:t>
            </a:r>
          </a:p>
          <a:p>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消費者庁リコール情報サイト</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経済産業省の製品安全のウェブページや</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製品評価技術基盤機構（</a:t>
            </a:r>
            <a:r>
              <a:rPr lang="en-US" altLang="ja-JP" dirty="0" smtClean="0">
                <a:latin typeface="Meiryo UI" panose="020B0604030504040204" pitchFamily="50" charset="-128"/>
                <a:ea typeface="Meiryo UI" panose="020B0604030504040204" pitchFamily="50" charset="-128"/>
              </a:rPr>
              <a:t>NITE</a:t>
            </a:r>
            <a:r>
              <a:rPr lang="ja-JP" altLang="ja-JP" dirty="0" smtClean="0">
                <a:latin typeface="Meiryo UI" panose="020B0604030504040204" pitchFamily="50" charset="-128"/>
                <a:ea typeface="Meiryo UI" panose="020B0604030504040204" pitchFamily="50" charset="-128"/>
              </a:rPr>
              <a:t>）で製品事故情報</a:t>
            </a:r>
            <a:r>
              <a:rPr lang="ja-JP" altLang="en-US" dirty="0" smtClean="0">
                <a:latin typeface="Meiryo UI" panose="020B0604030504040204" pitchFamily="50" charset="-128"/>
                <a:ea typeface="Meiryo UI" panose="020B0604030504040204" pitchFamily="50" charset="-128"/>
              </a:rPr>
              <a:t>を</a:t>
            </a:r>
            <a:r>
              <a:rPr lang="ja-JP" altLang="ja-JP" dirty="0" smtClean="0">
                <a:latin typeface="Meiryo UI" panose="020B0604030504040204" pitchFamily="50" charset="-128"/>
                <a:ea typeface="Meiryo UI" panose="020B0604030504040204" pitchFamily="50" charset="-128"/>
              </a:rPr>
              <a:t>公開している。</a:t>
            </a:r>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これらのページを確認し</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身近な製品でどのような事故が発生しているか実例を確認する</a:t>
            </a:r>
            <a:r>
              <a:rPr lang="ja-JP" altLang="en-US" dirty="0" smtClean="0">
                <a:latin typeface="Meiryo UI" panose="020B0604030504040204" pitchFamily="50" charset="-128"/>
                <a:ea typeface="Meiryo UI" panose="020B0604030504040204" pitchFamily="50" charset="-128"/>
              </a:rPr>
              <a:t>とよい。</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pPr defTabSz="1111750">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111750">
              <a:defRPr/>
            </a:pPr>
            <a:r>
              <a:rPr lang="ja-JP" altLang="en-US" dirty="0" smtClean="0">
                <a:latin typeface="Meiryo UI" panose="020B0604030504040204" pitchFamily="50" charset="-128"/>
                <a:ea typeface="Meiryo UI" panose="020B0604030504040204" pitchFamily="50" charset="-128"/>
              </a:rPr>
              <a:t>〇</a:t>
            </a:r>
            <a:r>
              <a:rPr lang="zh-TW" altLang="en-US" dirty="0" smtClean="0">
                <a:latin typeface="Meiryo UI" panose="020B0604030504040204" pitchFamily="50" charset="-128"/>
                <a:ea typeface="Meiryo UI" panose="020B0604030504040204" pitchFamily="50" charset="-128"/>
              </a:rPr>
              <a:t>独立行政法人製品評価技術基盤機構</a:t>
            </a:r>
            <a:r>
              <a:rPr lang="en-US" altLang="ja-JP" dirty="0" smtClean="0">
                <a:latin typeface="Meiryo UI" panose="020B0604030504040204" pitchFamily="50" charset="-128"/>
                <a:ea typeface="Meiryo UI" panose="020B0604030504040204" pitchFamily="50" charset="-128"/>
              </a:rPr>
              <a:t>HP</a:t>
            </a:r>
          </a:p>
          <a:p>
            <a:pPr defTabSz="1111750">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https://www.nite.go.jp/index.html</a:t>
            </a:r>
            <a:r>
              <a:rPr lang="ja-JP" altLang="en-US" dirty="0" smtClean="0">
                <a:latin typeface="Meiryo UI" panose="020B0604030504040204" pitchFamily="50" charset="-128"/>
                <a:ea typeface="Meiryo UI" panose="020B0604030504040204" pitchFamily="50" charset="-128"/>
              </a:rPr>
              <a:t>　</a:t>
            </a: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a:t>
            </a:r>
            <a:r>
              <a:rPr lang="zh-TW" altLang="en-US" dirty="0" smtClean="0">
                <a:latin typeface="Meiryo UI" panose="020B0604030504040204" pitchFamily="50" charset="-128"/>
                <a:ea typeface="Meiryo UI" panose="020B0604030504040204" pitchFamily="50" charset="-128"/>
              </a:rPr>
              <a:t>製品事故防止啓発活動</a:t>
            </a:r>
            <a:r>
              <a:rPr lang="ja-JP" altLang="en-US" dirty="0" smtClean="0">
                <a:latin typeface="Meiryo UI" panose="020B0604030504040204" pitchFamily="50" charset="-128"/>
                <a:ea typeface="Meiryo UI" panose="020B0604030504040204" pitchFamily="50" charset="-128"/>
              </a:rPr>
              <a:t>」（動画など）　　</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https://www.nite.go.jp/jiko/chuikanki/index.html</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8</a:t>
            </a:fld>
            <a:endParaRPr kumimoji="1" lang="ja-JP" altLang="en-US"/>
          </a:p>
        </p:txBody>
      </p:sp>
    </p:spTree>
    <p:extLst>
      <p:ext uri="{BB962C8B-B14F-4D97-AF65-F5344CB8AC3E}">
        <p14:creationId xmlns:p14="http://schemas.microsoft.com/office/powerpoint/2010/main" val="3208572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07">
              <a:defRPr/>
            </a:pPr>
            <a:endParaRPr lang="ja-JP"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9</a:t>
            </a:fld>
            <a:endParaRPr kumimoji="1" lang="ja-JP" altLang="en-US"/>
          </a:p>
        </p:txBody>
      </p:sp>
    </p:spTree>
    <p:extLst>
      <p:ext uri="{BB962C8B-B14F-4D97-AF65-F5344CB8AC3E}">
        <p14:creationId xmlns:p14="http://schemas.microsoft.com/office/powerpoint/2010/main" val="447946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latin typeface="HGP創英角ｺﾞｼｯｸUB" panose="020B0900000000000000" pitchFamily="50" charset="-128"/>
                <a:ea typeface="HGP創英角ｺﾞｼｯｸUB" panose="020B0900000000000000" pitchFamily="50" charset="-128"/>
              </a:rPr>
              <a:t>製品事故の</a:t>
            </a:r>
            <a:r>
              <a:rPr lang="ja-JP" altLang="en-US" sz="3200" dirty="0" smtClean="0">
                <a:solidFill>
                  <a:schemeClr val="tx1"/>
                </a:solidFill>
                <a:latin typeface="HGP創英角ｺﾞｼｯｸUB" panose="020B0900000000000000" pitchFamily="50" charset="-128"/>
                <a:ea typeface="HGP創英角ｺﾞｼｯｸUB" panose="020B0900000000000000" pitchFamily="50" charset="-128"/>
              </a:rPr>
              <a:t>予防</a:t>
            </a:r>
            <a:endParaRPr lang="ja-JP" altLang="en-US" sz="3200" dirty="0">
              <a:solidFill>
                <a:schemeClr val="tx1"/>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1871679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8" name="テキスト ボックス 7"/>
          <p:cNvSpPr txBox="1"/>
          <p:nvPr/>
        </p:nvSpPr>
        <p:spPr>
          <a:xfrm>
            <a:off x="99975" y="120403"/>
            <a:ext cx="3140182"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製品事故の</a:t>
            </a:r>
            <a:r>
              <a:rPr lang="ja-JP" altLang="en-US" sz="3200" dirty="0" smtClean="0">
                <a:latin typeface="HGP創英角ｺﾞｼｯｸUB" panose="020B0900000000000000" pitchFamily="50" charset="-128"/>
                <a:ea typeface="HGP創英角ｺﾞｼｯｸUB" panose="020B0900000000000000" pitchFamily="50" charset="-128"/>
              </a:rPr>
              <a:t>予防</a:t>
            </a:r>
            <a:endParaRPr lang="ja-JP" altLang="en-US" sz="3200" dirty="0">
              <a:latin typeface="HGP創英角ｺﾞｼｯｸUB" panose="020B0900000000000000" pitchFamily="50" charset="-128"/>
              <a:ea typeface="HGP創英角ｺﾞｼｯｸUB" panose="020B0900000000000000" pitchFamily="50" charset="-128"/>
            </a:endParaRPr>
          </a:p>
        </p:txBody>
      </p:sp>
      <p:sp>
        <p:nvSpPr>
          <p:cNvPr id="11" name="タイトル 3">
            <a:extLst>
              <a:ext uri="{FF2B5EF4-FFF2-40B4-BE49-F238E27FC236}">
                <a16:creationId xmlns:a16="http://schemas.microsoft.com/office/drawing/2014/main" id="{B36084D6-D1E6-44FA-A84B-6CB7FEE5C03D}"/>
              </a:ext>
            </a:extLst>
          </p:cNvPr>
          <p:cNvSpPr txBox="1">
            <a:spLocks/>
          </p:cNvSpPr>
          <p:nvPr/>
        </p:nvSpPr>
        <p:spPr>
          <a:xfrm>
            <a:off x="3001406" y="3086729"/>
            <a:ext cx="4618593" cy="621905"/>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3600" dirty="0">
                <a:latin typeface="HGP創英角ﾎﾟｯﾌﾟ体" panose="040B0A00000000000000" pitchFamily="50" charset="-128"/>
                <a:ea typeface="HGP創英角ﾎﾟｯﾌﾟ体" panose="040B0A00000000000000" pitchFamily="50" charset="-128"/>
                <a:cs typeface="+mn-cs"/>
              </a:rPr>
              <a:t>その商品！大丈夫？</a:t>
            </a:r>
          </a:p>
        </p:txBody>
      </p:sp>
      <p:sp>
        <p:nvSpPr>
          <p:cNvPr id="12" name="タイトル 3">
            <a:extLst>
              <a:ext uri="{FF2B5EF4-FFF2-40B4-BE49-F238E27FC236}">
                <a16:creationId xmlns:a16="http://schemas.microsoft.com/office/drawing/2014/main" id="{368B5661-99A2-452B-8490-77D6B6BF3AB4}"/>
              </a:ext>
            </a:extLst>
          </p:cNvPr>
          <p:cNvSpPr txBox="1">
            <a:spLocks/>
          </p:cNvSpPr>
          <p:nvPr/>
        </p:nvSpPr>
        <p:spPr>
          <a:xfrm>
            <a:off x="3028950" y="3657558"/>
            <a:ext cx="3682391" cy="448582"/>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1800" dirty="0">
                <a:solidFill>
                  <a:schemeClr val="tx1"/>
                </a:solidFill>
                <a:latin typeface="HGP創英角ﾎﾟｯﾌﾟ体" panose="040B0A00000000000000" pitchFamily="50" charset="-128"/>
                <a:ea typeface="HGP創英角ﾎﾟｯﾌﾟ体" panose="040B0A00000000000000" pitchFamily="50" charset="-128"/>
              </a:rPr>
              <a:t>「激安」に惹かれて買ったけど・・</a:t>
            </a:r>
            <a:r>
              <a:rPr lang="ja-JP" altLang="en-US" sz="1800" dirty="0" smtClean="0">
                <a:solidFill>
                  <a:schemeClr val="tx1"/>
                </a:solidFill>
                <a:latin typeface="HGP創英角ﾎﾟｯﾌﾟ体" panose="040B0A00000000000000" pitchFamily="50" charset="-128"/>
                <a:ea typeface="HGP創英角ﾎﾟｯﾌﾟ体" panose="040B0A00000000000000" pitchFamily="50" charset="-128"/>
              </a:rPr>
              <a:t>・②</a:t>
            </a:r>
            <a:endParaRPr lang="en-US" altLang="ja-JP" sz="1800" dirty="0" smtClean="0">
              <a:solidFill>
                <a:schemeClr val="tx1"/>
              </a:solidFill>
              <a:latin typeface="HGP創英角ﾎﾟｯﾌﾟ体" panose="040B0A00000000000000" pitchFamily="50" charset="-128"/>
              <a:ea typeface="HGP創英角ﾎﾟｯﾌﾟ体" panose="040B0A00000000000000" pitchFamily="50" charset="-128"/>
            </a:endParaRPr>
          </a:p>
        </p:txBody>
      </p:sp>
      <p:pic>
        <p:nvPicPr>
          <p:cNvPr id="13" name="図 8" descr="アイコン&#10;&#10;自動的に生成された説明"/>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950" y="2702301"/>
            <a:ext cx="1800000" cy="1800000"/>
          </a:xfrm>
          <a:prstGeom prst="rect">
            <a:avLst/>
          </a:prstGeom>
        </p:spPr>
      </p:pic>
    </p:spTree>
    <p:extLst>
      <p:ext uri="{BB962C8B-B14F-4D97-AF65-F5344CB8AC3E}">
        <p14:creationId xmlns:p14="http://schemas.microsoft.com/office/powerpoint/2010/main" val="26519203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「激安」に惹かれて買ったけど・・・</a:t>
            </a:r>
            <a:r>
              <a:rPr lang="ja-JP" altLang="en-US" dirty="0" smtClean="0">
                <a:latin typeface="HGP創英角ﾎﾟｯﾌﾟ体" panose="040B0A00000000000000" pitchFamily="50" charset="-128"/>
                <a:ea typeface="HGP創英角ﾎﾟｯﾌﾟ体" panose="040B0A00000000000000" pitchFamily="50" charset="-128"/>
              </a:rPr>
              <a:t>②</a:t>
            </a:r>
            <a:endParaRPr lang="ja-JP" altLang="en-US" dirty="0">
              <a:latin typeface="HGP創英角ﾎﾟｯﾌﾟ体" panose="040B0A00000000000000" pitchFamily="50" charset="-128"/>
              <a:ea typeface="HGP創英角ﾎﾟｯﾌﾟ体" panose="040B0A00000000000000" pitchFamily="50" charset="-128"/>
            </a:endParaRPr>
          </a:p>
        </p:txBody>
      </p:sp>
      <p:sp>
        <p:nvSpPr>
          <p:cNvPr id="11"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欲しかったモバイルバッテリー、ネット通販で激安商品を見つけたので購入した。</a:t>
            </a:r>
          </a:p>
        </p:txBody>
      </p:sp>
      <p:pic>
        <p:nvPicPr>
          <p:cNvPr id="7" name="図形 2" descr="04_2_1"/>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7068204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「激安」に惹かれて買ったけど・・・②</a:t>
            </a:r>
          </a:p>
        </p:txBody>
      </p:sp>
      <p:sp>
        <p:nvSpPr>
          <p:cNvPr id="11"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届いたモバイルバッテリーを</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早速使い始め、</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かばんに入れて持ち歩いていた。</a:t>
            </a:r>
          </a:p>
        </p:txBody>
      </p:sp>
      <p:pic>
        <p:nvPicPr>
          <p:cNvPr id="7" name="図形 2" descr="04_2_2"/>
          <p:cNvPicPr>
            <a:picLocks noChangeAspect="1"/>
          </p:cNvPicPr>
          <p:nvPr/>
        </p:nvPicPr>
        <p:blipFill>
          <a:blip r:embed="rId3"/>
          <a:stretch>
            <a:fillRect/>
          </a:stretch>
        </p:blipFill>
        <p:spPr>
          <a:xfrm>
            <a:off x="2232000" y="1944000"/>
            <a:ext cx="4680000" cy="4680000"/>
          </a:xfrm>
          <a:prstGeom prst="rect">
            <a:avLst/>
          </a:prstGeom>
        </p:spPr>
      </p:pic>
    </p:spTree>
    <p:extLst>
      <p:ext uri="{BB962C8B-B14F-4D97-AF65-F5344CB8AC3E}">
        <p14:creationId xmlns:p14="http://schemas.microsoft.com/office/powerpoint/2010/main" val="40329873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「激安」に惹かれて買ったけど・・・②</a:t>
            </a:r>
          </a:p>
        </p:txBody>
      </p:sp>
      <p:sp>
        <p:nvSpPr>
          <p:cNvPr id="11"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何か変な臭いがする、熱いなあと思ったら、モバイルバッテリーから火が出て</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モバイルバッテリーとかばんの一部が燃えていた！</a:t>
            </a:r>
          </a:p>
        </p:txBody>
      </p:sp>
      <p:pic>
        <p:nvPicPr>
          <p:cNvPr id="9" name="図 8" descr="ダイアグラム&#10;&#10;自動的に生成された説明">
            <a:extLst>
              <a:ext uri="{FF2B5EF4-FFF2-40B4-BE49-F238E27FC236}">
                <a16:creationId xmlns:a16="http://schemas.microsoft.com/office/drawing/2014/main" id="{7F18D6BB-46C5-46AE-B71A-2988F705AB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9487" y="1944000"/>
            <a:ext cx="4665025" cy="4665025"/>
          </a:xfrm>
          <a:prstGeom prst="rect">
            <a:avLst/>
          </a:prstGeom>
        </p:spPr>
      </p:pic>
    </p:spTree>
    <p:extLst>
      <p:ext uri="{BB962C8B-B14F-4D97-AF65-F5344CB8AC3E}">
        <p14:creationId xmlns:p14="http://schemas.microsoft.com/office/powerpoint/2010/main" val="21595676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3530" y="5788589"/>
            <a:ext cx="8256940" cy="677108"/>
          </a:xfrm>
          <a:prstGeom prst="rect">
            <a:avLst/>
          </a:prstGeom>
        </p:spPr>
        <p:txBody>
          <a:bodyPr wrap="none">
            <a:spAutoFit/>
          </a:bodyPr>
          <a:lstStyle/>
          <a:p>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モバイルバッテリーの発火実験映像</a:t>
            </a:r>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は下記</a:t>
            </a:r>
            <a:r>
              <a:rPr lang="en-US" altLang="ja-JP" sz="2000" dirty="0">
                <a:latin typeface="HGP創英角ｺﾞｼｯｸUB" panose="020B0900000000000000" pitchFamily="50" charset="-128"/>
                <a:ea typeface="HGP創英角ｺﾞｼｯｸUB" panose="020B0900000000000000" pitchFamily="50" charset="-128"/>
              </a:rPr>
              <a:t>URL</a:t>
            </a:r>
            <a:r>
              <a:rPr lang="ja-JP" altLang="en-US" sz="2000" dirty="0">
                <a:latin typeface="HGP創英角ｺﾞｼｯｸUB" panose="020B0900000000000000" pitchFamily="50" charset="-128"/>
                <a:ea typeface="HGP創英角ｺﾞｼｯｸUB" panose="020B0900000000000000" pitchFamily="50" charset="-128"/>
              </a:rPr>
              <a:t>からご覧ください。</a:t>
            </a:r>
            <a:endParaRPr lang="en-US" altLang="ja-JP" sz="2000" dirty="0">
              <a:latin typeface="HGP創英角ｺﾞｼｯｸUB" panose="020B0900000000000000" pitchFamily="50" charset="-128"/>
              <a:ea typeface="HGP創英角ｺﾞｼｯｸUB" panose="020B0900000000000000" pitchFamily="50" charset="-128"/>
            </a:endParaRPr>
          </a:p>
          <a:p>
            <a:r>
              <a:rPr lang="en-US" altLang="ja-JP" dirty="0"/>
              <a:t>https://www.caa.go.jp/policies/future/project/project_003/contents_001/movie.html</a:t>
            </a:r>
            <a:endParaRPr lang="ja-JP" altLang="ja-JP" dirty="0"/>
          </a:p>
        </p:txBody>
      </p:sp>
      <p:sp>
        <p:nvSpPr>
          <p:cNvPr id="9"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30271"/>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かばんに入れていたモバイルバッテリーが発火、 製品と周辺が燃えてしまった。</a:t>
            </a:r>
          </a:p>
        </p:txBody>
      </p:sp>
      <p:pic>
        <p:nvPicPr>
          <p:cNvPr id="3" name="図 2"/>
          <p:cNvPicPr>
            <a:picLocks noChangeAspect="1"/>
          </p:cNvPicPr>
          <p:nvPr/>
        </p:nvPicPr>
        <p:blipFill rotWithShape="1">
          <a:blip r:embed="rId3"/>
          <a:srcRect l="27082" t="36667" r="18542" b="10369"/>
          <a:stretch/>
        </p:blipFill>
        <p:spPr>
          <a:xfrm>
            <a:off x="1475938" y="1963175"/>
            <a:ext cx="6192123" cy="3392619"/>
          </a:xfrm>
          <a:prstGeom prst="rect">
            <a:avLst/>
          </a:prstGeom>
        </p:spPr>
      </p:pic>
    </p:spTree>
    <p:extLst>
      <p:ext uri="{BB962C8B-B14F-4D97-AF65-F5344CB8AC3E}">
        <p14:creationId xmlns:p14="http://schemas.microsoft.com/office/powerpoint/2010/main" val="31594203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3335123" y="5828528"/>
            <a:ext cx="2473754" cy="400110"/>
          </a:xfrm>
          <a:prstGeom prst="rect">
            <a:avLst/>
          </a:prstGeom>
        </p:spPr>
        <p:txBody>
          <a:bodyPr wrap="none">
            <a:spAutoFit/>
          </a:bodyPr>
          <a:lstStyle/>
          <a:p>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扇風機の発火事例</a:t>
            </a:r>
            <a:r>
              <a:rPr lang="en-US" altLang="ja-JP" sz="2000" dirty="0">
                <a:latin typeface="HGP創英角ｺﾞｼｯｸUB" panose="020B0900000000000000" pitchFamily="50" charset="-128"/>
                <a:ea typeface="HGP創英角ｺﾞｼｯｸUB" panose="020B0900000000000000" pitchFamily="50" charset="-128"/>
              </a:rPr>
              <a:t>】</a:t>
            </a:r>
            <a:endParaRPr lang="ja-JP" altLang="en-US" sz="2000" dirty="0">
              <a:latin typeface="HGP創英角ｺﾞｼｯｸUB" panose="020B0900000000000000" pitchFamily="50" charset="-128"/>
              <a:ea typeface="HGP創英角ｺﾞｼｯｸUB" panose="020B0900000000000000" pitchFamily="50" charset="-128"/>
            </a:endParaRPr>
          </a:p>
        </p:txBody>
      </p:sp>
      <p:grpSp>
        <p:nvGrpSpPr>
          <p:cNvPr id="9" name="グループ化 8">
            <a:extLst>
              <a:ext uri="{FF2B5EF4-FFF2-40B4-BE49-F238E27FC236}">
                <a16:creationId xmlns:a16="http://schemas.microsoft.com/office/drawing/2014/main" id="{07507506-380A-40AD-9EDE-C8403365D385}"/>
              </a:ext>
            </a:extLst>
          </p:cNvPr>
          <p:cNvGrpSpPr>
            <a:grpSpLocks noChangeAspect="1"/>
          </p:cNvGrpSpPr>
          <p:nvPr/>
        </p:nvGrpSpPr>
        <p:grpSpPr>
          <a:xfrm>
            <a:off x="1921589" y="2017185"/>
            <a:ext cx="5300822" cy="3811343"/>
            <a:chOff x="7158358" y="3697465"/>
            <a:chExt cx="2886927" cy="2469354"/>
          </a:xfrm>
        </p:grpSpPr>
        <p:pic>
          <p:nvPicPr>
            <p:cNvPr id="11" name="図 10">
              <a:extLst>
                <a:ext uri="{FF2B5EF4-FFF2-40B4-BE49-F238E27FC236}">
                  <a16:creationId xmlns:a16="http://schemas.microsoft.com/office/drawing/2014/main" id="{92F4C619-362C-470D-BF6F-8483BAB3477E}"/>
                </a:ext>
              </a:extLst>
            </p:cNvPr>
            <p:cNvPicPr>
              <a:picLocks noChangeAspect="1"/>
            </p:cNvPicPr>
            <p:nvPr/>
          </p:nvPicPr>
          <p:blipFill>
            <a:blip r:embed="rId3"/>
            <a:stretch>
              <a:fillRect/>
            </a:stretch>
          </p:blipFill>
          <p:spPr>
            <a:xfrm>
              <a:off x="7158358" y="3697465"/>
              <a:ext cx="2812258" cy="2449050"/>
            </a:xfrm>
            <a:prstGeom prst="rect">
              <a:avLst/>
            </a:prstGeom>
          </p:spPr>
        </p:pic>
        <p:sp>
          <p:nvSpPr>
            <p:cNvPr id="13" name="Text Box 1200">
              <a:extLst>
                <a:ext uri="{FF2B5EF4-FFF2-40B4-BE49-F238E27FC236}">
                  <a16:creationId xmlns:a16="http://schemas.microsoft.com/office/drawing/2014/main" id="{5E533EF5-2CE6-40F8-A42D-93D2080902E5}"/>
                </a:ext>
              </a:extLst>
            </p:cNvPr>
            <p:cNvSpPr txBox="1">
              <a:spLocks noChangeArrowheads="1"/>
            </p:cNvSpPr>
            <p:nvPr/>
          </p:nvSpPr>
          <p:spPr bwMode="auto">
            <a:xfrm>
              <a:off x="9248673" y="5967412"/>
              <a:ext cx="796612" cy="199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defTabSz="4176713" eaLnBrk="0" hangingPunct="0">
                <a:defRPr kumimoji="1" sz="8200">
                  <a:solidFill>
                    <a:schemeClr val="tx1"/>
                  </a:solidFill>
                  <a:latin typeface="Arial" panose="020B0604020202020204" pitchFamily="34" charset="0"/>
                  <a:ea typeface="ＭＳ Ｐゴシック" panose="020B0600070205080204" pitchFamily="50" charset="-128"/>
                </a:defRPr>
              </a:lvl1pPr>
              <a:lvl2pPr marL="742950" indent="-285750" defTabSz="4176713" eaLnBrk="0" hangingPunct="0">
                <a:defRPr kumimoji="1" sz="8200">
                  <a:solidFill>
                    <a:schemeClr val="tx1"/>
                  </a:solidFill>
                  <a:latin typeface="Arial" panose="020B0604020202020204" pitchFamily="34" charset="0"/>
                  <a:ea typeface="ＭＳ Ｐゴシック" panose="020B0600070205080204" pitchFamily="50" charset="-128"/>
                </a:defRPr>
              </a:lvl2pPr>
              <a:lvl3pPr marL="1143000" indent="-228600" defTabSz="4176713" eaLnBrk="0" hangingPunct="0">
                <a:defRPr kumimoji="1" sz="8200">
                  <a:solidFill>
                    <a:schemeClr val="tx1"/>
                  </a:solidFill>
                  <a:latin typeface="Arial" panose="020B0604020202020204" pitchFamily="34" charset="0"/>
                  <a:ea typeface="ＭＳ Ｐゴシック" panose="020B0600070205080204" pitchFamily="50" charset="-128"/>
                </a:defRPr>
              </a:lvl3pPr>
              <a:lvl4pPr marL="1600200" indent="-228600" defTabSz="4176713" eaLnBrk="0" hangingPunct="0">
                <a:defRPr kumimoji="1" sz="8200">
                  <a:solidFill>
                    <a:schemeClr val="tx1"/>
                  </a:solidFill>
                  <a:latin typeface="Arial" panose="020B0604020202020204" pitchFamily="34" charset="0"/>
                  <a:ea typeface="ＭＳ Ｐゴシック" panose="020B0600070205080204" pitchFamily="50" charset="-128"/>
                </a:defRPr>
              </a:lvl4pPr>
              <a:lvl5pPr marL="2057400" indent="-228600" defTabSz="4176713" eaLnBrk="0" hangingPunct="0">
                <a:defRPr kumimoji="1" sz="8200">
                  <a:solidFill>
                    <a:schemeClr val="tx1"/>
                  </a:solidFill>
                  <a:latin typeface="Arial" panose="020B0604020202020204" pitchFamily="34" charset="0"/>
                  <a:ea typeface="ＭＳ Ｐゴシック" panose="020B0600070205080204" pitchFamily="50" charset="-128"/>
                </a:defRPr>
              </a:lvl5pPr>
              <a:lvl6pPr marL="2514600" indent="-228600" algn="ctr" defTabSz="4176713" eaLnBrk="0" fontAlgn="base" hangingPunct="0">
                <a:spcBef>
                  <a:spcPct val="0"/>
                </a:spcBef>
                <a:spcAft>
                  <a:spcPct val="0"/>
                </a:spcAft>
                <a:defRPr kumimoji="1" sz="8200">
                  <a:solidFill>
                    <a:schemeClr val="tx1"/>
                  </a:solidFill>
                  <a:latin typeface="Arial" panose="020B0604020202020204" pitchFamily="34" charset="0"/>
                  <a:ea typeface="ＭＳ Ｐゴシック" panose="020B0600070205080204" pitchFamily="50" charset="-128"/>
                </a:defRPr>
              </a:lvl6pPr>
              <a:lvl7pPr marL="2971800" indent="-228600" algn="ctr" defTabSz="4176713" eaLnBrk="0" fontAlgn="base" hangingPunct="0">
                <a:spcBef>
                  <a:spcPct val="0"/>
                </a:spcBef>
                <a:spcAft>
                  <a:spcPct val="0"/>
                </a:spcAft>
                <a:defRPr kumimoji="1" sz="8200">
                  <a:solidFill>
                    <a:schemeClr val="tx1"/>
                  </a:solidFill>
                  <a:latin typeface="Arial" panose="020B0604020202020204" pitchFamily="34" charset="0"/>
                  <a:ea typeface="ＭＳ Ｐゴシック" panose="020B0600070205080204" pitchFamily="50" charset="-128"/>
                </a:defRPr>
              </a:lvl7pPr>
              <a:lvl8pPr marL="3429000" indent="-228600" algn="ctr" defTabSz="4176713" eaLnBrk="0" fontAlgn="base" hangingPunct="0">
                <a:spcBef>
                  <a:spcPct val="0"/>
                </a:spcBef>
                <a:spcAft>
                  <a:spcPct val="0"/>
                </a:spcAft>
                <a:defRPr kumimoji="1" sz="8200">
                  <a:solidFill>
                    <a:schemeClr val="tx1"/>
                  </a:solidFill>
                  <a:latin typeface="Arial" panose="020B0604020202020204" pitchFamily="34" charset="0"/>
                  <a:ea typeface="ＭＳ Ｐゴシック" panose="020B0600070205080204" pitchFamily="50" charset="-128"/>
                </a:defRPr>
              </a:lvl8pPr>
              <a:lvl9pPr marL="3886200" indent="-228600" algn="ctr" defTabSz="4176713" eaLnBrk="0" fontAlgn="base" hangingPunct="0">
                <a:spcBef>
                  <a:spcPct val="0"/>
                </a:spcBef>
                <a:spcAft>
                  <a:spcPct val="0"/>
                </a:spcAft>
                <a:defRPr kumimoji="1" sz="8200">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400" dirty="0">
                  <a:solidFill>
                    <a:schemeClr val="bg1"/>
                  </a:solidFill>
                  <a:ea typeface="HGPｺﾞｼｯｸE" panose="020B0900000000000000" pitchFamily="50" charset="-128"/>
                </a:rPr>
                <a:t>【</a:t>
              </a:r>
              <a:r>
                <a:rPr lang="ja-JP" altLang="en-US" sz="1400" dirty="0">
                  <a:solidFill>
                    <a:schemeClr val="bg1"/>
                  </a:solidFill>
                  <a:ea typeface="HGPｺﾞｼｯｸE" panose="020B0900000000000000" pitchFamily="50" charset="-128"/>
                </a:rPr>
                <a:t>再現</a:t>
              </a:r>
              <a:r>
                <a:rPr lang="ja-JP" altLang="en-US" sz="1400" dirty="0" smtClean="0">
                  <a:solidFill>
                    <a:schemeClr val="bg1"/>
                  </a:solidFill>
                  <a:ea typeface="HGPｺﾞｼｯｸE" panose="020B0900000000000000" pitchFamily="50" charset="-128"/>
                </a:rPr>
                <a:t>実験か</a:t>
              </a:r>
              <a:r>
                <a:rPr lang="ja-JP" altLang="en-US" sz="1400" dirty="0">
                  <a:solidFill>
                    <a:schemeClr val="bg1"/>
                  </a:solidFill>
                  <a:ea typeface="HGPｺﾞｼｯｸE" panose="020B0900000000000000" pitchFamily="50" charset="-128"/>
                </a:rPr>
                <a:t>ら</a:t>
              </a:r>
              <a:r>
                <a:rPr lang="en-US" altLang="ja-JP" sz="1400" dirty="0" smtClean="0">
                  <a:solidFill>
                    <a:schemeClr val="bg1"/>
                  </a:solidFill>
                  <a:ea typeface="HGPｺﾞｼｯｸE" panose="020B0900000000000000" pitchFamily="50" charset="-128"/>
                </a:rPr>
                <a:t>】</a:t>
              </a:r>
              <a:endParaRPr lang="en-US" altLang="ja-JP" sz="1400" dirty="0">
                <a:solidFill>
                  <a:schemeClr val="bg1"/>
                </a:solidFill>
                <a:ea typeface="HGPｺﾞｼｯｸE" panose="020B0900000000000000" pitchFamily="50" charset="-128"/>
              </a:endParaRPr>
            </a:p>
          </p:txBody>
        </p:sp>
      </p:grpSp>
      <p:sp>
        <p:nvSpPr>
          <p:cNvPr id="14"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扇風機が長期使用（約</a:t>
            </a:r>
            <a:r>
              <a:rPr lang="en-US" altLang="ja-JP" sz="2000" dirty="0">
                <a:latin typeface="Meiryo UI" panose="020B0604030504040204" pitchFamily="50" charset="-128"/>
                <a:ea typeface="Meiryo UI" panose="020B0604030504040204" pitchFamily="50" charset="-128"/>
                <a:cs typeface="Times New Roman" panose="02020603050405020304" pitchFamily="18" charset="0"/>
              </a:rPr>
              <a:t>36</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年）によるコンデンサーの絶縁劣化により、</a:t>
            </a:r>
          </a:p>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ショートして発火し、周辺が焼損してしまった。</a:t>
            </a:r>
          </a:p>
        </p:txBody>
      </p:sp>
    </p:spTree>
    <p:extLst>
      <p:ext uri="{BB962C8B-B14F-4D97-AF65-F5344CB8AC3E}">
        <p14:creationId xmlns:p14="http://schemas.microsoft.com/office/powerpoint/2010/main" val="7490204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4">
            <a:extLst>
              <a:ext uri="{FF2B5EF4-FFF2-40B4-BE49-F238E27FC236}">
                <a16:creationId xmlns:a16="http://schemas.microsoft.com/office/drawing/2014/main" id="{8BD11C80-E794-41E6-8078-D2DDF58D37E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8570" y="2048528"/>
            <a:ext cx="5870491" cy="37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正方形/長方形 3"/>
          <p:cNvSpPr/>
          <p:nvPr/>
        </p:nvSpPr>
        <p:spPr>
          <a:xfrm>
            <a:off x="0" y="0"/>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2972043" y="5828528"/>
            <a:ext cx="3199915" cy="400110"/>
          </a:xfrm>
          <a:prstGeom prst="rect">
            <a:avLst/>
          </a:prstGeom>
        </p:spPr>
        <p:txBody>
          <a:bodyPr wrap="none">
            <a:spAutoFit/>
          </a:bodyPr>
          <a:lstStyle/>
          <a:p>
            <a:r>
              <a:rPr lang="en-US" altLang="ja-JP" sz="2000" dirty="0">
                <a:latin typeface="HGP創英角ｺﾞｼｯｸUB" panose="020B0900000000000000" pitchFamily="50" charset="-128"/>
                <a:ea typeface="HGP創英角ｺﾞｼｯｸUB" panose="020B0900000000000000" pitchFamily="50" charset="-128"/>
              </a:rPr>
              <a:t>【</a:t>
            </a:r>
            <a:r>
              <a:rPr lang="ja-JP" altLang="en-US" sz="2000" dirty="0">
                <a:latin typeface="HGP創英角ｺﾞｼｯｸUB" panose="020B0900000000000000" pitchFamily="50" charset="-128"/>
                <a:ea typeface="HGP創英角ｺﾞｼｯｸUB" panose="020B0900000000000000" pitchFamily="50" charset="-128"/>
              </a:rPr>
              <a:t>ヘアドライヤーの発火事例</a:t>
            </a:r>
            <a:r>
              <a:rPr lang="en-US" altLang="ja-JP" sz="2000" dirty="0">
                <a:latin typeface="HGP創英角ｺﾞｼｯｸUB" panose="020B0900000000000000" pitchFamily="50" charset="-128"/>
                <a:ea typeface="HGP創英角ｺﾞｼｯｸUB" panose="020B0900000000000000" pitchFamily="50" charset="-128"/>
              </a:rPr>
              <a:t>】</a:t>
            </a:r>
            <a:endParaRPr lang="ja-JP" altLang="en-US" sz="2000" dirty="0">
              <a:latin typeface="HGP創英角ｺﾞｼｯｸUB" panose="020B0900000000000000" pitchFamily="50" charset="-128"/>
              <a:ea typeface="HGP創英角ｺﾞｼｯｸUB" panose="020B0900000000000000" pitchFamily="50" charset="-128"/>
            </a:endParaRPr>
          </a:p>
        </p:txBody>
      </p:sp>
      <p:sp>
        <p:nvSpPr>
          <p:cNvPr id="16" name="Text Box 1200">
            <a:extLst>
              <a:ext uri="{FF2B5EF4-FFF2-40B4-BE49-F238E27FC236}">
                <a16:creationId xmlns:a16="http://schemas.microsoft.com/office/drawing/2014/main" id="{752D44DD-28E3-4F90-90D2-6E3982862A62}"/>
              </a:ext>
            </a:extLst>
          </p:cNvPr>
          <p:cNvSpPr txBox="1">
            <a:spLocks noChangeArrowheads="1"/>
          </p:cNvSpPr>
          <p:nvPr/>
        </p:nvSpPr>
        <p:spPr bwMode="auto">
          <a:xfrm>
            <a:off x="5957612" y="5520751"/>
            <a:ext cx="16057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defTabSz="4176713" eaLnBrk="0" hangingPunct="0">
              <a:defRPr kumimoji="1" sz="8200">
                <a:solidFill>
                  <a:schemeClr val="tx1"/>
                </a:solidFill>
                <a:latin typeface="Arial" panose="020B0604020202020204" pitchFamily="34" charset="0"/>
                <a:ea typeface="ＭＳ Ｐゴシック" panose="020B0600070205080204" pitchFamily="50" charset="-128"/>
              </a:defRPr>
            </a:lvl1pPr>
            <a:lvl2pPr marL="742950" indent="-285750" defTabSz="4176713" eaLnBrk="0" hangingPunct="0">
              <a:defRPr kumimoji="1" sz="8200">
                <a:solidFill>
                  <a:schemeClr val="tx1"/>
                </a:solidFill>
                <a:latin typeface="Arial" panose="020B0604020202020204" pitchFamily="34" charset="0"/>
                <a:ea typeface="ＭＳ Ｐゴシック" panose="020B0600070205080204" pitchFamily="50" charset="-128"/>
              </a:defRPr>
            </a:lvl2pPr>
            <a:lvl3pPr marL="1143000" indent="-228600" defTabSz="4176713" eaLnBrk="0" hangingPunct="0">
              <a:defRPr kumimoji="1" sz="8200">
                <a:solidFill>
                  <a:schemeClr val="tx1"/>
                </a:solidFill>
                <a:latin typeface="Arial" panose="020B0604020202020204" pitchFamily="34" charset="0"/>
                <a:ea typeface="ＭＳ Ｐゴシック" panose="020B0600070205080204" pitchFamily="50" charset="-128"/>
              </a:defRPr>
            </a:lvl3pPr>
            <a:lvl4pPr marL="1600200" indent="-228600" defTabSz="4176713" eaLnBrk="0" hangingPunct="0">
              <a:defRPr kumimoji="1" sz="8200">
                <a:solidFill>
                  <a:schemeClr val="tx1"/>
                </a:solidFill>
                <a:latin typeface="Arial" panose="020B0604020202020204" pitchFamily="34" charset="0"/>
                <a:ea typeface="ＭＳ Ｐゴシック" panose="020B0600070205080204" pitchFamily="50" charset="-128"/>
              </a:defRPr>
            </a:lvl4pPr>
            <a:lvl5pPr marL="2057400" indent="-228600" defTabSz="4176713" eaLnBrk="0" hangingPunct="0">
              <a:defRPr kumimoji="1" sz="8200">
                <a:solidFill>
                  <a:schemeClr val="tx1"/>
                </a:solidFill>
                <a:latin typeface="Arial" panose="020B0604020202020204" pitchFamily="34" charset="0"/>
                <a:ea typeface="ＭＳ Ｐゴシック" panose="020B0600070205080204" pitchFamily="50" charset="-128"/>
              </a:defRPr>
            </a:lvl5pPr>
            <a:lvl6pPr marL="2514600" indent="-228600" algn="ctr" defTabSz="4176713" eaLnBrk="0" fontAlgn="base" hangingPunct="0">
              <a:spcBef>
                <a:spcPct val="0"/>
              </a:spcBef>
              <a:spcAft>
                <a:spcPct val="0"/>
              </a:spcAft>
              <a:defRPr kumimoji="1" sz="8200">
                <a:solidFill>
                  <a:schemeClr val="tx1"/>
                </a:solidFill>
                <a:latin typeface="Arial" panose="020B0604020202020204" pitchFamily="34" charset="0"/>
                <a:ea typeface="ＭＳ Ｐゴシック" panose="020B0600070205080204" pitchFamily="50" charset="-128"/>
              </a:defRPr>
            </a:lvl6pPr>
            <a:lvl7pPr marL="2971800" indent="-228600" algn="ctr" defTabSz="4176713" eaLnBrk="0" fontAlgn="base" hangingPunct="0">
              <a:spcBef>
                <a:spcPct val="0"/>
              </a:spcBef>
              <a:spcAft>
                <a:spcPct val="0"/>
              </a:spcAft>
              <a:defRPr kumimoji="1" sz="8200">
                <a:solidFill>
                  <a:schemeClr val="tx1"/>
                </a:solidFill>
                <a:latin typeface="Arial" panose="020B0604020202020204" pitchFamily="34" charset="0"/>
                <a:ea typeface="ＭＳ Ｐゴシック" panose="020B0600070205080204" pitchFamily="50" charset="-128"/>
              </a:defRPr>
            </a:lvl7pPr>
            <a:lvl8pPr marL="3429000" indent="-228600" algn="ctr" defTabSz="4176713" eaLnBrk="0" fontAlgn="base" hangingPunct="0">
              <a:spcBef>
                <a:spcPct val="0"/>
              </a:spcBef>
              <a:spcAft>
                <a:spcPct val="0"/>
              </a:spcAft>
              <a:defRPr kumimoji="1" sz="8200">
                <a:solidFill>
                  <a:schemeClr val="tx1"/>
                </a:solidFill>
                <a:latin typeface="Arial" panose="020B0604020202020204" pitchFamily="34" charset="0"/>
                <a:ea typeface="ＭＳ Ｐゴシック" panose="020B0600070205080204" pitchFamily="50" charset="-128"/>
              </a:defRPr>
            </a:lvl8pPr>
            <a:lvl9pPr marL="3886200" indent="-228600" algn="ctr" defTabSz="4176713" eaLnBrk="0" fontAlgn="base" hangingPunct="0">
              <a:spcBef>
                <a:spcPct val="0"/>
              </a:spcBef>
              <a:spcAft>
                <a:spcPct val="0"/>
              </a:spcAft>
              <a:defRPr kumimoji="1" sz="8200">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400" dirty="0">
                <a:solidFill>
                  <a:schemeClr val="bg1"/>
                </a:solidFill>
                <a:ea typeface="HGPｺﾞｼｯｸE" panose="020B0900000000000000" pitchFamily="50" charset="-128"/>
              </a:rPr>
              <a:t>【</a:t>
            </a:r>
            <a:r>
              <a:rPr lang="ja-JP" altLang="en-US" sz="1400" dirty="0">
                <a:solidFill>
                  <a:schemeClr val="bg1"/>
                </a:solidFill>
                <a:ea typeface="HGPｺﾞｼｯｸE" panose="020B0900000000000000" pitchFamily="50" charset="-128"/>
              </a:rPr>
              <a:t>再現実験から</a:t>
            </a:r>
            <a:r>
              <a:rPr lang="en-US" altLang="ja-JP" sz="1400" dirty="0">
                <a:solidFill>
                  <a:schemeClr val="bg1"/>
                </a:solidFill>
                <a:ea typeface="HGPｺﾞｼｯｸE" panose="020B0900000000000000" pitchFamily="50" charset="-128"/>
              </a:rPr>
              <a:t>】</a:t>
            </a:r>
          </a:p>
        </p:txBody>
      </p:sp>
      <p:sp>
        <p:nvSpPr>
          <p:cNvPr id="9"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217909"/>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ヘアドライヤーの電源コード付近から火が出て</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、子ども</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が足にやけどを負ってしまった。</a:t>
            </a:r>
          </a:p>
        </p:txBody>
      </p:sp>
    </p:spTree>
    <p:extLst>
      <p:ext uri="{BB962C8B-B14F-4D97-AF65-F5344CB8AC3E}">
        <p14:creationId xmlns:p14="http://schemas.microsoft.com/office/powerpoint/2010/main" val="15167757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830110" y="2095374"/>
            <a:ext cx="7838089" cy="1352162"/>
          </a:xfrm>
          <a:prstGeom prst="roundRect">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製品の安全性を過信せず、</a:t>
            </a:r>
            <a:r>
              <a:rPr lang="en-US" altLang="ja-JP" sz="2800" dirty="0">
                <a:solidFill>
                  <a:schemeClr val="tx1"/>
                </a:solidFill>
                <a:latin typeface="HGP創英角ｺﾞｼｯｸUB" panose="020B0900000000000000" pitchFamily="50" charset="-128"/>
                <a:ea typeface="HGP創英角ｺﾞｼｯｸUB" panose="020B0900000000000000" pitchFamily="50" charset="-128"/>
              </a:rPr>
              <a:t/>
            </a:r>
            <a:br>
              <a:rPr lang="en-US" altLang="ja-JP" sz="2800" dirty="0">
                <a:solidFill>
                  <a:schemeClr val="tx1"/>
                </a:solidFill>
                <a:latin typeface="HGP創英角ｺﾞｼｯｸUB" panose="020B0900000000000000" pitchFamily="50" charset="-128"/>
                <a:ea typeface="HGP創英角ｺﾞｼｯｸUB" panose="020B0900000000000000" pitchFamily="50" charset="-128"/>
              </a:rPr>
            </a:b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買うとき、使うときにはしっかり調べよう！</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0" name="正方形/長方形 9"/>
          <p:cNvSpPr/>
          <p:nvPr/>
        </p:nvSpPr>
        <p:spPr>
          <a:xfrm>
            <a:off x="245790" y="1138992"/>
            <a:ext cx="8652419" cy="369332"/>
          </a:xfrm>
          <a:prstGeom prst="rect">
            <a:avLst/>
          </a:prstGeom>
        </p:spPr>
        <p:txBody>
          <a:bodyPr wrap="square">
            <a:spAutoFit/>
          </a:bodyPr>
          <a:lstStyle/>
          <a:p>
            <a:r>
              <a:rPr lang="ja-JP" altLang="en-US" dirty="0">
                <a:latin typeface="Meiryo UI" panose="020B0604030504040204" pitchFamily="50" charset="-128"/>
                <a:ea typeface="Meiryo UI" panose="020B0604030504040204" pitchFamily="50" charset="-128"/>
              </a:rPr>
              <a:t>安全は消費者の基本的な権利であり、多くのメーカーが安全第一で製品づくりに励んでいる。</a:t>
            </a:r>
            <a:endParaRPr lang="en-US" altLang="ja-JP" dirty="0">
              <a:latin typeface="Meiryo UI" panose="020B0604030504040204" pitchFamily="50" charset="-128"/>
              <a:ea typeface="Meiryo UI" panose="020B0604030504040204" pitchFamily="50" charset="-128"/>
            </a:endParaRPr>
          </a:p>
        </p:txBody>
      </p:sp>
      <p:sp>
        <p:nvSpPr>
          <p:cNvPr id="11" name="正方形/長方形 10"/>
          <p:cNvSpPr/>
          <p:nvPr/>
        </p:nvSpPr>
        <p:spPr>
          <a:xfrm>
            <a:off x="776799" y="3918981"/>
            <a:ext cx="8068099" cy="2400657"/>
          </a:xfrm>
          <a:prstGeom prst="rect">
            <a:avLst/>
          </a:prstGeom>
        </p:spPr>
        <p:txBody>
          <a:bodyPr wrap="square">
            <a:spAutoFit/>
          </a:bodyPr>
          <a:lstStyle/>
          <a:p>
            <a:pPr marL="342900" indent="-342900">
              <a:lnSpc>
                <a:spcPct val="150000"/>
              </a:lnSpc>
              <a:buClr>
                <a:srgbClr val="8FAADC"/>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安全性</a:t>
            </a:r>
            <a:r>
              <a:rPr lang="ja-JP" altLang="en-US" sz="2000" dirty="0" smtClean="0">
                <a:latin typeface="Meiryo UI" panose="020B0604030504040204" pitchFamily="50" charset="-128"/>
                <a:ea typeface="Meiryo UI" panose="020B0604030504040204" pitchFamily="50" charset="-128"/>
              </a:rPr>
              <a:t>が不十分でないか、確認</a:t>
            </a:r>
            <a:r>
              <a:rPr lang="ja-JP" altLang="en-US" sz="2000" dirty="0">
                <a:latin typeface="Meiryo UI" panose="020B0604030504040204" pitchFamily="50" charset="-128"/>
                <a:ea typeface="Meiryo UI" panose="020B0604030504040204" pitchFamily="50" charset="-128"/>
              </a:rPr>
              <a:t>して購入しよう。</a:t>
            </a:r>
            <a:endParaRPr lang="en-US" altLang="ja-JP" sz="2000" dirty="0">
              <a:latin typeface="Meiryo UI" panose="020B0604030504040204" pitchFamily="50" charset="-128"/>
              <a:ea typeface="Meiryo UI" panose="020B0604030504040204" pitchFamily="50" charset="-128"/>
            </a:endParaRPr>
          </a:p>
          <a:p>
            <a:pPr marL="342900" indent="-342900">
              <a:lnSpc>
                <a:spcPct val="150000"/>
              </a:lnSpc>
              <a:buClr>
                <a:srgbClr val="8FAADC"/>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取扱い説明書などをよく読み、正しく使用しよう。</a:t>
            </a:r>
            <a:endParaRPr lang="en-US" altLang="ja-JP" sz="2000" dirty="0">
              <a:latin typeface="Meiryo UI" panose="020B0604030504040204" pitchFamily="50" charset="-128"/>
              <a:ea typeface="Meiryo UI" panose="020B0604030504040204" pitchFamily="50" charset="-128"/>
            </a:endParaRPr>
          </a:p>
          <a:p>
            <a:pPr marL="342900" indent="-342900">
              <a:lnSpc>
                <a:spcPct val="150000"/>
              </a:lnSpc>
              <a:buClr>
                <a:srgbClr val="8FAADC"/>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製品の安全性の確認と、正しい使い方をすることは、消費者の責任であることを自覚しよう。</a:t>
            </a:r>
            <a:endParaRPr lang="en-US" altLang="ja-JP" sz="2000" dirty="0">
              <a:latin typeface="Meiryo UI" panose="020B0604030504040204" pitchFamily="50" charset="-128"/>
              <a:ea typeface="Meiryo UI" panose="020B0604030504040204" pitchFamily="50" charset="-128"/>
            </a:endParaRPr>
          </a:p>
          <a:p>
            <a:pPr>
              <a:lnSpc>
                <a:spcPct val="150000"/>
              </a:lnSpc>
              <a:buClr>
                <a:srgbClr val="8FAADC"/>
              </a:buClr>
              <a:buSzPct val="70000"/>
            </a:pPr>
            <a:endParaRPr lang="en-US" altLang="ja-JP" sz="2000"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99976" y="120403"/>
            <a:ext cx="5172780" cy="584775"/>
          </a:xfrm>
          <a:prstGeom prst="rect">
            <a:avLst/>
          </a:prstGeom>
          <a:noFill/>
        </p:spPr>
        <p:txBody>
          <a:bodyPr wrap="square" rtlCol="0">
            <a:spAutoFit/>
          </a:bodyPr>
          <a:lstStyle/>
          <a:p>
            <a:r>
              <a:rPr lang="en-US" altLang="ja-JP" sz="3200" dirty="0" err="1">
                <a:latin typeface="HGP創英角ｺﾞｼｯｸUB" panose="020B0900000000000000" pitchFamily="50" charset="-128"/>
                <a:ea typeface="HGP創英角ｺﾞｼｯｸUB" panose="020B0900000000000000" pitchFamily="50" charset="-128"/>
              </a:rPr>
              <a:t>CtoC</a:t>
            </a:r>
            <a:r>
              <a:rPr lang="ja-JP" altLang="en-US" sz="3200" dirty="0">
                <a:latin typeface="HGP創英角ｺﾞｼｯｸUB" panose="020B0900000000000000" pitchFamily="50" charset="-128"/>
                <a:ea typeface="HGP創英角ｺﾞｼｯｸUB" panose="020B0900000000000000" pitchFamily="50" charset="-128"/>
              </a:rPr>
              <a:t>を利用する時の注意点</a:t>
            </a:r>
          </a:p>
        </p:txBody>
      </p:sp>
      <p:sp>
        <p:nvSpPr>
          <p:cNvPr id="9" name="正方形/長方形 8"/>
          <p:cNvSpPr/>
          <p:nvPr/>
        </p:nvSpPr>
        <p:spPr>
          <a:xfrm>
            <a:off x="4178894" y="290557"/>
            <a:ext cx="4666004" cy="5383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　（案）　　　　　　　　　　　　　資料１</a:t>
            </a:r>
          </a:p>
        </p:txBody>
      </p:sp>
      <p:sp>
        <p:nvSpPr>
          <p:cNvPr id="14" name="正方形/長方形 13"/>
          <p:cNvSpPr/>
          <p:nvPr/>
        </p:nvSpPr>
        <p:spPr>
          <a:xfrm>
            <a:off x="0" y="-19493"/>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99975" y="120403"/>
            <a:ext cx="6566547" cy="584775"/>
          </a:xfrm>
          <a:prstGeom prst="rect">
            <a:avLst/>
          </a:prstGeom>
          <a:noFill/>
        </p:spPr>
        <p:txBody>
          <a:bodyPr wrap="square" rtlCol="0">
            <a:spAutoFit/>
          </a:bodyPr>
          <a:lstStyle/>
          <a:p>
            <a:r>
              <a:rPr lang="ja-JP" altLang="en-US" sz="3200" dirty="0">
                <a:solidFill>
                  <a:schemeClr val="tx1"/>
                </a:solidFill>
                <a:latin typeface="HGP創英角ｺﾞｼｯｸUB" panose="020B0900000000000000" pitchFamily="50" charset="-128"/>
                <a:ea typeface="HGP創英角ｺﾞｼｯｸUB" panose="020B0900000000000000" pitchFamily="50" charset="-128"/>
              </a:rPr>
              <a:t>製品事故の予防</a:t>
            </a:r>
          </a:p>
        </p:txBody>
      </p:sp>
    </p:spTree>
    <p:extLst>
      <p:ext uri="{BB962C8B-B14F-4D97-AF65-F5344CB8AC3E}">
        <p14:creationId xmlns:p14="http://schemas.microsoft.com/office/powerpoint/2010/main" val="26784219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1291</Words>
  <Application>Microsoft Office PowerPoint</Application>
  <PresentationFormat>画面に合わせる (4:3)</PresentationFormat>
  <Paragraphs>107</Paragraphs>
  <Slides>9</Slides>
  <Notes>9</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9</vt:i4>
      </vt:variant>
    </vt:vector>
  </HeadingPairs>
  <TitlesOfParts>
    <vt:vector size="20" baseType="lpstr">
      <vt:lpstr>HGPｺﾞｼｯｸE</vt:lpstr>
      <vt:lpstr>HGP創英角ｺﾞｼｯｸUB</vt:lpstr>
      <vt:lpstr>HGP創英角ﾎﾟｯﾌﾟ体</vt:lpstr>
      <vt:lpstr>Meiryo UI</vt:lpstr>
      <vt:lpstr>ＭＳ Ｐゴシック</vt:lpstr>
      <vt:lpstr>Arial</vt:lpstr>
      <vt:lpstr>Calibri</vt:lpstr>
      <vt:lpstr>Calibri Light</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2021-04-14T05:39:09Z</dcterms:created>
  <dcterms:modified xsi:type="dcterms:W3CDTF">2021-04-14T05:39:24Z</dcterms:modified>
</cp:coreProperties>
</file>