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6"/>
  </p:notesMasterIdLst>
  <p:handoutMasterIdLst>
    <p:handoutMasterId r:id="rId7"/>
  </p:handoutMasterIdLst>
  <p:sldIdLst>
    <p:sldId id="383" r:id="rId2"/>
    <p:sldId id="384" r:id="rId3"/>
    <p:sldId id="385" r:id="rId4"/>
    <p:sldId id="386" r:id="rId5"/>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86">
              <a:defRPr/>
            </a:pPr>
            <a:r>
              <a:rPr lang="ja-JP" altLang="en-US"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en-US"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p>
          <a:p>
            <a:r>
              <a:rPr lang="ja-JP" altLang="en-US" dirty="0" smtClean="0">
                <a:latin typeface="Meiryo UI" panose="020B0604030504040204" pitchFamily="50" charset="-128"/>
                <a:ea typeface="Meiryo UI" panose="020B0604030504040204" pitchFamily="50" charset="-128"/>
              </a:rPr>
              <a:t>消費者の権利と責任を自覚した行動</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製造・販売のグローバル化やネット取引が広がり、安全性が不十分な製品を消費者が手にするリスクが高まっている。</a:t>
            </a:r>
          </a:p>
          <a:p>
            <a:r>
              <a:rPr lang="ja-JP" altLang="en-US" dirty="0" smtClean="0">
                <a:latin typeface="Meiryo UI" panose="020B0604030504040204" pitchFamily="50" charset="-128"/>
                <a:ea typeface="Meiryo UI" panose="020B0604030504040204" pitchFamily="50" charset="-128"/>
              </a:rPr>
              <a:t>近年ではリチウムイオンバッテリーを使った製品の発火事故が相次いで発生するなど、新技術を用いた製品で思わぬ事故が発生することがあり得る。</a:t>
            </a:r>
          </a:p>
          <a:p>
            <a:r>
              <a:rPr lang="ja-JP" altLang="en-US" dirty="0" smtClean="0">
                <a:latin typeface="Meiryo UI" panose="020B0604030504040204" pitchFamily="50" charset="-128"/>
                <a:ea typeface="Meiryo UI" panose="020B0604030504040204" pitchFamily="50" charset="-128"/>
              </a:rPr>
              <a:t>製品の安全性を過信せず、警戒感を持った購入・使用が重要である。</a:t>
            </a:r>
            <a:endParaRPr lang="en-US" altLang="ja-JP" dirty="0" smtClean="0">
              <a:latin typeface="Meiryo UI" panose="020B0604030504040204" pitchFamily="50" charset="-128"/>
              <a:ea typeface="Meiryo UI" panose="020B0604030504040204" pitchFamily="50" charset="-128"/>
            </a:endParaRPr>
          </a:p>
          <a:p>
            <a:endParaRPr lang="ja-JP" altLang="en-US"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製品の安全性を確認し、正しい使い方をすることが消費者の責任であること、安全が確保されない商品だった場合は、消費生活相談窓口（最寄りの消費生活センターや消費者ホットライン１８８）に連絡することの大切さを学ぶ。</a:t>
            </a: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1897699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1207830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1549550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09930" y="4925407"/>
            <a:ext cx="5679440" cy="4475274"/>
          </a:xfrm>
        </p:spPr>
        <p:txBody>
          <a:bodyPr/>
          <a:lstStyle/>
          <a:p>
            <a:pPr defTabSz="1072886">
              <a:defRPr/>
            </a:pPr>
            <a:r>
              <a:rPr lang="ja-JP" altLang="en-US" dirty="0" smtClean="0">
                <a:latin typeface="Meiryo UI" panose="020B0604030504040204" pitchFamily="50" charset="-128"/>
                <a:ea typeface="Meiryo UI" panose="020B0604030504040204" pitchFamily="50" charset="-128"/>
              </a:rPr>
              <a:t>個人輸入のカラーコンタクトは日本において安全性が確認されているわけではないため、安易な購入には注意しよう。</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商品について納得がいくまで販売者に確認しよう。取引後のトラブルに備え、事業者や販売者などの相談先を確認しておこう。</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カラーコンタクトレンズは「医薬品、医療機器等の品質、有効性及び安全性の確保等に関する法律（医薬品医療機器等法）」において高度管理医療機器に分類されているため、製造販売するためには厚生労働大臣の承認が必要。</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レンズの品質が原因で眼障害を起こしやすいものもあるため、リスクを十分に理解した上で必ず眼科医の処方に従ったレンズを選択するようにしよう。</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p>
          <a:p>
            <a:pPr defTabSz="1072886">
              <a:defRPr/>
            </a:pPr>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〇「その使い方で大丈夫？　コンタクトレンズで眼障害の恐れも」</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http://www.kokusen.go.jp/mimamori/kmj_mailmag/kmj-support164.html</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2485152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製品事故の</a:t>
            </a:r>
            <a:r>
              <a:rPr lang="ja-JP" altLang="en-US" sz="3200" dirty="0" smtClean="0">
                <a:solidFill>
                  <a:schemeClr val="tx1"/>
                </a:solidFill>
                <a:latin typeface="HGP創英角ｺﾞｼｯｸUB" panose="020B0900000000000000" pitchFamily="50" charset="-128"/>
                <a:ea typeface="HGP創英角ｺﾞｼｯｸUB" panose="020B0900000000000000" pitchFamily="50" charset="-128"/>
              </a:rPr>
              <a:t>予防</a:t>
            </a:r>
            <a:endParaRPr lang="ja-JP" altLang="en-US" sz="3200" dirty="0">
              <a:solidFill>
                <a:schemeClr val="tx1"/>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871679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01406" y="3086729"/>
            <a:ext cx="4618593" cy="621905"/>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3600" dirty="0">
                <a:latin typeface="HGP創英角ﾎﾟｯﾌﾟ体" panose="040B0A00000000000000" pitchFamily="50" charset="-128"/>
                <a:ea typeface="HGP創英角ﾎﾟｯﾌﾟ体" panose="040B0A00000000000000" pitchFamily="50" charset="-128"/>
                <a:cs typeface="+mn-cs"/>
              </a:rPr>
              <a:t>その商品！大丈夫？</a:t>
            </a:r>
          </a:p>
        </p:txBody>
      </p:sp>
      <p:sp>
        <p:nvSpPr>
          <p:cNvPr id="10" name="テキスト ボックス 9"/>
          <p:cNvSpPr txBox="1"/>
          <p:nvPr/>
        </p:nvSpPr>
        <p:spPr>
          <a:xfrm>
            <a:off x="99975" y="120403"/>
            <a:ext cx="3269390"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製品事故の</a:t>
            </a:r>
            <a:r>
              <a:rPr lang="ja-JP" altLang="en-US" sz="3200" dirty="0" smtClean="0">
                <a:latin typeface="HGP創英角ｺﾞｼｯｸUB" panose="020B0900000000000000" pitchFamily="50" charset="-128"/>
                <a:ea typeface="HGP創英角ｺﾞｼｯｸUB" panose="020B0900000000000000" pitchFamily="50" charset="-128"/>
              </a:rPr>
              <a:t>予防</a:t>
            </a:r>
            <a:endParaRPr lang="ja-JP" altLang="en-US" sz="3200" dirty="0">
              <a:latin typeface="HGP創英角ｺﾞｼｯｸUB" panose="020B0900000000000000" pitchFamily="50" charset="-128"/>
              <a:ea typeface="HGP創英角ｺﾞｼｯｸUB" panose="020B0900000000000000" pitchFamily="50" charset="-128"/>
            </a:endParaRPr>
          </a:p>
        </p:txBody>
      </p:sp>
      <p:sp>
        <p:nvSpPr>
          <p:cNvPr id="11" name="タイトル 3">
            <a:extLst>
              <a:ext uri="{FF2B5EF4-FFF2-40B4-BE49-F238E27FC236}">
                <a16:creationId xmlns:a16="http://schemas.microsoft.com/office/drawing/2014/main" id="{368B5661-99A2-452B-8490-77D6B6BF3AB4}"/>
              </a:ext>
            </a:extLst>
          </p:cNvPr>
          <p:cNvSpPr txBox="1">
            <a:spLocks/>
          </p:cNvSpPr>
          <p:nvPr/>
        </p:nvSpPr>
        <p:spPr>
          <a:xfrm>
            <a:off x="3028950" y="3657558"/>
            <a:ext cx="3682391" cy="448582"/>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1800" dirty="0">
                <a:solidFill>
                  <a:schemeClr val="tx1"/>
                </a:solidFill>
                <a:latin typeface="HGP創英角ﾎﾟｯﾌﾟ体" panose="040B0A00000000000000" pitchFamily="50" charset="-128"/>
                <a:ea typeface="HGP創英角ﾎﾟｯﾌﾟ体" panose="040B0A00000000000000" pitchFamily="50" charset="-128"/>
              </a:rPr>
              <a:t>「激安」に惹かれて買ったけど・・</a:t>
            </a:r>
            <a:r>
              <a:rPr lang="ja-JP" altLang="en-US" sz="1800" dirty="0" smtClean="0">
                <a:solidFill>
                  <a:schemeClr val="tx1"/>
                </a:solidFill>
                <a:latin typeface="HGP創英角ﾎﾟｯﾌﾟ体" panose="040B0A00000000000000" pitchFamily="50" charset="-128"/>
                <a:ea typeface="HGP創英角ﾎﾟｯﾌﾟ体" panose="040B0A00000000000000" pitchFamily="50" charset="-128"/>
              </a:rPr>
              <a:t>・①</a:t>
            </a:r>
            <a:endParaRPr lang="ja-JP" altLang="en-US" sz="1800" dirty="0">
              <a:solidFill>
                <a:schemeClr val="tx1"/>
              </a:solidFill>
              <a:latin typeface="HGP創英角ﾎﾟｯﾌﾟ体" panose="040B0A00000000000000" pitchFamily="50" charset="-128"/>
              <a:ea typeface="HGP創英角ﾎﾟｯﾌﾟ体" panose="040B0A00000000000000" pitchFamily="50" charset="-128"/>
            </a:endParaRPr>
          </a:p>
        </p:txBody>
      </p:sp>
      <p:pic>
        <p:nvPicPr>
          <p:cNvPr id="12" name="図 9" descr="アイコン&#10;&#10;自動的に生成された説明"/>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950" y="2692666"/>
            <a:ext cx="1800000" cy="1800000"/>
          </a:xfrm>
          <a:prstGeom prst="rect">
            <a:avLst/>
          </a:prstGeom>
        </p:spPr>
      </p:pic>
    </p:spTree>
    <p:extLst>
      <p:ext uri="{BB962C8B-B14F-4D97-AF65-F5344CB8AC3E}">
        <p14:creationId xmlns:p14="http://schemas.microsoft.com/office/powerpoint/2010/main" val="29731630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「激安」に惹かれて買ったけど・・・①</a:t>
            </a:r>
          </a:p>
        </p:txBody>
      </p:sp>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カラーコンタクトレンズ、ネットで検索したら激安のものを見つけた</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毎日</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使うと出費もかさむので安く済ませたいと思い、ネット通販で早速注文した。</a:t>
            </a:r>
          </a:p>
        </p:txBody>
      </p:sp>
      <p:pic>
        <p:nvPicPr>
          <p:cNvPr id="7" name="図形 2" descr="04_1_1"/>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347645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93A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「激安」に惹かれて買ったけど・・・①</a:t>
            </a:r>
          </a:p>
        </p:txBody>
      </p:sp>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届いたカラーコンタクトレンズ</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を着けて</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みると、サイズは合っているはずだけれど</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目</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が痛くなって使えない。</a:t>
            </a:r>
          </a:p>
        </p:txBody>
      </p:sp>
      <p:pic>
        <p:nvPicPr>
          <p:cNvPr id="7" name="図形 2" descr="04_1_2"/>
          <p:cNvPicPr>
            <a:picLocks noChangeAspect="1"/>
          </p:cNvPicPr>
          <p:nvPr/>
        </p:nvPicPr>
        <p:blipFill>
          <a:blip r:embed="rId3"/>
          <a:stretch>
            <a:fillRect/>
          </a:stretch>
        </p:blipFill>
        <p:spPr>
          <a:xfrm>
            <a:off x="2232000" y="1944000"/>
            <a:ext cx="4680000" cy="4680000"/>
          </a:xfrm>
          <a:prstGeom prst="rect">
            <a:avLst/>
          </a:prstGeom>
        </p:spPr>
      </p:pic>
    </p:spTree>
    <p:extLst>
      <p:ext uri="{BB962C8B-B14F-4D97-AF65-F5344CB8AC3E}">
        <p14:creationId xmlns:p14="http://schemas.microsoft.com/office/powerpoint/2010/main" val="6958154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453</Words>
  <Application>Microsoft Office PowerPoint</Application>
  <PresentationFormat>画面に合わせる (4:3)</PresentationFormat>
  <Paragraphs>34</Paragraphs>
  <Slides>4</Slides>
  <Notes>4</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vt:i4>
      </vt:variant>
    </vt:vector>
  </HeadingPairs>
  <TitlesOfParts>
    <vt:vector size="13" baseType="lpstr">
      <vt:lpstr>HGP創英角ｺﾞｼｯｸUB</vt:lpstr>
      <vt:lpstr>HGP創英角ﾎﾟｯﾌﾟ体</vt:lpstr>
      <vt:lpstr>Meiryo UI</vt:lpstr>
      <vt:lpstr>ＭＳ Ｐゴシック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2021-04-14T05:38:38Z</dcterms:created>
  <dcterms:modified xsi:type="dcterms:W3CDTF">2021-04-14T05:38:47Z</dcterms:modified>
</cp:coreProperties>
</file>