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9"/>
  </p:notesMasterIdLst>
  <p:handoutMasterIdLst>
    <p:handoutMasterId r:id="rId10"/>
  </p:handoutMasterIdLst>
  <p:sldIdLst>
    <p:sldId id="366" r:id="rId2"/>
    <p:sldId id="377" r:id="rId3"/>
    <p:sldId id="378" r:id="rId4"/>
    <p:sldId id="379" r:id="rId5"/>
    <p:sldId id="380" r:id="rId6"/>
    <p:sldId id="381" r:id="rId7"/>
    <p:sldId id="445" r:id="rId8"/>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86">
              <a:defRPr/>
            </a:pPr>
            <a:r>
              <a:rPr lang="ja-JP" altLang="en-US"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en-US"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p>
          <a:p>
            <a:r>
              <a:rPr lang="ja-JP" altLang="en-US" dirty="0" smtClean="0">
                <a:latin typeface="Meiryo UI" panose="020B0604030504040204" pitchFamily="50" charset="-128"/>
                <a:ea typeface="Meiryo UI" panose="020B0604030504040204" pitchFamily="50" charset="-128"/>
              </a:rPr>
              <a:t>多様な販売方法・商法についての理解、多様な契約やその義務と権利</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ネットショップでの購入は</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実店舗の購入よりも慎重に行う必要がある。</a:t>
            </a:r>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販売者が事業者である企業消費者間（</a:t>
            </a:r>
            <a:r>
              <a:rPr lang="en-US" altLang="ja-JP" dirty="0" smtClean="0">
                <a:latin typeface="Meiryo UI" panose="020B0604030504040204" pitchFamily="50" charset="-128"/>
                <a:ea typeface="Meiryo UI" panose="020B0604030504040204" pitchFamily="50" charset="-128"/>
              </a:rPr>
              <a:t>B to C</a:t>
            </a:r>
            <a:r>
              <a:rPr lang="ja-JP" altLang="ja-JP" dirty="0" smtClean="0">
                <a:latin typeface="Meiryo UI" panose="020B0604030504040204" pitchFamily="50" charset="-128"/>
                <a:ea typeface="Meiryo UI" panose="020B0604030504040204" pitchFamily="50" charset="-128"/>
              </a:rPr>
              <a:t>：</a:t>
            </a:r>
            <a:r>
              <a:rPr lang="en-US" altLang="ja-JP" dirty="0" smtClean="0">
                <a:latin typeface="Meiryo UI" panose="020B0604030504040204" pitchFamily="50" charset="-128"/>
                <a:ea typeface="Meiryo UI" panose="020B0604030504040204" pitchFamily="50" charset="-128"/>
              </a:rPr>
              <a:t>Business to Consumer</a:t>
            </a:r>
            <a:r>
              <a:rPr lang="ja-JP"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取引の例と、</a:t>
            </a:r>
            <a:r>
              <a:rPr lang="ja-JP" altLang="ja-JP" dirty="0" smtClean="0">
                <a:latin typeface="Meiryo UI" panose="020B0604030504040204" pitchFamily="50" charset="-128"/>
                <a:ea typeface="Meiryo UI" panose="020B0604030504040204" pitchFamily="50" charset="-128"/>
              </a:rPr>
              <a:t>事業者は仲介するだけで取引は消費者個人間で行う消費者間（</a:t>
            </a:r>
            <a:r>
              <a:rPr lang="en-US" altLang="ja-JP" dirty="0" smtClean="0">
                <a:latin typeface="Meiryo UI" panose="020B0604030504040204" pitchFamily="50" charset="-128"/>
                <a:ea typeface="Meiryo UI" panose="020B0604030504040204" pitchFamily="50" charset="-128"/>
              </a:rPr>
              <a:t>C to C</a:t>
            </a:r>
            <a:r>
              <a:rPr lang="ja-JP" altLang="ja-JP" dirty="0" smtClean="0">
                <a:latin typeface="Meiryo UI" panose="020B0604030504040204" pitchFamily="50" charset="-128"/>
                <a:ea typeface="Meiryo UI" panose="020B0604030504040204" pitchFamily="50" charset="-128"/>
              </a:rPr>
              <a:t>：</a:t>
            </a:r>
            <a:r>
              <a:rPr lang="en-US" altLang="ja-JP" dirty="0" smtClean="0">
                <a:latin typeface="Meiryo UI" panose="020B0604030504040204" pitchFamily="50" charset="-128"/>
                <a:ea typeface="Meiryo UI" panose="020B0604030504040204" pitchFamily="50" charset="-128"/>
              </a:rPr>
              <a:t>Consumer to Consumer</a:t>
            </a:r>
            <a:r>
              <a:rPr lang="ja-JP"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取引の両方について、典型的なトラブル事例から、それぞれの注意すべき点を考えさせたい。特に返品特約を確認する重要性を強調する。</a:t>
            </a:r>
            <a:endParaRPr lang="en-US" altLang="ja-JP" dirty="0" smtClean="0">
              <a:latin typeface="Meiryo UI" panose="020B0604030504040204" pitchFamily="50" charset="-128"/>
              <a:ea typeface="Meiryo UI" panose="020B0604030504040204" pitchFamily="50" charset="-128"/>
            </a:endParaRP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1658575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smtClean="0">
                <a:latin typeface="Meiryo UI" panose="020B0604030504040204" pitchFamily="50" charset="-128"/>
                <a:ea typeface="Meiryo UI" panose="020B0604030504040204" pitchFamily="50" charset="-128"/>
              </a:rPr>
              <a:t>個人間取引（</a:t>
            </a:r>
            <a:r>
              <a:rPr lang="en-US" altLang="ja-JP" dirty="0" smtClean="0">
                <a:latin typeface="Meiryo UI" panose="020B0604030504040204" pitchFamily="50" charset="-128"/>
                <a:ea typeface="Meiryo UI" panose="020B0604030504040204" pitchFamily="50" charset="-128"/>
              </a:rPr>
              <a:t>C to C</a:t>
            </a:r>
            <a:r>
              <a:rPr lang="ja-JP" altLang="en-US" dirty="0" smtClean="0">
                <a:latin typeface="Meiryo UI" panose="020B0604030504040204" pitchFamily="50" charset="-128"/>
                <a:ea typeface="Meiryo UI" panose="020B0604030504040204" pitchFamily="50" charset="-128"/>
              </a:rPr>
              <a:t>取引）は</a:t>
            </a:r>
            <a:r>
              <a:rPr lang="en-US" altLang="ja-JP" dirty="0" smtClean="0">
                <a:latin typeface="Meiryo UI" panose="020B0604030504040204" pitchFamily="50" charset="-128"/>
                <a:ea typeface="Meiryo UI" panose="020B0604030504040204" pitchFamily="50" charset="-128"/>
              </a:rPr>
              <a:t>Consumer to Consumer</a:t>
            </a:r>
            <a:r>
              <a:rPr lang="ja-JP" altLang="en-US" dirty="0" smtClean="0">
                <a:latin typeface="Meiryo UI" panose="020B0604030504040204" pitchFamily="50" charset="-128"/>
                <a:ea typeface="Meiryo UI" panose="020B0604030504040204" pitchFamily="50" charset="-128"/>
              </a:rPr>
              <a:t>の略で消費者対消費者の取引のことである。代表例としてフリーマーケットサービスやネットオークションなどがあり、利用する若者は多い。</a:t>
            </a:r>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大手ショッピングモールやプラットフォーム（仲介）事業者でも悪質事業者や個人の出品を全て排除することは難しいため</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取引相手は玉石混交である</a:t>
            </a:r>
            <a:r>
              <a:rPr lang="ja-JP" altLang="en-US" dirty="0" smtClean="0">
                <a:latin typeface="Meiryo UI" panose="020B0604030504040204" pitchFamily="50" charset="-128"/>
                <a:ea typeface="Meiryo UI" panose="020B0604030504040204" pitchFamily="50" charset="-128"/>
              </a:rPr>
              <a:t>。</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1929891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2413412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3781227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09930" y="4925407"/>
            <a:ext cx="5679440" cy="5081770"/>
          </a:xfrm>
        </p:spPr>
        <p:txBody>
          <a:bodyPr/>
          <a:lstStyle/>
          <a:p>
            <a:pPr defTabSz="1111832">
              <a:defRPr/>
            </a:pPr>
            <a:r>
              <a:rPr lang="ja-JP" altLang="en-US" dirty="0" smtClean="0">
                <a:latin typeface="Meiryo UI" panose="020B0604030504040204" pitchFamily="50" charset="-128"/>
                <a:ea typeface="Meiryo UI" panose="020B0604030504040204" pitchFamily="50" charset="-128"/>
              </a:rPr>
              <a:t>ネットオークションやフリマサイト等のプラットフォーム事業者によって決済方法が指定されている場合、指定外の決済を行ったことでトラブルにつながる事例がある。</a:t>
            </a: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指定外の決済を行うと、購入者（買い手）のトラブルに、</a:t>
            </a:r>
            <a:r>
              <a:rPr lang="ja-JP" altLang="ja-JP" dirty="0" smtClean="0">
                <a:latin typeface="Meiryo UI" panose="020B0604030504040204" pitchFamily="50" charset="-128"/>
                <a:ea typeface="Meiryo UI" panose="020B0604030504040204" pitchFamily="50" charset="-128"/>
              </a:rPr>
              <a:t>フリマサービス運営事業者</a:t>
            </a:r>
            <a:r>
              <a:rPr lang="ja-JP" altLang="en-US" dirty="0" smtClean="0">
                <a:latin typeface="Meiryo UI" panose="020B0604030504040204" pitchFamily="50" charset="-128"/>
                <a:ea typeface="Meiryo UI" panose="020B0604030504040204" pitchFamily="50" charset="-128"/>
              </a:rPr>
              <a:t>が対応してくれない場合がある。</a:t>
            </a: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また、販売者（売り手）は規約違反として責任追及される場合がある。（利用制限など、プラットフォーム事業者の判断によって異なる）</a:t>
            </a:r>
            <a:endParaRPr lang="ja-JP"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事前に決済方法や利用できる支払サービスについて確認し、事業者が提供している支払方法を利用しよう。</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利用するサイトの規約等をよく確認し、サイト内で禁止されている行為は絶対に行わないようにする。</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インターネット通販を始め通信販売では、クーリング・オフ制度はなく、広告に表示された「解約・返品できるかどうか」、「解約・返品できる場合の条件」などに従うことになる（表示がない場合は、商品が届いてから８日間以内であれば、消費者の送料負担で返品が可能）。</a:t>
            </a:r>
            <a:endParaRPr lang="en-US" altLang="ja-JP" dirty="0" smtClean="0">
              <a:latin typeface="Meiryo UI" panose="020B0604030504040204" pitchFamily="50" charset="-128"/>
              <a:ea typeface="Meiryo UI" panose="020B0604030504040204" pitchFamily="50" charset="-128"/>
            </a:endParaRPr>
          </a:p>
          <a:p>
            <a:pPr defTabSz="1111832">
              <a:defRPr/>
            </a:pP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1111832">
              <a:defRPr/>
            </a:pPr>
            <a:endParaRPr lang="en-US" altLang="ja-JP" dirty="0" smtClean="0">
              <a:latin typeface="Meiryo UI" panose="020B0604030504040204" pitchFamily="50" charset="-128"/>
              <a:ea typeface="Meiryo UI" panose="020B0604030504040204" pitchFamily="50" charset="-128"/>
            </a:endParaRPr>
          </a:p>
          <a:p>
            <a:pPr defTabSz="1111832">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〇「相談急増！フリマサービスでのトラブルにご注意－個人同士の取引であることを十分理解しましょう－」</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http://www.kokusen.go.jp/news/data/n-20180222_1.html</a:t>
            </a:r>
            <a:endParaRPr lang="en-US"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3794173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09930" y="4925407"/>
            <a:ext cx="5679440" cy="4563722"/>
          </a:xfrm>
        </p:spPr>
        <p:txBody>
          <a:bodyPr/>
          <a:lstStyle/>
          <a:p>
            <a:pPr defTabSz="1072886">
              <a:defRPr/>
            </a:pPr>
            <a:r>
              <a:rPr lang="ja-JP" altLang="ja-JP" dirty="0" smtClean="0">
                <a:latin typeface="Meiryo UI" panose="020B0604030504040204" pitchFamily="50" charset="-128"/>
                <a:ea typeface="Meiryo UI" panose="020B0604030504040204" pitchFamily="50" charset="-128"/>
              </a:rPr>
              <a:t>「出品者の評価」</a:t>
            </a:r>
            <a:r>
              <a:rPr lang="ja-JP" altLang="en-US" dirty="0" smtClean="0">
                <a:latin typeface="Meiryo UI" panose="020B0604030504040204" pitchFamily="50" charset="-128"/>
                <a:ea typeface="Meiryo UI" panose="020B0604030504040204" pitchFamily="50" charset="-128"/>
              </a:rPr>
              <a:t>は</a:t>
            </a:r>
            <a:r>
              <a:rPr lang="ja-JP" altLang="ja-JP" dirty="0" smtClean="0">
                <a:latin typeface="Meiryo UI" panose="020B0604030504040204" pitchFamily="50" charset="-128"/>
                <a:ea typeface="Meiryo UI" panose="020B0604030504040204" pitchFamily="50" charset="-128"/>
              </a:rPr>
              <a:t>取引完了</a:t>
            </a:r>
            <a:r>
              <a:rPr lang="ja-JP" altLang="en-US" dirty="0" smtClean="0">
                <a:latin typeface="Meiryo UI" panose="020B0604030504040204" pitchFamily="50" charset="-128"/>
                <a:ea typeface="Meiryo UI" panose="020B0604030504040204" pitchFamily="50" charset="-128"/>
              </a:rPr>
              <a:t>の確認になるので、</a:t>
            </a:r>
            <a:r>
              <a:rPr lang="ja-JP" altLang="ja-JP" dirty="0" smtClean="0">
                <a:latin typeface="Meiryo UI" panose="020B0604030504040204" pitchFamily="50" charset="-128"/>
                <a:ea typeface="Meiryo UI" panose="020B0604030504040204" pitchFamily="50" charset="-128"/>
              </a:rPr>
              <a:t>商品を確認する前に</a:t>
            </a:r>
            <a:r>
              <a:rPr lang="ja-JP" altLang="en-US" dirty="0" smtClean="0">
                <a:latin typeface="Meiryo UI" panose="020B0604030504040204" pitchFamily="50" charset="-128"/>
                <a:ea typeface="Meiryo UI" panose="020B0604030504040204" pitchFamily="50" charset="-128"/>
              </a:rPr>
              <a:t>してしまう</a:t>
            </a:r>
            <a:r>
              <a:rPr lang="ja-JP" altLang="ja-JP" dirty="0" smtClean="0">
                <a:latin typeface="Meiryo UI" panose="020B0604030504040204" pitchFamily="50" charset="-128"/>
                <a:ea typeface="Meiryo UI" panose="020B0604030504040204" pitchFamily="50" charset="-128"/>
              </a:rPr>
              <a:t>と、フリマサービス運営事業者による</a:t>
            </a:r>
            <a:r>
              <a:rPr lang="ja-JP" altLang="en-US" dirty="0" smtClean="0">
                <a:latin typeface="Meiryo UI" panose="020B0604030504040204" pitchFamily="50" charset="-128"/>
                <a:ea typeface="Meiryo UI" panose="020B0604030504040204" pitchFamily="50" charset="-128"/>
              </a:rPr>
              <a:t>サポート等が受けられなくなる場合がある</a:t>
            </a:r>
            <a:r>
              <a:rPr lang="ja-JP" altLang="ja-JP" dirty="0" smtClean="0">
                <a:latin typeface="Meiryo UI" panose="020B0604030504040204" pitchFamily="50" charset="-128"/>
                <a:ea typeface="Meiryo UI" panose="020B0604030504040204" pitchFamily="50" charset="-128"/>
              </a:rPr>
              <a:t>。</a:t>
            </a:r>
          </a:p>
          <a:p>
            <a:r>
              <a:rPr lang="ja-JP" altLang="ja-JP" dirty="0" smtClean="0">
                <a:latin typeface="Meiryo UI" panose="020B0604030504040204" pitchFamily="50" charset="-128"/>
                <a:ea typeface="Meiryo UI" panose="020B0604030504040204" pitchFamily="50" charset="-128"/>
              </a:rPr>
              <a:t>「出品者の評価」は届いた商品が問題ないかきちんと確認した</a:t>
            </a:r>
            <a:r>
              <a:rPr lang="ja-JP" altLang="en-US" dirty="0" smtClean="0">
                <a:latin typeface="Meiryo UI" panose="020B0604030504040204" pitchFamily="50" charset="-128"/>
                <a:ea typeface="Meiryo UI" panose="020B0604030504040204" pitchFamily="50" charset="-128"/>
              </a:rPr>
              <a:t>上</a:t>
            </a:r>
            <a:r>
              <a:rPr lang="ja-JP" altLang="ja-JP" dirty="0" smtClean="0">
                <a:latin typeface="Meiryo UI" panose="020B0604030504040204" pitchFamily="50" charset="-128"/>
                <a:ea typeface="Meiryo UI" panose="020B0604030504040204" pitchFamily="50" charset="-128"/>
              </a:rPr>
              <a:t>で行</a:t>
            </a:r>
            <a:r>
              <a:rPr lang="ja-JP" altLang="en-US" dirty="0" smtClean="0">
                <a:latin typeface="Meiryo UI" panose="020B0604030504040204" pitchFamily="50" charset="-128"/>
                <a:ea typeface="Meiryo UI" panose="020B0604030504040204" pitchFamily="50" charset="-128"/>
              </a:rPr>
              <a:t>お</a:t>
            </a:r>
            <a:r>
              <a:rPr lang="ja-JP" altLang="ja-JP" dirty="0" smtClean="0">
                <a:latin typeface="Meiryo UI" panose="020B0604030504040204" pitchFamily="50" charset="-128"/>
                <a:ea typeface="Meiryo UI" panose="020B0604030504040204" pitchFamily="50" charset="-128"/>
              </a:rPr>
              <a:t>う。</a:t>
            </a:r>
          </a:p>
          <a:p>
            <a:r>
              <a:rPr lang="ja-JP" altLang="en-US" dirty="0" smtClean="0">
                <a:latin typeface="Meiryo UI" panose="020B0604030504040204" pitchFamily="50" charset="-128"/>
                <a:ea typeface="Meiryo UI" panose="020B0604030504040204" pitchFamily="50" charset="-128"/>
              </a:rPr>
              <a:t>利用するサイトの規約等をよく確認し、サイト内で禁止されている行為は絶対に行わないようにする。</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インターネット通販を始め通信販売では、クーリング・オフ制度はなく、広告に表示された「解約・返品できるかどうか」、「解約・返品できる場合の条件」などに従うことになる（表示がない場合は、商品が届いてから８日間以内であれば、消費者の送料負担で返品が可能）。</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072886">
              <a:defRPr/>
            </a:pPr>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〇「フリマサービスは個人間取引　利用する際は慎重に」</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http://www.kokusen.go.jp/mimamori/kmj_mailmag/kmj-support130.html</a:t>
            </a:r>
            <a:endParaRPr lang="ja-JP" altLang="en-US" dirty="0" smtClean="0">
              <a:latin typeface="Meiryo UI" panose="020B0604030504040204" pitchFamily="50" charset="-128"/>
              <a:ea typeface="Meiryo UI" panose="020B0604030504040204" pitchFamily="50" charset="-128"/>
            </a:endParaRPr>
          </a:p>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6</a:t>
            </a:fld>
            <a:endParaRPr kumimoji="1" lang="ja-JP" altLang="en-US"/>
          </a:p>
        </p:txBody>
      </p:sp>
    </p:spTree>
    <p:extLst>
      <p:ext uri="{BB962C8B-B14F-4D97-AF65-F5344CB8AC3E}">
        <p14:creationId xmlns:p14="http://schemas.microsoft.com/office/powerpoint/2010/main" val="973252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86">
              <a:defRPr/>
            </a:pPr>
            <a:r>
              <a:rPr lang="ja-JP" altLang="en-US" dirty="0">
                <a:latin typeface="Meiryo UI" panose="020B0604030504040204" pitchFamily="50" charset="-128"/>
                <a:ea typeface="Meiryo UI" panose="020B0604030504040204" pitchFamily="50" charset="-128"/>
              </a:rPr>
              <a:t>インターネットオークション、オンライン・フリーマーケットの出品者（個人）と購入者・落札者（個人）との個人間取引（</a:t>
            </a:r>
            <a:r>
              <a:rPr lang="en-US" altLang="ja-JP" dirty="0">
                <a:latin typeface="Meiryo UI" panose="020B0604030504040204" pitchFamily="50" charset="-128"/>
                <a:ea typeface="Meiryo UI" panose="020B0604030504040204" pitchFamily="50" charset="-128"/>
              </a:rPr>
              <a:t>C to </a:t>
            </a:r>
            <a:r>
              <a:rPr lang="en-US" altLang="ja-JP" dirty="0" smtClean="0">
                <a:latin typeface="Meiryo UI" panose="020B0604030504040204" pitchFamily="50" charset="-128"/>
                <a:ea typeface="Meiryo UI" panose="020B0604030504040204" pitchFamily="50" charset="-128"/>
              </a:rPr>
              <a:t>C</a:t>
            </a:r>
            <a:r>
              <a:rPr lang="ja-JP" altLang="en-US" dirty="0" smtClean="0">
                <a:latin typeface="Meiryo UI" panose="020B0604030504040204" pitchFamily="50" charset="-128"/>
                <a:ea typeface="Meiryo UI" panose="020B0604030504040204" pitchFamily="50" charset="-128"/>
              </a:rPr>
              <a:t>取引（</a:t>
            </a:r>
            <a:r>
              <a:rPr lang="en-US" altLang="ja-JP" dirty="0">
                <a:latin typeface="Meiryo UI" panose="020B0604030504040204" pitchFamily="50" charset="-128"/>
                <a:ea typeface="Meiryo UI" panose="020B0604030504040204" pitchFamily="50" charset="-128"/>
              </a:rPr>
              <a:t>Consumer to Consumer</a:t>
            </a:r>
            <a:r>
              <a:rPr lang="ja-JP" altLang="en-US" dirty="0">
                <a:latin typeface="Meiryo UI" panose="020B0604030504040204" pitchFamily="50" charset="-128"/>
                <a:ea typeface="Meiryo UI" panose="020B0604030504040204" pitchFamily="50" charset="-128"/>
              </a:rPr>
              <a:t>の略。消費者対消費者の取引のこと。））でトラブルが多く発生している。</a:t>
            </a:r>
            <a:endParaRPr lang="en-US" altLang="ja-JP" dirty="0">
              <a:latin typeface="Meiryo UI" panose="020B0604030504040204" pitchFamily="50" charset="-128"/>
              <a:ea typeface="Meiryo UI" panose="020B0604030504040204" pitchFamily="50" charset="-128"/>
            </a:endParaRPr>
          </a:p>
          <a:p>
            <a:r>
              <a:rPr lang="ja-JP" altLang="ja-JP" dirty="0">
                <a:latin typeface="Meiryo UI" panose="020B0604030504040204" pitchFamily="50" charset="-128"/>
                <a:ea typeface="Meiryo UI" panose="020B0604030504040204" pitchFamily="50" charset="-128"/>
              </a:rPr>
              <a:t>大手のフリマサービス運営事業者が用意している「匿名配送」の仕組みを利用すると、取引相手に住所や氏名などの個人情報を教えずにやり取りすることができ</a:t>
            </a:r>
            <a:r>
              <a:rPr lang="ja-JP" altLang="en-US" dirty="0">
                <a:latin typeface="Meiryo UI" panose="020B0604030504040204" pitchFamily="50" charset="-128"/>
                <a:ea typeface="Meiryo UI" panose="020B0604030504040204" pitchFamily="50" charset="-128"/>
              </a:rPr>
              <a:t>る</a:t>
            </a:r>
            <a:r>
              <a:rPr lang="ja-JP" altLang="ja-JP" dirty="0">
                <a:latin typeface="Meiryo UI" panose="020B0604030504040204" pitchFamily="50" charset="-128"/>
                <a:ea typeface="Meiryo UI" panose="020B0604030504040204" pitchFamily="50" charset="-128"/>
              </a:rPr>
              <a:t>。</a:t>
            </a:r>
          </a:p>
          <a:p>
            <a:r>
              <a:rPr lang="ja-JP" altLang="ja-JP" dirty="0">
                <a:latin typeface="Meiryo UI" panose="020B0604030504040204" pitchFamily="50" charset="-128"/>
                <a:ea typeface="Meiryo UI" panose="020B0604030504040204" pitchFamily="50" charset="-128"/>
              </a:rPr>
              <a:t>年齢や居住地などを超えていろいろな人とのつながりが広がる一方で、自分の意思がきちんと相手に伝わらずにトラブルとなることがあ</a:t>
            </a:r>
            <a:r>
              <a:rPr lang="ja-JP" altLang="en-US" dirty="0">
                <a:latin typeface="Meiryo UI" panose="020B0604030504040204" pitchFamily="50" charset="-128"/>
                <a:ea typeface="Meiryo UI" panose="020B0604030504040204" pitchFamily="50" charset="-128"/>
              </a:rPr>
              <a:t>る</a:t>
            </a:r>
            <a:r>
              <a:rPr lang="ja-JP" altLang="ja-JP"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defTabSz="1072886">
              <a:defRPr/>
            </a:pPr>
            <a:r>
              <a:rPr lang="ja-JP" altLang="en-US" dirty="0">
                <a:latin typeface="Meiryo UI" panose="020B0604030504040204" pitchFamily="50" charset="-128"/>
                <a:ea typeface="Meiryo UI" panose="020B0604030504040204" pitchFamily="50" charset="-128"/>
              </a:rPr>
              <a:t>利用当事者間でトラブルが発生した場合、その解決は当事者間で図ることが求められているケースがあり、「何かあったら自己責任」というリスクを伴う取引であることを認識しておく必要がある。</a:t>
            </a:r>
            <a:endParaRPr lang="en-US" altLang="ja-JP" dirty="0">
              <a:latin typeface="Meiryo UI" panose="020B0604030504040204" pitchFamily="50" charset="-128"/>
              <a:ea typeface="Meiryo UI" panose="020B0604030504040204" pitchFamily="50" charset="-128"/>
            </a:endParaRPr>
          </a:p>
          <a:p>
            <a:pPr defTabSz="1072886">
              <a:defRPr/>
            </a:pPr>
            <a:r>
              <a:rPr lang="ja-JP" altLang="en-US" dirty="0">
                <a:latin typeface="Meiryo UI" panose="020B0604030504040204" pitchFamily="50" charset="-128"/>
                <a:ea typeface="Meiryo UI" panose="020B0604030504040204" pitchFamily="50" charset="-128"/>
              </a:rPr>
              <a:t>当事者間で話し合っても、デジタル・プラットフォームの運営事業者に相談しても交渉が進まない場合は、最寄りの消費生活センターや消費者ホットライン１８８へ。</a:t>
            </a:r>
            <a:endParaRPr lang="ja-JP" altLang="ja-JP" dirty="0">
              <a:latin typeface="Meiryo UI" panose="020B0604030504040204" pitchFamily="50" charset="-128"/>
              <a:ea typeface="Meiryo UI" panose="020B0604030504040204" pitchFamily="50" charset="-128"/>
            </a:endParaRPr>
          </a:p>
          <a:p>
            <a:r>
              <a:rPr lang="ja-JP" altLang="ja-JP" dirty="0">
                <a:latin typeface="Meiryo UI" panose="020B0604030504040204" pitchFamily="50" charset="-128"/>
                <a:ea typeface="Meiryo UI" panose="020B0604030504040204" pitchFamily="50" charset="-128"/>
              </a:rPr>
              <a:t> </a:t>
            </a: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7</a:t>
            </a:fld>
            <a:endParaRPr kumimoji="1" lang="ja-JP" altLang="en-US"/>
          </a:p>
        </p:txBody>
      </p:sp>
    </p:spTree>
    <p:extLst>
      <p:ext uri="{BB962C8B-B14F-4D97-AF65-F5344CB8AC3E}">
        <p14:creationId xmlns:p14="http://schemas.microsoft.com/office/powerpoint/2010/main" val="3853030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多様な購入方法と契約ルールの理解</a:t>
            </a:r>
          </a:p>
        </p:txBody>
      </p:sp>
    </p:spTree>
    <p:extLst>
      <p:ext uri="{BB962C8B-B14F-4D97-AF65-F5344CB8AC3E}">
        <p14:creationId xmlns:p14="http://schemas.microsoft.com/office/powerpoint/2010/main" val="32691756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2974780" y="2878218"/>
            <a:ext cx="4827530" cy="1101564"/>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00000"/>
              </a:lnSpc>
            </a:pPr>
            <a:r>
              <a:rPr lang="ja-JP" altLang="en-US" sz="3600" dirty="0">
                <a:latin typeface="HGP創英角ﾎﾟｯﾌﾟ体" panose="040B0A00000000000000" pitchFamily="50" charset="-128"/>
                <a:ea typeface="HGP創英角ﾎﾟｯﾌﾟ体" panose="040B0A00000000000000" pitchFamily="50" charset="-128"/>
                <a:cs typeface="+mn-cs"/>
              </a:rPr>
              <a:t>出品者が指定する</a:t>
            </a:r>
            <a:br>
              <a:rPr lang="ja-JP" altLang="en-US" sz="3600" dirty="0">
                <a:latin typeface="HGP創英角ﾎﾟｯﾌﾟ体" panose="040B0A00000000000000" pitchFamily="50" charset="-128"/>
                <a:ea typeface="HGP創英角ﾎﾟｯﾌﾟ体" panose="040B0A00000000000000" pitchFamily="50" charset="-128"/>
                <a:cs typeface="+mn-cs"/>
              </a:rPr>
            </a:br>
            <a:r>
              <a:rPr lang="ja-JP" altLang="en-US" sz="3600" dirty="0">
                <a:latin typeface="HGP創英角ﾎﾟｯﾌﾟ体" panose="040B0A00000000000000" pitchFamily="50" charset="-128"/>
                <a:ea typeface="HGP創英角ﾎﾟｯﾌﾟ体" panose="040B0A00000000000000" pitchFamily="50" charset="-128"/>
                <a:cs typeface="+mn-cs"/>
              </a:rPr>
              <a:t>方法で支払ったら・・・！</a:t>
            </a:r>
          </a:p>
        </p:txBody>
      </p:sp>
      <p:sp>
        <p:nvSpPr>
          <p:cNvPr id="12" name="テキスト ボックス 11"/>
          <p:cNvSpPr txBox="1"/>
          <p:nvPr/>
        </p:nvSpPr>
        <p:spPr>
          <a:xfrm>
            <a:off x="99975" y="120403"/>
            <a:ext cx="6566547"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多様な購入方法と契約ルールの理解</a:t>
            </a:r>
          </a:p>
        </p:txBody>
      </p:sp>
      <p:pic>
        <p:nvPicPr>
          <p:cNvPr id="14" name="図 8" descr="アイコン&#10;&#10;自動的に生成された説明"/>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780" y="2647274"/>
            <a:ext cx="1800000" cy="1800000"/>
          </a:xfrm>
          <a:prstGeom prst="rect">
            <a:avLst/>
          </a:prstGeom>
        </p:spPr>
      </p:pic>
    </p:spTree>
    <p:extLst>
      <p:ext uri="{BB962C8B-B14F-4D97-AF65-F5344CB8AC3E}">
        <p14:creationId xmlns:p14="http://schemas.microsoft.com/office/powerpoint/2010/main" val="27909856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99976" y="195709"/>
            <a:ext cx="4583119"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出品者が指定する方法で支払ったら・・・！</a:t>
            </a:r>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人気のゲーム機、高くて買えずにいたけれど</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ネットオークション</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で安く落札することができた。</a:t>
            </a:r>
          </a:p>
        </p:txBody>
      </p:sp>
      <p:pic>
        <p:nvPicPr>
          <p:cNvPr id="7" name="図形 2" descr="03_5_1"/>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41014911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98745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出品者が、銀行口座に直接振り込むよう言ってきた。</a:t>
            </a:r>
          </a:p>
          <a:p>
            <a:pPr marL="457200" lvl="1" indent="0">
              <a:lnSpc>
                <a:spcPct val="100000"/>
              </a:lnSpc>
              <a:buNone/>
            </a:pP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オークションサイトの決済方法と違う気もしたが</a:t>
            </a:r>
            <a:r>
              <a:rPr lang="ja-JP" altLang="en-US" sz="1800" dirty="0" smtClean="0">
                <a:latin typeface="Meiryo UI" panose="020B0604030504040204" pitchFamily="50" charset="-128"/>
                <a:ea typeface="Meiryo UI" panose="020B0604030504040204" pitchFamily="50" charset="-128"/>
                <a:cs typeface="Times New Roman" panose="02020603050405020304" pitchFamily="18" charset="0"/>
              </a:rPr>
              <a:t>、早く</a:t>
            </a: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ゲーム機が欲しいので指定されたとおりに振り込んだ。</a:t>
            </a:r>
          </a:p>
        </p:txBody>
      </p:sp>
      <p:sp>
        <p:nvSpPr>
          <p:cNvPr id="12" name="テキスト ボックス 11"/>
          <p:cNvSpPr txBox="1"/>
          <p:nvPr/>
        </p:nvSpPr>
        <p:spPr>
          <a:xfrm>
            <a:off x="99976" y="195709"/>
            <a:ext cx="4583119"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出品者が指定する方法で支払ったら・・・！</a:t>
            </a:r>
          </a:p>
        </p:txBody>
      </p:sp>
      <p:pic>
        <p:nvPicPr>
          <p:cNvPr id="7" name="図 6" descr="ダイアグラム&#10;&#10;自動的に生成された説明">
            <a:extLst>
              <a:ext uri="{FF2B5EF4-FFF2-40B4-BE49-F238E27FC236}">
                <a16:creationId xmlns:a16="http://schemas.microsoft.com/office/drawing/2014/main" id="{457B8267-6941-4FE3-997F-9A03EEACB4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5501" y="1951487"/>
            <a:ext cx="4665025" cy="4665025"/>
          </a:xfrm>
          <a:prstGeom prst="rect">
            <a:avLst/>
          </a:prstGeom>
        </p:spPr>
      </p:pic>
    </p:spTree>
    <p:extLst>
      <p:ext uri="{BB962C8B-B14F-4D97-AF65-F5344CB8AC3E}">
        <p14:creationId xmlns:p14="http://schemas.microsoft.com/office/powerpoint/2010/main" val="21783176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98745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まもなく商品が届いたが、開けてみたらゲーム機が壊れていて使い物にならない</a:t>
            </a:r>
            <a:r>
              <a:rPr lang="ja-JP" altLang="en-US" sz="18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18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1800" dirty="0" smtClean="0">
                <a:latin typeface="Meiryo UI" panose="020B0604030504040204" pitchFamily="50" charset="-128"/>
                <a:ea typeface="Meiryo UI" panose="020B0604030504040204" pitchFamily="50" charset="-128"/>
                <a:cs typeface="Times New Roman" panose="02020603050405020304" pitchFamily="18" charset="0"/>
              </a:rPr>
              <a:t>しかも</a:t>
            </a: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相手とは連絡を取ることもできない</a:t>
            </a:r>
            <a:r>
              <a:rPr lang="ja-JP" altLang="en-US" sz="1800" dirty="0" smtClean="0">
                <a:latin typeface="Meiryo UI" panose="020B0604030504040204" pitchFamily="50" charset="-128"/>
                <a:ea typeface="Meiryo UI" panose="020B0604030504040204" pitchFamily="50" charset="-128"/>
                <a:cs typeface="Times New Roman" panose="02020603050405020304" pitchFamily="18" charset="0"/>
              </a:rPr>
              <a:t>。仲介事</a:t>
            </a: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業者に伝えると「</a:t>
            </a:r>
            <a:r>
              <a:rPr lang="ja-JP" altLang="en-US" sz="1800" dirty="0" smtClean="0">
                <a:latin typeface="Meiryo UI" panose="020B0604030504040204" pitchFamily="50" charset="-128"/>
                <a:ea typeface="Meiryo UI" panose="020B0604030504040204" pitchFamily="50" charset="-128"/>
                <a:cs typeface="Times New Roman" panose="02020603050405020304" pitchFamily="18" charset="0"/>
              </a:rPr>
              <a:t>支払が</a:t>
            </a: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指定外の方法なので、補償サービスの対象外」と言われてしまった</a:t>
            </a:r>
            <a:r>
              <a:rPr lang="ja-JP" altLang="en-US" sz="1800" dirty="0" smtClean="0">
                <a:latin typeface="Meiryo UI" panose="020B0604030504040204" pitchFamily="50" charset="-128"/>
                <a:ea typeface="Meiryo UI" panose="020B0604030504040204" pitchFamily="50" charset="-128"/>
                <a:cs typeface="Times New Roman" panose="02020603050405020304" pitchFamily="18" charset="0"/>
              </a:rPr>
              <a:t>。</a:t>
            </a:r>
            <a:endParaRPr lang="ja-JP" altLang="en-US" sz="18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12" name="テキスト ボックス 11"/>
          <p:cNvSpPr txBox="1"/>
          <p:nvPr/>
        </p:nvSpPr>
        <p:spPr>
          <a:xfrm>
            <a:off x="99976" y="195709"/>
            <a:ext cx="4583119"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出品者が指定する方法で支払ったら・・・！</a:t>
            </a:r>
          </a:p>
        </p:txBody>
      </p:sp>
      <p:pic>
        <p:nvPicPr>
          <p:cNvPr id="9" name="図 8" descr="ダイアグラム&#10;&#10;自動的に生成された説明">
            <a:extLst>
              <a:ext uri="{FF2B5EF4-FFF2-40B4-BE49-F238E27FC236}">
                <a16:creationId xmlns:a16="http://schemas.microsoft.com/office/drawing/2014/main" id="{E560DC03-777A-41E0-9E02-2FE1D4B69C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0582" y="1964767"/>
            <a:ext cx="4665025" cy="4665025"/>
          </a:xfrm>
          <a:prstGeom prst="rect">
            <a:avLst/>
          </a:prstGeom>
        </p:spPr>
      </p:pic>
    </p:spTree>
    <p:extLst>
      <p:ext uri="{BB962C8B-B14F-4D97-AF65-F5344CB8AC3E}">
        <p14:creationId xmlns:p14="http://schemas.microsoft.com/office/powerpoint/2010/main" val="5227589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商品が届く前に評価したら・</a:t>
            </a:r>
            <a:r>
              <a:rPr lang="ja-JP" altLang="en-US" dirty="0" smtClean="0">
                <a:latin typeface="HGP創英角ﾎﾟｯﾌﾟ体" panose="040B0A00000000000000" pitchFamily="50" charset="-128"/>
                <a:ea typeface="HGP創英角ﾎﾟｯﾌﾟ体" panose="040B0A00000000000000" pitchFamily="50" charset="-128"/>
              </a:rPr>
              <a:t>・・！</a:t>
            </a:r>
            <a:endParaRPr lang="ja-JP" altLang="en-US" dirty="0">
              <a:latin typeface="HGP創英角ﾎﾟｯﾌﾟ体" panose="040B0A00000000000000" pitchFamily="50" charset="-128"/>
              <a:ea typeface="HGP創英角ﾎﾟｯﾌﾟ体" panose="040B0A00000000000000" pitchFamily="50" charset="-128"/>
            </a:endParaRPr>
          </a:p>
        </p:txBody>
      </p:sp>
      <p:sp>
        <p:nvSpPr>
          <p:cNvPr id="10" name="コンテンツ プレースホルダー 3">
            <a:extLst>
              <a:ext uri="{FF2B5EF4-FFF2-40B4-BE49-F238E27FC236}">
                <a16:creationId xmlns:a16="http://schemas.microsoft.com/office/drawing/2014/main" id="{2B6B7E15-DBD3-4998-862C-2A9A391BCC88}"/>
              </a:ext>
            </a:extLst>
          </p:cNvPr>
          <p:cNvSpPr txBox="1">
            <a:spLocks/>
          </p:cNvSpPr>
          <p:nvPr/>
        </p:nvSpPr>
        <p:spPr>
          <a:xfrm>
            <a:off x="400729" y="1622775"/>
            <a:ext cx="3974718" cy="1021556"/>
          </a:xfrm>
          <a:prstGeom prst="roundRect">
            <a:avLst/>
          </a:prstGeom>
          <a:noFill/>
          <a:ln w="57150" cap="flat" cmpd="sng" algn="ctr">
            <a:solidFill>
              <a:srgbClr val="FFB84F"/>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defPPr>
              <a:defRPr lang="ja-JP"/>
            </a:defPPr>
            <a:lvl1pPr indent="0">
              <a:lnSpc>
                <a:spcPct val="90000"/>
              </a:lnSpc>
              <a:spcBef>
                <a:spcPts val="1000"/>
              </a:spcBef>
              <a:buFont typeface="Arial" panose="020B0604020202020204" pitchFamily="34" charset="0"/>
              <a:buNone/>
              <a:defRPr sz="2000">
                <a:latin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ja-JP" altLang="en-US" dirty="0">
                <a:solidFill>
                  <a:schemeClr val="tx1"/>
                </a:solidFill>
                <a:latin typeface="Meiryo UI" panose="020B0604030504040204" pitchFamily="50" charset="-128"/>
                <a:ea typeface="Meiryo UI" panose="020B0604030504040204" pitchFamily="50" charset="-128"/>
              </a:rPr>
              <a:t>フリマサイトで財布を注文。商品を受け取る前に、出品者への評価を求められたので評価した。</a:t>
            </a:r>
          </a:p>
        </p:txBody>
      </p:sp>
      <p:sp>
        <p:nvSpPr>
          <p:cNvPr id="11" name="矢印: 下 10">
            <a:extLst>
              <a:ext uri="{FF2B5EF4-FFF2-40B4-BE49-F238E27FC236}">
                <a16:creationId xmlns:a16="http://schemas.microsoft.com/office/drawing/2014/main" id="{94290E58-29F8-4E17-B945-937328BF6D47}"/>
              </a:ext>
            </a:extLst>
          </p:cNvPr>
          <p:cNvSpPr/>
          <p:nvPr/>
        </p:nvSpPr>
        <p:spPr>
          <a:xfrm>
            <a:off x="2185588" y="2910265"/>
            <a:ext cx="519764" cy="46201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4" name="コンテンツ プレースホルダー 3">
            <a:extLst>
              <a:ext uri="{FF2B5EF4-FFF2-40B4-BE49-F238E27FC236}">
                <a16:creationId xmlns:a16="http://schemas.microsoft.com/office/drawing/2014/main" id="{7C6D95FC-691F-48DF-904A-1322524FDEDF}"/>
              </a:ext>
            </a:extLst>
          </p:cNvPr>
          <p:cNvSpPr txBox="1">
            <a:spLocks/>
          </p:cNvSpPr>
          <p:nvPr/>
        </p:nvSpPr>
        <p:spPr>
          <a:xfrm>
            <a:off x="176545" y="3564007"/>
            <a:ext cx="4537850" cy="1727002"/>
          </a:xfrm>
          <a:prstGeom prst="star32">
            <a:avLst/>
          </a:prstGeom>
          <a:solidFill>
            <a:srgbClr val="FFB84F"/>
          </a:solidFill>
          <a:ln w="127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defPPr>
              <a:defRPr lang="ja-JP"/>
            </a:defPPr>
            <a:lvl1pPr indent="0" algn="ctr">
              <a:lnSpc>
                <a:spcPct val="90000"/>
              </a:lnSpc>
              <a:spcBef>
                <a:spcPts val="1000"/>
              </a:spcBef>
              <a:buFont typeface="Arial" panose="020B0604020202020204" pitchFamily="34" charset="0"/>
              <a:buNone/>
              <a:defRPr sz="2000" kern="0" spc="120">
                <a:solidFill>
                  <a:srgbClr val="000000"/>
                </a:solidFill>
                <a:cs typeface="Helvetica"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ja-JP" altLang="en-US" dirty="0">
                <a:latin typeface="Meiryo UI" panose="020B0604030504040204" pitchFamily="50" charset="-128"/>
                <a:ea typeface="Meiryo UI" panose="020B0604030504040204" pitchFamily="50" charset="-128"/>
              </a:rPr>
              <a:t>商品が届き、中身を確認すると写真とは全く違う財布だった。</a:t>
            </a:r>
          </a:p>
        </p:txBody>
      </p:sp>
      <p:pic>
        <p:nvPicPr>
          <p:cNvPr id="12" name="図形 2" descr="03_6_1"/>
          <p:cNvPicPr>
            <a:picLocks noChangeAspect="1"/>
          </p:cNvPicPr>
          <p:nvPr/>
        </p:nvPicPr>
        <p:blipFill>
          <a:blip r:embed="rId3"/>
          <a:stretch>
            <a:fillRect/>
          </a:stretch>
        </p:blipFill>
        <p:spPr>
          <a:xfrm>
            <a:off x="4819142" y="1860960"/>
            <a:ext cx="4140000" cy="4140000"/>
          </a:xfrm>
          <a:prstGeom prst="rect">
            <a:avLst/>
          </a:prstGeom>
        </p:spPr>
      </p:pic>
    </p:spTree>
    <p:extLst>
      <p:ext uri="{BB962C8B-B14F-4D97-AF65-F5344CB8AC3E}">
        <p14:creationId xmlns:p14="http://schemas.microsoft.com/office/powerpoint/2010/main" val="31728511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689456" y="2086946"/>
            <a:ext cx="7838089" cy="1466193"/>
          </a:xfrm>
          <a:prstGeom prst="roundRect">
            <a:avLst/>
          </a:prstGeom>
          <a:solidFill>
            <a:srgbClr val="FFCF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取引のルールを守り、</a:t>
            </a:r>
            <a:r>
              <a:rPr lang="ja-JP" altLang="ja-JP" sz="2800" dirty="0">
                <a:solidFill>
                  <a:schemeClr val="tx1"/>
                </a:solidFill>
                <a:latin typeface="HGP創英角ｺﾞｼｯｸUB" panose="020B0900000000000000" pitchFamily="50" charset="-128"/>
                <a:ea typeface="HGP創英角ｺﾞｼｯｸUB" panose="020B0900000000000000" pitchFamily="50" charset="-128"/>
              </a:rPr>
              <a:t>相手に配慮した</a:t>
            </a: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分かり</a:t>
            </a:r>
            <a:r>
              <a:rPr lang="ja-JP" altLang="ja-JP" sz="2800" dirty="0">
                <a:solidFill>
                  <a:schemeClr val="tx1"/>
                </a:solidFill>
                <a:latin typeface="HGP創英角ｺﾞｼｯｸUB" panose="020B0900000000000000" pitchFamily="50" charset="-128"/>
                <a:ea typeface="HGP創英角ｺﾞｼｯｸUB" panose="020B0900000000000000" pitchFamily="50" charset="-128"/>
              </a:rPr>
              <a:t>やすい</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a:p>
            <a:pPr algn="ctr"/>
            <a:r>
              <a:rPr lang="ja-JP" altLang="ja-JP" sz="2800" dirty="0">
                <a:solidFill>
                  <a:schemeClr val="tx1"/>
                </a:solidFill>
                <a:latin typeface="HGP創英角ｺﾞｼｯｸUB" panose="020B0900000000000000" pitchFamily="50" charset="-128"/>
                <a:ea typeface="HGP創英角ｺﾞｼｯｸUB" panose="020B0900000000000000" pitchFamily="50" charset="-128"/>
              </a:rPr>
              <a:t>丁寧なコミュニケーションを心</a:t>
            </a: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掛ける</a:t>
            </a:r>
            <a:r>
              <a:rPr lang="ja-JP" altLang="ja-JP" sz="2800" dirty="0">
                <a:solidFill>
                  <a:schemeClr val="tx1"/>
                </a:solidFill>
                <a:latin typeface="HGP創英角ｺﾞｼｯｸUB" panose="020B0900000000000000" pitchFamily="50" charset="-128"/>
                <a:ea typeface="HGP創英角ｺﾞｼｯｸUB" panose="020B0900000000000000" pitchFamily="50" charset="-128"/>
              </a:rPr>
              <a:t>ことが大事。</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192684" y="1480301"/>
            <a:ext cx="8652419" cy="646331"/>
          </a:xfrm>
          <a:prstGeom prst="rect">
            <a:avLst/>
          </a:prstGeom>
        </p:spPr>
        <p:txBody>
          <a:bodyPr wrap="square">
            <a:spAutoFit/>
          </a:bodyPr>
          <a:lstStyle/>
          <a:p>
            <a:r>
              <a:rPr lang="en-US" altLang="ja-JP" dirty="0" err="1">
                <a:latin typeface="Meiryo UI" panose="020B0604030504040204" pitchFamily="50" charset="-128"/>
                <a:ea typeface="Meiryo UI" panose="020B0604030504040204" pitchFamily="50" charset="-128"/>
              </a:rPr>
              <a:t>CtoC</a:t>
            </a:r>
            <a:r>
              <a:rPr lang="ja-JP" altLang="en-US" dirty="0">
                <a:latin typeface="Meiryo UI" panose="020B0604030504040204" pitchFamily="50" charset="-128"/>
                <a:ea typeface="Meiryo UI" panose="020B0604030504040204" pitchFamily="50" charset="-128"/>
              </a:rPr>
              <a:t>取引は、個人間取引（</a:t>
            </a:r>
            <a:r>
              <a:rPr lang="en-US" altLang="ja-JP" dirty="0">
                <a:latin typeface="Meiryo UI" panose="020B0604030504040204" pitchFamily="50" charset="-128"/>
                <a:ea typeface="Meiryo UI" panose="020B0604030504040204" pitchFamily="50" charset="-128"/>
              </a:rPr>
              <a:t>Consumer to Consumer</a:t>
            </a:r>
            <a:r>
              <a:rPr lang="ja-JP" altLang="en-US" dirty="0">
                <a:latin typeface="Meiryo UI" panose="020B0604030504040204" pitchFamily="50" charset="-128"/>
                <a:ea typeface="Meiryo UI" panose="020B0604030504040204" pitchFamily="50" charset="-128"/>
              </a:rPr>
              <a:t>の略。消費者対消費者の取引）のこと。</a:t>
            </a:r>
            <a:endParaRPr lang="en-US" altLang="ja-JP" dirty="0">
              <a:latin typeface="Meiryo UI" panose="020B0604030504040204" pitchFamily="50" charset="-128"/>
              <a:ea typeface="Meiryo UI" panose="020B0604030504040204" pitchFamily="50" charset="-128"/>
            </a:endParaRPr>
          </a:p>
        </p:txBody>
      </p:sp>
      <p:sp>
        <p:nvSpPr>
          <p:cNvPr id="11" name="正方形/長方形 10"/>
          <p:cNvSpPr/>
          <p:nvPr/>
        </p:nvSpPr>
        <p:spPr>
          <a:xfrm>
            <a:off x="574452" y="3761436"/>
            <a:ext cx="8068099" cy="2347950"/>
          </a:xfrm>
          <a:prstGeom prst="rect">
            <a:avLst/>
          </a:prstGeom>
        </p:spPr>
        <p:txBody>
          <a:bodyPr wrap="square">
            <a:spAutoFit/>
          </a:bodyPr>
          <a:lstStyle/>
          <a:p>
            <a:pPr marL="342900" indent="-342900">
              <a:lnSpc>
                <a:spcPct val="150000"/>
              </a:lnSpc>
              <a:buClr>
                <a:srgbClr val="FFB84F"/>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サービスの利用方法や禁止事項など、取引のルールを理解し守る</a:t>
            </a:r>
            <a:endParaRPr lang="ja-JP" altLang="ja-JP" sz="2000" dirty="0">
              <a:latin typeface="Meiryo UI" panose="020B0604030504040204" pitchFamily="50" charset="-128"/>
              <a:ea typeface="Meiryo UI" panose="020B0604030504040204" pitchFamily="50" charset="-128"/>
            </a:endParaRPr>
          </a:p>
          <a:p>
            <a:pPr marL="342900" indent="-342900">
              <a:lnSpc>
                <a:spcPct val="150000"/>
              </a:lnSpc>
              <a:buClr>
                <a:srgbClr val="FFB84F"/>
              </a:buClr>
              <a:buSzPct val="70000"/>
              <a:buFont typeface="Wingdings" panose="05000000000000000000" pitchFamily="2" charset="2"/>
              <a:buChar char="l"/>
            </a:pPr>
            <a:r>
              <a:rPr lang="ja-JP" altLang="ja-JP" sz="2000" dirty="0">
                <a:latin typeface="Meiryo UI" panose="020B0604030504040204" pitchFamily="50" charset="-128"/>
                <a:ea typeface="Meiryo UI" panose="020B0604030504040204" pitchFamily="50" charset="-128"/>
              </a:rPr>
              <a:t>出品するときは、画像や説明文で</a:t>
            </a:r>
            <a:r>
              <a:rPr lang="ja-JP" altLang="en-US" sz="2000" dirty="0">
                <a:latin typeface="Meiryo UI" panose="020B0604030504040204" pitchFamily="50" charset="-128"/>
                <a:ea typeface="Meiryo UI" panose="020B0604030504040204" pitchFamily="50" charset="-128"/>
              </a:rPr>
              <a:t>分かり</a:t>
            </a:r>
            <a:r>
              <a:rPr lang="ja-JP" altLang="ja-JP" sz="2000" dirty="0">
                <a:latin typeface="Meiryo UI" panose="020B0604030504040204" pitchFamily="50" charset="-128"/>
                <a:ea typeface="Meiryo UI" panose="020B0604030504040204" pitchFamily="50" charset="-128"/>
              </a:rPr>
              <a:t>やすく説明をする</a:t>
            </a:r>
            <a:endParaRPr lang="en-US" altLang="ja-JP" sz="2000" dirty="0">
              <a:latin typeface="Meiryo UI" panose="020B0604030504040204" pitchFamily="50" charset="-128"/>
              <a:ea typeface="Meiryo UI" panose="020B0604030504040204" pitchFamily="50" charset="-128"/>
            </a:endParaRPr>
          </a:p>
          <a:p>
            <a:pPr marL="342900" indent="-342900">
              <a:lnSpc>
                <a:spcPct val="150000"/>
              </a:lnSpc>
              <a:buClr>
                <a:srgbClr val="FFB84F"/>
              </a:buClr>
              <a:buSzPct val="70000"/>
              <a:buFont typeface="Wingdings" panose="05000000000000000000" pitchFamily="2" charset="2"/>
              <a:buChar char="l"/>
            </a:pPr>
            <a:r>
              <a:rPr lang="ja-JP" altLang="ja-JP" sz="2000" dirty="0">
                <a:latin typeface="Meiryo UI" panose="020B0604030504040204" pitchFamily="50" charset="-128"/>
                <a:ea typeface="Meiryo UI" panose="020B0604030504040204" pitchFamily="50" charset="-128"/>
              </a:rPr>
              <a:t>商品の詳細について聞かれたときは</a:t>
            </a:r>
            <a:r>
              <a:rPr lang="ja-JP" altLang="en-US" sz="2000" dirty="0">
                <a:latin typeface="Meiryo UI" panose="020B0604030504040204" pitchFamily="50" charset="-128"/>
                <a:ea typeface="Meiryo UI" panose="020B0604030504040204" pitchFamily="50" charset="-128"/>
              </a:rPr>
              <a:t>分かり</a:t>
            </a:r>
            <a:r>
              <a:rPr lang="ja-JP" altLang="ja-JP" sz="2000" dirty="0">
                <a:latin typeface="Meiryo UI" panose="020B0604030504040204" pitchFamily="50" charset="-128"/>
                <a:ea typeface="Meiryo UI" panose="020B0604030504040204" pitchFamily="50" charset="-128"/>
              </a:rPr>
              <a:t>やすく事実をきちんと伝える</a:t>
            </a:r>
          </a:p>
          <a:p>
            <a:pPr marL="342900" indent="-342900">
              <a:lnSpc>
                <a:spcPct val="150000"/>
              </a:lnSpc>
              <a:buClr>
                <a:srgbClr val="FFB84F"/>
              </a:buClr>
              <a:buSzPct val="70000"/>
              <a:buFont typeface="Wingdings" panose="05000000000000000000" pitchFamily="2" charset="2"/>
              <a:buChar char="l"/>
            </a:pPr>
            <a:r>
              <a:rPr lang="ja-JP" altLang="ja-JP" sz="2000" dirty="0">
                <a:latin typeface="Meiryo UI" panose="020B0604030504040204" pitchFamily="50" charset="-128"/>
                <a:ea typeface="Meiryo UI" panose="020B0604030504040204" pitchFamily="50" charset="-128"/>
              </a:rPr>
              <a:t>購入するときに不明なことがあれば、購入前にコメントなどの機能を使い相手に確認をする</a:t>
            </a:r>
            <a:endParaRPr lang="en-US" altLang="ja-JP" sz="2000"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99976" y="120403"/>
            <a:ext cx="6650448"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多様な購入方法と契約ルールの理解</a:t>
            </a:r>
          </a:p>
        </p:txBody>
      </p:sp>
      <p:sp>
        <p:nvSpPr>
          <p:cNvPr id="13" name="正方形/長方形 12">
            <a:extLst>
              <a:ext uri="{FF2B5EF4-FFF2-40B4-BE49-F238E27FC236}">
                <a16:creationId xmlns:a16="http://schemas.microsoft.com/office/drawing/2014/main" id="{574D2E32-5C41-4A17-BFEE-7F6B9F476281}"/>
              </a:ext>
            </a:extLst>
          </p:cNvPr>
          <p:cNvSpPr/>
          <p:nvPr/>
        </p:nvSpPr>
        <p:spPr>
          <a:xfrm>
            <a:off x="112767" y="849286"/>
            <a:ext cx="5149167" cy="523220"/>
          </a:xfrm>
          <a:prstGeom prst="rect">
            <a:avLst/>
          </a:prstGeom>
        </p:spPr>
        <p:txBody>
          <a:bodyPr wrap="none">
            <a:spAutoFit/>
          </a:bodyPr>
          <a:lstStyle/>
          <a:p>
            <a:r>
              <a:rPr lang="en-US" altLang="ja-JP" sz="2800" dirty="0">
                <a:latin typeface="HGP創英角ｺﾞｼｯｸUB" panose="020B0900000000000000" pitchFamily="50" charset="-128"/>
                <a:ea typeface="HGP創英角ｺﾞｼｯｸUB" panose="020B0900000000000000" pitchFamily="50" charset="-128"/>
              </a:rPr>
              <a:t>―</a:t>
            </a:r>
            <a:r>
              <a:rPr lang="ja-JP" altLang="en-US" sz="2800" dirty="0">
                <a:latin typeface="HGP創英角ｺﾞｼｯｸUB" panose="020B0900000000000000" pitchFamily="50" charset="-128"/>
                <a:ea typeface="HGP創英角ｺﾞｼｯｸUB" panose="020B0900000000000000" pitchFamily="50" charset="-128"/>
              </a:rPr>
              <a:t>消費者間取引（</a:t>
            </a:r>
            <a:r>
              <a:rPr lang="en-US" altLang="ja-JP" sz="2800" dirty="0">
                <a:latin typeface="HGP創英角ｺﾞｼｯｸUB" panose="020B0900000000000000" pitchFamily="50" charset="-128"/>
                <a:ea typeface="HGP創英角ｺﾞｼｯｸUB" panose="020B0900000000000000" pitchFamily="50" charset="-128"/>
              </a:rPr>
              <a:t>C</a:t>
            </a:r>
            <a:r>
              <a:rPr lang="ja-JP" altLang="en-US" sz="2800" dirty="0">
                <a:latin typeface="HGP創英角ｺﾞｼｯｸUB" panose="020B0900000000000000" pitchFamily="50" charset="-128"/>
                <a:ea typeface="HGP創英角ｺﾞｼｯｸUB" panose="020B0900000000000000" pitchFamily="50" charset="-128"/>
              </a:rPr>
              <a:t> </a:t>
            </a:r>
            <a:r>
              <a:rPr lang="en-US" altLang="ja-JP" sz="2800" dirty="0">
                <a:latin typeface="HGP創英角ｺﾞｼｯｸUB" panose="020B0900000000000000" pitchFamily="50" charset="-128"/>
                <a:ea typeface="HGP創英角ｺﾞｼｯｸUB" panose="020B0900000000000000" pitchFamily="50" charset="-128"/>
              </a:rPr>
              <a:t>to C</a:t>
            </a:r>
            <a:r>
              <a:rPr lang="ja-JP" altLang="en-US" sz="2800" dirty="0">
                <a:latin typeface="HGP創英角ｺﾞｼｯｸUB" panose="020B0900000000000000" pitchFamily="50" charset="-128"/>
                <a:ea typeface="HGP創英角ｺﾞｼｯｸUB" panose="020B0900000000000000" pitchFamily="50" charset="-128"/>
              </a:rPr>
              <a:t>取引）</a:t>
            </a:r>
            <a:r>
              <a:rPr lang="en-US" altLang="ja-JP" sz="2800" dirty="0">
                <a:latin typeface="HGP創英角ｺﾞｼｯｸUB" panose="020B0900000000000000" pitchFamily="50" charset="-128"/>
                <a:ea typeface="HGP創英角ｺﾞｼｯｸUB" panose="020B0900000000000000" pitchFamily="50" charset="-128"/>
              </a:rPr>
              <a:t>―</a:t>
            </a:r>
            <a:endParaRPr lang="ja-JP" altLang="en-US" sz="2800"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38464225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1225</Words>
  <Application>Microsoft Office PowerPoint</Application>
  <PresentationFormat>画面に合わせる (4:3)</PresentationFormat>
  <Paragraphs>70</Paragraphs>
  <Slides>7</Slides>
  <Notes>7</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7</vt:i4>
      </vt:variant>
    </vt:vector>
  </HeadingPairs>
  <TitlesOfParts>
    <vt:vector size="18" baseType="lpstr">
      <vt:lpstr>HGP創英角ｺﾞｼｯｸUB</vt:lpstr>
      <vt:lpstr>HGP創英角ﾎﾟｯﾌﾟ体</vt:lpstr>
      <vt:lpstr>Meiryo UI</vt:lpstr>
      <vt:lpstr>ＭＳ Ｐゴシック</vt:lpstr>
      <vt:lpstr>Arial</vt:lpstr>
      <vt:lpstr>Calibri</vt:lpstr>
      <vt:lpstr>Calibri Light</vt:lpstr>
      <vt:lpstr>Helvetica</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2021-04-14T05:37:55Z</dcterms:created>
  <dcterms:modified xsi:type="dcterms:W3CDTF">2021-04-14T05:38:17Z</dcterms:modified>
</cp:coreProperties>
</file>