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10"/>
  </p:notesMasterIdLst>
  <p:handoutMasterIdLst>
    <p:handoutMasterId r:id="rId11"/>
  </p:handoutMasterIdLst>
  <p:sldIdLst>
    <p:sldId id="366" r:id="rId2"/>
    <p:sldId id="371" r:id="rId3"/>
    <p:sldId id="368" r:id="rId4"/>
    <p:sldId id="373" r:id="rId5"/>
    <p:sldId id="374" r:id="rId6"/>
    <p:sldId id="375" r:id="rId7"/>
    <p:sldId id="376" r:id="rId8"/>
    <p:sldId id="432" r:id="rId9"/>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p>
          <a:p>
            <a:r>
              <a:rPr lang="ja-JP" altLang="en-US" dirty="0" smtClean="0">
                <a:latin typeface="Meiryo UI" panose="020B0604030504040204" pitchFamily="50" charset="-128"/>
                <a:ea typeface="Meiryo UI" panose="020B0604030504040204" pitchFamily="50" charset="-128"/>
              </a:rPr>
              <a:t>多様な販売方法・商法についての理解、多様な契約やその義務と権利</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ネットショップでの購入は</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実店舗の購入よりも慎重に行う必要がある。</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販売者が事業者である企業消費者間（</a:t>
            </a:r>
            <a:r>
              <a:rPr lang="en-US" altLang="ja-JP" dirty="0" smtClean="0">
                <a:latin typeface="Meiryo UI" panose="020B0604030504040204" pitchFamily="50" charset="-128"/>
                <a:ea typeface="Meiryo UI" panose="020B0604030504040204" pitchFamily="50" charset="-128"/>
              </a:rPr>
              <a:t>B to C</a:t>
            </a:r>
            <a:r>
              <a:rPr lang="ja-JP" altLang="ja-JP"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Business to Consumer</a:t>
            </a:r>
            <a:r>
              <a:rPr lang="ja-JP"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取引の例と、</a:t>
            </a:r>
            <a:r>
              <a:rPr lang="ja-JP" altLang="ja-JP" dirty="0" smtClean="0">
                <a:latin typeface="Meiryo UI" panose="020B0604030504040204" pitchFamily="50" charset="-128"/>
                <a:ea typeface="Meiryo UI" panose="020B0604030504040204" pitchFamily="50" charset="-128"/>
              </a:rPr>
              <a:t>事業者は仲介するだけで取引は消費者個人間で行う消費者間（</a:t>
            </a:r>
            <a:r>
              <a:rPr lang="en-US" altLang="ja-JP" dirty="0" smtClean="0">
                <a:latin typeface="Meiryo UI" panose="020B0604030504040204" pitchFamily="50" charset="-128"/>
                <a:ea typeface="Meiryo UI" panose="020B0604030504040204" pitchFamily="50" charset="-128"/>
              </a:rPr>
              <a:t>C to C</a:t>
            </a:r>
            <a:r>
              <a:rPr lang="ja-JP" altLang="ja-JP"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Consumer to Consumer</a:t>
            </a:r>
            <a:r>
              <a:rPr lang="ja-JP"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取引の両方について、典型的なトラブル事例から、それぞれの注意すべき点を考えさせたい。特に返品特約を確認する重要性を強調する。</a:t>
            </a:r>
            <a:endParaRPr lang="en-US" altLang="ja-JP"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165857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4093083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299736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430259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latin typeface="Meiryo UI" panose="020B0604030504040204" pitchFamily="50" charset="-128"/>
                <a:ea typeface="Meiryo UI" panose="020B0604030504040204" pitchFamily="50" charset="-128"/>
              </a:rPr>
              <a:t>まずは、代金を支払わず返信を待とう。</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代金を支払っている場合は、サイト内に記載されている「返品できるかどうか」、「返品できる場合の条件」などに従うことになる。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（表示がない場合は、商品が届いてから８日間以内であれば、消費者の送料負担で返品が可能）</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数ある通販サイトの中には、悪質な通販サイトも巧妙に紛れ込んでいるので注意しよう。</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注文する時に模倣品かどうかは分からないので、お店の口コミや評判などを確認することも大事。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endParaRPr lang="ja-JP" altLang="en-US"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〇「詐欺・模倣品サイトはここを確認！　サイトを見るときのチェックポイント！」</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http://www.kokusen.go.jp/mimamori/kmj_mailmag/kmj-support147.html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2880962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latin typeface="Meiryo UI" panose="020B0604030504040204" pitchFamily="50" charset="-128"/>
                <a:ea typeface="Meiryo UI" panose="020B0604030504040204" pitchFamily="50" charset="-128"/>
              </a:rPr>
              <a:t>販売店の在庫状況などによって遅延する場合も考えられるが、</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数ある通販サイトの中には、悪質な通販サイトも巧妙に紛れ込んでいるので注意しよう。</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990478">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990478">
              <a:defRPr/>
            </a:pPr>
            <a:endParaRPr lang="en-US" altLang="ja-JP" dirty="0" smtClean="0">
              <a:latin typeface="Meiryo UI" panose="020B0604030504040204" pitchFamily="50" charset="-128"/>
              <a:ea typeface="Meiryo UI" panose="020B0604030504040204" pitchFamily="50" charset="-128"/>
            </a:endParaRPr>
          </a:p>
          <a:p>
            <a:pPr defTabSz="990478">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endParaRPr lang="ja-JP" altLang="en-US"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990478">
              <a:defRPr/>
            </a:pPr>
            <a:r>
              <a:rPr lang="ja-JP" altLang="en-US" dirty="0" smtClean="0">
                <a:latin typeface="Meiryo UI" panose="020B0604030504040204" pitchFamily="50" charset="-128"/>
                <a:ea typeface="Meiryo UI" panose="020B0604030504040204" pitchFamily="50" charset="-128"/>
              </a:rPr>
              <a:t>〇「通販サイトで買った商品が届かない！？」</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http://www.kokusen.go.jp/wakamono/data/wk-support02.html</a:t>
            </a:r>
          </a:p>
          <a:p>
            <a:endParaRPr lang="ja-JP" altLang="en-US"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2022147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lang="ja-JP" altLang="en-US" dirty="0" smtClean="0">
                <a:latin typeface="Meiryo UI" panose="020B0604030504040204" pitchFamily="50" charset="-128"/>
                <a:ea typeface="Meiryo UI" panose="020B0604030504040204" pitchFamily="50" charset="-128"/>
              </a:rPr>
              <a:t>通販サイトで購入する際は商品について事前に確認し、納得してから購入する必要がある。</a:t>
            </a:r>
            <a:endParaRPr lang="en-US" altLang="ja-JP" dirty="0" smtClean="0">
              <a:latin typeface="Meiryo UI" panose="020B0604030504040204" pitchFamily="50" charset="-128"/>
              <a:ea typeface="Meiryo UI" panose="020B0604030504040204" pitchFamily="50" charset="-128"/>
            </a:endParaRPr>
          </a:p>
          <a:p>
            <a:pPr algn="l"/>
            <a:r>
              <a:rPr lang="ja-JP" altLang="en-US" dirty="0" smtClean="0">
                <a:latin typeface="Meiryo UI" panose="020B0604030504040204" pitchFamily="50" charset="-128"/>
                <a:ea typeface="Meiryo UI" panose="020B0604030504040204" pitchFamily="50" charset="-128"/>
              </a:rPr>
              <a:t>中には、わざと写真とは異なる商品を送ってくる悪質な通販サイト事業者も存在するので注意。</a:t>
            </a:r>
            <a:endParaRPr lang="en-US" altLang="ja-JP" dirty="0" smtClean="0">
              <a:latin typeface="Meiryo UI" panose="020B0604030504040204" pitchFamily="50" charset="-128"/>
              <a:ea typeface="Meiryo UI" panose="020B0604030504040204" pitchFamily="50" charset="-128"/>
            </a:endParaRPr>
          </a:p>
          <a:p>
            <a:pPr algn="l"/>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endParaRPr lang="ja-JP" altLang="en-US" dirty="0" smtClean="0">
              <a:latin typeface="Meiryo UI" panose="020B0604030504040204" pitchFamily="50" charset="-128"/>
              <a:ea typeface="Meiryo UI" panose="020B0604030504040204" pitchFamily="50" charset="-128"/>
            </a:endParaRPr>
          </a:p>
          <a:p>
            <a:pPr algn="l"/>
            <a:r>
              <a:rPr lang="ja-JP" altLang="en-US" dirty="0" smtClean="0">
                <a:latin typeface="Meiryo UI" panose="020B0604030504040204" pitchFamily="50" charset="-128"/>
                <a:ea typeface="Meiryo UI" panose="020B0604030504040204" pitchFamily="50" charset="-128"/>
              </a:rPr>
              <a:t>〇「そのサイト大丈夫？悪質な通販サイトに注意しましょう」</a:t>
            </a:r>
            <a:endParaRPr lang="en-US" altLang="ja-JP" dirty="0" smtClean="0">
              <a:latin typeface="Meiryo UI" panose="020B0604030504040204" pitchFamily="50" charset="-128"/>
              <a:ea typeface="Meiryo UI" panose="020B0604030504040204" pitchFamily="50" charset="-128"/>
            </a:endParaRPr>
          </a:p>
          <a:p>
            <a:pPr algn="l"/>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http://www.kokusen.go.jp/mimamori/kmj_mailmag/kmj-support135.html</a:t>
            </a:r>
          </a:p>
          <a:p>
            <a:pPr algn="l"/>
            <a:endParaRPr lang="ja-JP" altLang="en-US" dirty="0" smtClean="0">
              <a:latin typeface="Meiryo UI" panose="020B0604030504040204" pitchFamily="50" charset="-128"/>
              <a:ea typeface="Meiryo UI" panose="020B0604030504040204" pitchFamily="50" charset="-128"/>
            </a:endParaRPr>
          </a:p>
          <a:p>
            <a:pPr algn="l"/>
            <a:endParaRPr lang="ja-JP" altLang="en-US" dirty="0" smtClean="0">
              <a:latin typeface="Meiryo UI" panose="020B0604030504040204" pitchFamily="50" charset="-128"/>
              <a:ea typeface="Meiryo UI" panose="020B0604030504040204" pitchFamily="50" charset="-128"/>
            </a:endParaRPr>
          </a:p>
          <a:p>
            <a:pPr algn="l"/>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7</a:t>
            </a:fld>
            <a:endParaRPr kumimoji="1" lang="ja-JP" altLang="en-US"/>
          </a:p>
        </p:txBody>
      </p:sp>
    </p:spTree>
    <p:extLst>
      <p:ext uri="{BB962C8B-B14F-4D97-AF65-F5344CB8AC3E}">
        <p14:creationId xmlns:p14="http://schemas.microsoft.com/office/powerpoint/2010/main" val="3784815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ネット通販では、実物を確認することができず、手元に届いてから「イメージと異なる」「サイズが合わない」と分かることが少なくない。</a:t>
            </a:r>
          </a:p>
          <a:p>
            <a:pPr defTabSz="1072886">
              <a:defRPr/>
            </a:pPr>
            <a:r>
              <a:rPr lang="ja-JP" altLang="en-US" dirty="0" smtClean="0">
                <a:latin typeface="Meiryo UI" panose="020B0604030504040204" pitchFamily="50" charset="-128"/>
                <a:ea typeface="Meiryo UI" panose="020B0604030504040204" pitchFamily="50" charset="-128"/>
              </a:rPr>
              <a:t>注文間違いや勘違いも起こりやすく、定期購入が条件なのに気付かなかった、違う型番の製品を注文してしまうなどが起こる。</a:t>
            </a:r>
          </a:p>
          <a:p>
            <a:pPr defTabSz="1072886">
              <a:defRPr/>
            </a:pPr>
            <a:endParaRPr lang="ja-JP"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8</a:t>
            </a:fld>
            <a:endParaRPr kumimoji="1" lang="ja-JP" altLang="en-US"/>
          </a:p>
        </p:txBody>
      </p:sp>
    </p:spTree>
    <p:extLst>
      <p:ext uri="{BB962C8B-B14F-4D97-AF65-F5344CB8AC3E}">
        <p14:creationId xmlns:p14="http://schemas.microsoft.com/office/powerpoint/2010/main" val="3861835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多様な購入方法と契約ルールの理解</a:t>
            </a:r>
          </a:p>
        </p:txBody>
      </p:sp>
    </p:spTree>
    <p:extLst>
      <p:ext uri="{BB962C8B-B14F-4D97-AF65-F5344CB8AC3E}">
        <p14:creationId xmlns:p14="http://schemas.microsoft.com/office/powerpoint/2010/main" val="3269175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16155" y="2975647"/>
            <a:ext cx="3414142" cy="1106397"/>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3600" dirty="0">
                <a:latin typeface="HGP創英角ﾎﾟｯﾌﾟ体" panose="040B0A00000000000000" pitchFamily="50" charset="-128"/>
                <a:ea typeface="HGP創英角ﾎﾟｯﾌﾟ体" panose="040B0A00000000000000" pitchFamily="50" charset="-128"/>
              </a:rPr>
              <a:t>激安広告に</a:t>
            </a:r>
            <a:endParaRPr lang="en-US" altLang="ja-JP" sz="3600" dirty="0">
              <a:latin typeface="HGP創英角ﾎﾟｯﾌﾟ体" panose="040B0A00000000000000" pitchFamily="50" charset="-128"/>
              <a:ea typeface="HGP創英角ﾎﾟｯﾌﾟ体" panose="040B0A00000000000000" pitchFamily="50" charset="-128"/>
            </a:endParaRPr>
          </a:p>
          <a:p>
            <a:pPr algn="ctr"/>
            <a:r>
              <a:rPr lang="ja-JP" altLang="en-US" sz="3600" dirty="0">
                <a:latin typeface="HGP創英角ﾎﾟｯﾌﾟ体" panose="040B0A00000000000000" pitchFamily="50" charset="-128"/>
                <a:ea typeface="HGP創英角ﾎﾟｯﾌﾟ体" panose="040B0A00000000000000" pitchFamily="50" charset="-128"/>
              </a:rPr>
              <a:t>つられたら・・・</a:t>
            </a:r>
          </a:p>
        </p:txBody>
      </p:sp>
      <p:sp>
        <p:nvSpPr>
          <p:cNvPr id="10" name="テキスト ボックス 9"/>
          <p:cNvSpPr txBox="1"/>
          <p:nvPr/>
        </p:nvSpPr>
        <p:spPr>
          <a:xfrm>
            <a:off x="99975" y="120403"/>
            <a:ext cx="6566547"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多様な購入方法と契約ルールの理解</a:t>
            </a:r>
          </a:p>
        </p:txBody>
      </p:sp>
      <p:pic>
        <p:nvPicPr>
          <p:cNvPr id="7" name="図 9"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1830" y="2628845"/>
            <a:ext cx="1800000" cy="1800000"/>
          </a:xfrm>
          <a:prstGeom prst="rect">
            <a:avLst/>
          </a:prstGeom>
        </p:spPr>
      </p:pic>
    </p:spTree>
    <p:extLst>
      <p:ext uri="{BB962C8B-B14F-4D97-AF65-F5344CB8AC3E}">
        <p14:creationId xmlns:p14="http://schemas.microsoft.com/office/powerpoint/2010/main" val="3058014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オンラインショップで好きなブランドのバッグを見つけ、安く売られていたので注文した。</a:t>
            </a:r>
          </a:p>
        </p:txBody>
      </p:sp>
      <p:sp>
        <p:nvSpPr>
          <p:cNvPr id="13" name="テキスト ボックス 12"/>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激安広告につられたら・・・</a:t>
            </a:r>
          </a:p>
        </p:txBody>
      </p:sp>
      <p:pic>
        <p:nvPicPr>
          <p:cNvPr id="9" name="図 8" descr="図形 が含まれている画像&#10;&#10;自動的に生成された説明">
            <a:extLst>
              <a:ext uri="{FF2B5EF4-FFF2-40B4-BE49-F238E27FC236}">
                <a16:creationId xmlns:a16="http://schemas.microsoft.com/office/drawing/2014/main" id="{81F00805-DA6D-4CC9-8D66-C8C3B842A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00" y="1997266"/>
            <a:ext cx="4665025" cy="4665025"/>
          </a:xfrm>
          <a:prstGeom prst="rect">
            <a:avLst/>
          </a:prstGeom>
        </p:spPr>
      </p:pic>
    </p:spTree>
    <p:extLst>
      <p:ext uri="{BB962C8B-B14F-4D97-AF65-F5344CB8AC3E}">
        <p14:creationId xmlns:p14="http://schemas.microsoft.com/office/powerpoint/2010/main" val="16558143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友人から「それって、 </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SNS</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で話題になって</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いる偽ブランドサイト</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だよ」と知らされた。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激安広告につられたら・・・</a:t>
            </a:r>
          </a:p>
        </p:txBody>
      </p:sp>
      <p:pic>
        <p:nvPicPr>
          <p:cNvPr id="7" name="図形 2" descr="03_2_2"/>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13993947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すぐにキャンセルの連絡をしたが、</a:t>
            </a: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いつまでたっても未読のままでキャンセルできない。</a:t>
            </a:r>
          </a:p>
        </p:txBody>
      </p:sp>
      <p:pic>
        <p:nvPicPr>
          <p:cNvPr id="7" name="図形 2" descr="03_2_3"/>
          <p:cNvPicPr>
            <a:picLocks noChangeAspect="1"/>
          </p:cNvPicPr>
          <p:nvPr/>
        </p:nvPicPr>
        <p:blipFill>
          <a:blip r:embed="rId3"/>
          <a:stretch>
            <a:fillRect/>
          </a:stretch>
        </p:blipFill>
        <p:spPr>
          <a:xfrm>
            <a:off x="2232000" y="1944000"/>
            <a:ext cx="4680000" cy="4680000"/>
          </a:xfrm>
          <a:prstGeom prst="rect">
            <a:avLst/>
          </a:prstGeom>
        </p:spPr>
      </p:pic>
      <p:sp>
        <p:nvSpPr>
          <p:cNvPr id="9" name="テキスト ボックス 8"/>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激安広告につられたら・・・</a:t>
            </a:r>
          </a:p>
        </p:txBody>
      </p:sp>
    </p:spTree>
    <p:extLst>
      <p:ext uri="{BB962C8B-B14F-4D97-AF65-F5344CB8AC3E}">
        <p14:creationId xmlns:p14="http://schemas.microsoft.com/office/powerpoint/2010/main" val="3352274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前払いで注文したけど！？</a:t>
            </a:r>
          </a:p>
        </p:txBody>
      </p:sp>
      <p:sp>
        <p:nvSpPr>
          <p:cNvPr id="10" name="コンテンツ プレースホルダー 3">
            <a:extLst>
              <a:ext uri="{FF2B5EF4-FFF2-40B4-BE49-F238E27FC236}">
                <a16:creationId xmlns:a16="http://schemas.microsoft.com/office/drawing/2014/main" id="{08522F2F-70D4-41CD-A221-AD0811A489C6}"/>
              </a:ext>
            </a:extLst>
          </p:cNvPr>
          <p:cNvSpPr txBox="1">
            <a:spLocks/>
          </p:cNvSpPr>
          <p:nvPr/>
        </p:nvSpPr>
        <p:spPr>
          <a:xfrm>
            <a:off x="534201" y="2011953"/>
            <a:ext cx="3856723" cy="1021556"/>
          </a:xfrm>
          <a:prstGeom prst="roundRect">
            <a:avLst/>
          </a:prstGeom>
          <a:noFill/>
          <a:ln w="57150" cap="flat" cmpd="sng" algn="ctr">
            <a:solidFill>
              <a:srgbClr val="FFB84F"/>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nSpc>
                <a:spcPct val="90000"/>
              </a:lnSpc>
              <a:spcBef>
                <a:spcPts val="1000"/>
              </a:spcBef>
              <a:buFont typeface="Arial" panose="020B0604020202020204" pitchFamily="34" charset="0"/>
              <a:buNone/>
              <a:defRPr sz="2000">
                <a:latin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ja-JP" altLang="en-US" dirty="0">
                <a:solidFill>
                  <a:schemeClr val="tx1"/>
                </a:solidFill>
                <a:latin typeface="Meiryo UI" panose="020B0604030504040204" pitchFamily="50" charset="-128"/>
                <a:ea typeface="Meiryo UI" panose="020B0604030504040204" pitchFamily="50" charset="-128"/>
              </a:rPr>
              <a:t>品薄のマスクやうがい薬をインターネット通販で注文し、銀行振り込みで代金を支払った。</a:t>
            </a:r>
          </a:p>
        </p:txBody>
      </p:sp>
      <p:sp>
        <p:nvSpPr>
          <p:cNvPr id="13" name="矢印: 下 12">
            <a:extLst>
              <a:ext uri="{FF2B5EF4-FFF2-40B4-BE49-F238E27FC236}">
                <a16:creationId xmlns:a16="http://schemas.microsoft.com/office/drawing/2014/main" id="{A9AFD5FD-FACB-422E-AA99-383C0F7007F3}"/>
              </a:ext>
            </a:extLst>
          </p:cNvPr>
          <p:cNvSpPr/>
          <p:nvPr/>
        </p:nvSpPr>
        <p:spPr>
          <a:xfrm>
            <a:off x="2202681" y="3299443"/>
            <a:ext cx="519764" cy="4620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4" name="コンテンツ プレースホルダー 3">
            <a:extLst>
              <a:ext uri="{FF2B5EF4-FFF2-40B4-BE49-F238E27FC236}">
                <a16:creationId xmlns:a16="http://schemas.microsoft.com/office/drawing/2014/main" id="{01636AD6-931E-4480-A3D7-B16991736826}"/>
              </a:ext>
            </a:extLst>
          </p:cNvPr>
          <p:cNvSpPr txBox="1">
            <a:spLocks/>
          </p:cNvSpPr>
          <p:nvPr/>
        </p:nvSpPr>
        <p:spPr>
          <a:xfrm>
            <a:off x="252361" y="4027389"/>
            <a:ext cx="4537850" cy="1208901"/>
          </a:xfrm>
          <a:prstGeom prst="star32">
            <a:avLst/>
          </a:prstGeom>
          <a:solidFill>
            <a:srgbClr val="FFB84F"/>
          </a:solidFill>
          <a:ln w="127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gn="ctr">
              <a:lnSpc>
                <a:spcPct val="90000"/>
              </a:lnSpc>
              <a:spcBef>
                <a:spcPts val="1000"/>
              </a:spcBef>
              <a:buFont typeface="Arial" panose="020B0604020202020204" pitchFamily="34" charset="0"/>
              <a:buNone/>
              <a:defRPr sz="2000" kern="0" spc="120">
                <a:solidFill>
                  <a:srgbClr val="000000"/>
                </a:solidFill>
                <a:cs typeface="Helvetica"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ja-JP" altLang="en-US" dirty="0">
                <a:latin typeface="Meiryo UI" panose="020B0604030504040204" pitchFamily="50" charset="-128"/>
                <a:ea typeface="Meiryo UI" panose="020B0604030504040204" pitchFamily="50" charset="-128"/>
              </a:rPr>
              <a:t>いつまで待っても</a:t>
            </a:r>
            <a:r>
              <a:rPr lang="en-US" altLang="ja-JP" dirty="0">
                <a:latin typeface="Meiryo UI" panose="020B0604030504040204" pitchFamily="50" charset="-128"/>
                <a:ea typeface="Meiryo UI" panose="020B0604030504040204" pitchFamily="50" charset="-128"/>
              </a:rPr>
              <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商品が届かない！</a:t>
            </a:r>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0211" y="1691455"/>
            <a:ext cx="4140000" cy="4140000"/>
          </a:xfrm>
          <a:prstGeom prst="rect">
            <a:avLst/>
          </a:prstGeom>
        </p:spPr>
      </p:pic>
    </p:spTree>
    <p:extLst>
      <p:ext uri="{BB962C8B-B14F-4D97-AF65-F5344CB8AC3E}">
        <p14:creationId xmlns:p14="http://schemas.microsoft.com/office/powerpoint/2010/main" val="3919186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届いた商品が・・・？</a:t>
            </a:r>
          </a:p>
        </p:txBody>
      </p:sp>
      <p:sp>
        <p:nvSpPr>
          <p:cNvPr id="10" name="コンテンツ プレースホルダー 3">
            <a:extLst>
              <a:ext uri="{FF2B5EF4-FFF2-40B4-BE49-F238E27FC236}">
                <a16:creationId xmlns:a16="http://schemas.microsoft.com/office/drawing/2014/main" id="{46B2E7C4-69AF-437B-A77F-19BA33C1AFD8}"/>
              </a:ext>
            </a:extLst>
          </p:cNvPr>
          <p:cNvSpPr txBox="1">
            <a:spLocks/>
          </p:cNvSpPr>
          <p:nvPr/>
        </p:nvSpPr>
        <p:spPr>
          <a:xfrm>
            <a:off x="417822" y="2171320"/>
            <a:ext cx="4089482" cy="715089"/>
          </a:xfrm>
          <a:prstGeom prst="roundRect">
            <a:avLst/>
          </a:prstGeom>
          <a:noFill/>
          <a:ln w="57150" cap="flat" cmpd="sng" algn="ctr">
            <a:solidFill>
              <a:srgbClr val="FFB84F"/>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nSpc>
                <a:spcPct val="90000"/>
              </a:lnSpc>
              <a:spcBef>
                <a:spcPts val="1000"/>
              </a:spcBef>
              <a:buFont typeface="Arial" panose="020B0604020202020204" pitchFamily="34" charset="0"/>
              <a:buNone/>
              <a:defRPr sz="2000">
                <a:latin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ja-JP" altLang="en-US" dirty="0">
                <a:solidFill>
                  <a:schemeClr val="tx1"/>
                </a:solidFill>
                <a:latin typeface="Meiryo UI" panose="020B0604030504040204" pitchFamily="50" charset="-128"/>
                <a:ea typeface="Meiryo UI" panose="020B0604030504040204" pitchFamily="50" charset="-128"/>
              </a:rPr>
              <a:t>インターネット通販でよさそうな</a:t>
            </a:r>
            <a:r>
              <a:rPr lang="en-US" altLang="ja-JP" dirty="0">
                <a:solidFill>
                  <a:schemeClr val="tx1"/>
                </a:solidFill>
                <a:latin typeface="Meiryo UI" panose="020B0604030504040204" pitchFamily="50" charset="-128"/>
                <a:ea typeface="Meiryo UI" panose="020B0604030504040204" pitchFamily="50" charset="-128"/>
              </a:rPr>
              <a:t/>
            </a:r>
            <a:br>
              <a:rPr lang="en-US" altLang="ja-JP" dirty="0">
                <a:solidFill>
                  <a:schemeClr val="tx1"/>
                </a:solidFill>
                <a:latin typeface="Meiryo UI" panose="020B0604030504040204" pitchFamily="50" charset="-128"/>
                <a:ea typeface="Meiryo UI" panose="020B0604030504040204" pitchFamily="50" charset="-128"/>
              </a:rPr>
            </a:br>
            <a:r>
              <a:rPr lang="ja-JP" altLang="en-US" dirty="0">
                <a:solidFill>
                  <a:schemeClr val="tx1"/>
                </a:solidFill>
                <a:latin typeface="Meiryo UI" panose="020B0604030504040204" pitchFamily="50" charset="-128"/>
                <a:ea typeface="Meiryo UI" panose="020B0604030504040204" pitchFamily="50" charset="-128"/>
              </a:rPr>
              <a:t>服を見つけ、注文した。</a:t>
            </a:r>
          </a:p>
        </p:txBody>
      </p:sp>
      <p:sp>
        <p:nvSpPr>
          <p:cNvPr id="13" name="矢印: 下 13">
            <a:extLst>
              <a:ext uri="{FF2B5EF4-FFF2-40B4-BE49-F238E27FC236}">
                <a16:creationId xmlns:a16="http://schemas.microsoft.com/office/drawing/2014/main" id="{07F90F17-433D-4583-AFAC-3032F9C060B0}"/>
              </a:ext>
            </a:extLst>
          </p:cNvPr>
          <p:cNvSpPr/>
          <p:nvPr/>
        </p:nvSpPr>
        <p:spPr>
          <a:xfrm>
            <a:off x="2202681" y="3299443"/>
            <a:ext cx="519764" cy="4620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4" name="コンテンツ プレースホルダー 3">
            <a:extLst>
              <a:ext uri="{FF2B5EF4-FFF2-40B4-BE49-F238E27FC236}">
                <a16:creationId xmlns:a16="http://schemas.microsoft.com/office/drawing/2014/main" id="{C8EC629E-61D0-42DD-8FD1-294EB307AB68}"/>
              </a:ext>
            </a:extLst>
          </p:cNvPr>
          <p:cNvSpPr txBox="1">
            <a:spLocks/>
          </p:cNvSpPr>
          <p:nvPr/>
        </p:nvSpPr>
        <p:spPr>
          <a:xfrm>
            <a:off x="193638" y="4027389"/>
            <a:ext cx="4537850" cy="1727002"/>
          </a:xfrm>
          <a:prstGeom prst="star32">
            <a:avLst/>
          </a:prstGeom>
          <a:solidFill>
            <a:srgbClr val="FFB84F"/>
          </a:solidFill>
          <a:ln w="127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gn="ctr">
              <a:lnSpc>
                <a:spcPct val="90000"/>
              </a:lnSpc>
              <a:spcBef>
                <a:spcPts val="1000"/>
              </a:spcBef>
              <a:buFont typeface="Arial" panose="020B0604020202020204" pitchFamily="34" charset="0"/>
              <a:buNone/>
              <a:defRPr sz="2000" kern="0" spc="120">
                <a:solidFill>
                  <a:srgbClr val="000000"/>
                </a:solidFill>
                <a:cs typeface="Helvetica"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ja-JP" altLang="en-US" dirty="0">
                <a:latin typeface="Meiryo UI" panose="020B0604030504040204" pitchFamily="50" charset="-128"/>
                <a:ea typeface="Meiryo UI" panose="020B0604030504040204" pitchFamily="50" charset="-128"/>
              </a:rPr>
              <a:t>届いた商品は、</a:t>
            </a:r>
            <a:r>
              <a:rPr lang="en-US" altLang="ja-JP" dirty="0">
                <a:latin typeface="Meiryo UI" panose="020B0604030504040204" pitchFamily="50" charset="-128"/>
                <a:ea typeface="Meiryo UI" panose="020B0604030504040204" pitchFamily="50" charset="-128"/>
              </a:rPr>
              <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載っていた写真と</a:t>
            </a:r>
            <a:r>
              <a:rPr lang="en-US" altLang="ja-JP" dirty="0">
                <a:latin typeface="Meiryo UI" panose="020B0604030504040204" pitchFamily="50" charset="-128"/>
                <a:ea typeface="Meiryo UI" panose="020B0604030504040204" pitchFamily="50" charset="-128"/>
              </a:rPr>
              <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イメージが違う！</a:t>
            </a:r>
          </a:p>
        </p:txBody>
      </p:sp>
      <p:pic>
        <p:nvPicPr>
          <p:cNvPr id="12" name="図形 2" descr="03_4_1"/>
          <p:cNvPicPr>
            <a:picLocks noChangeAspect="1"/>
          </p:cNvPicPr>
          <p:nvPr/>
        </p:nvPicPr>
        <p:blipFill>
          <a:blip r:embed="rId3"/>
          <a:stretch>
            <a:fillRect/>
          </a:stretch>
        </p:blipFill>
        <p:spPr>
          <a:xfrm>
            <a:off x="4819142" y="1800000"/>
            <a:ext cx="4140000" cy="4140000"/>
          </a:xfrm>
          <a:prstGeom prst="rect">
            <a:avLst/>
          </a:prstGeom>
        </p:spPr>
      </p:pic>
    </p:spTree>
    <p:extLst>
      <p:ext uri="{BB962C8B-B14F-4D97-AF65-F5344CB8AC3E}">
        <p14:creationId xmlns:p14="http://schemas.microsoft.com/office/powerpoint/2010/main" val="953980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537949" y="1952118"/>
            <a:ext cx="8068098" cy="1074374"/>
          </a:xfrm>
          <a:prstGeom prst="roundRect">
            <a:avLst/>
          </a:prstGeom>
          <a:solidFill>
            <a:srgbClr val="FFC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ネット通販は、実店舗での購入より難しい点も</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多いことをふまえて利用することが大切</a:t>
            </a:r>
            <a:r>
              <a:rPr lang="ja-JP" altLang="ja-JP" sz="2800" dirty="0">
                <a:solidFill>
                  <a:schemeClr val="tx1"/>
                </a:solidFill>
                <a:latin typeface="HGP創英角ｺﾞｼｯｸUB" panose="020B0900000000000000" pitchFamily="50" charset="-128"/>
                <a:ea typeface="HGP創英角ｺﾞｼｯｸUB" panose="020B0900000000000000" pitchFamily="50" charset="-128"/>
              </a:rPr>
              <a:t>。</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245790" y="1434169"/>
            <a:ext cx="8652419" cy="369332"/>
          </a:xfrm>
          <a:prstGeom prst="rect">
            <a:avLst/>
          </a:prstGeom>
        </p:spPr>
        <p:txBody>
          <a:bodyPr wrap="square">
            <a:spAutoFit/>
          </a:bodyPr>
          <a:lstStyle/>
          <a:p>
            <a:r>
              <a:rPr lang="en-US" altLang="ja-JP" dirty="0" err="1">
                <a:latin typeface="Meiryo UI" panose="020B0604030504040204" pitchFamily="50" charset="-128"/>
                <a:ea typeface="Meiryo UI" panose="020B0604030504040204" pitchFamily="50" charset="-128"/>
              </a:rPr>
              <a:t>BtoC</a:t>
            </a:r>
            <a:r>
              <a:rPr lang="ja-JP" altLang="en-US" dirty="0">
                <a:latin typeface="Meiryo UI" panose="020B0604030504040204" pitchFamily="50" charset="-128"/>
                <a:ea typeface="Meiryo UI" panose="020B0604030504040204" pitchFamily="50" charset="-128"/>
              </a:rPr>
              <a:t>取引は、事業者と消費者（</a:t>
            </a:r>
            <a:r>
              <a:rPr lang="en-US" altLang="ja-JP" dirty="0">
                <a:latin typeface="Meiryo UI" panose="020B0604030504040204" pitchFamily="50" charset="-128"/>
                <a:ea typeface="Meiryo UI" panose="020B0604030504040204" pitchFamily="50" charset="-128"/>
              </a:rPr>
              <a:t>Business to Consumer</a:t>
            </a:r>
            <a:r>
              <a:rPr lang="ja-JP" altLang="en-US" dirty="0">
                <a:latin typeface="Meiryo UI" panose="020B0604030504040204" pitchFamily="50" charset="-128"/>
                <a:ea typeface="Meiryo UI" panose="020B0604030504040204" pitchFamily="50" charset="-128"/>
              </a:rPr>
              <a:t>の略）との</a:t>
            </a:r>
            <a:r>
              <a:rPr lang="ja-JP" altLang="en-US" dirty="0" smtClean="0">
                <a:latin typeface="Meiryo UI" panose="020B0604030504040204" pitchFamily="50" charset="-128"/>
                <a:ea typeface="Meiryo UI" panose="020B0604030504040204" pitchFamily="50" charset="-128"/>
              </a:rPr>
              <a:t>取引の</a:t>
            </a:r>
            <a:r>
              <a:rPr lang="ja-JP" altLang="en-US" dirty="0">
                <a:latin typeface="Meiryo UI" panose="020B0604030504040204" pitchFamily="50" charset="-128"/>
                <a:ea typeface="Meiryo UI" panose="020B0604030504040204" pitchFamily="50" charset="-128"/>
              </a:rPr>
              <a:t>こと。</a:t>
            </a:r>
            <a:endParaRPr lang="en-US" altLang="ja-JP"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A39E5415-5505-4BFE-8016-38EC0170E704}"/>
              </a:ext>
            </a:extLst>
          </p:cNvPr>
          <p:cNvSpPr/>
          <p:nvPr/>
        </p:nvSpPr>
        <p:spPr>
          <a:xfrm>
            <a:off x="112767" y="849286"/>
            <a:ext cx="5548314" cy="523220"/>
          </a:xfrm>
          <a:prstGeom prst="rect">
            <a:avLst/>
          </a:prstGeom>
        </p:spPr>
        <p:txBody>
          <a:bodyPr wrap="none">
            <a:spAutoFit/>
          </a:bodyPr>
          <a:lstStyle/>
          <a:p>
            <a:r>
              <a:rPr lang="ja-JP" altLang="en-US" sz="2800" dirty="0">
                <a:latin typeface="HGP創英角ｺﾞｼｯｸUB" panose="020B0900000000000000" pitchFamily="50" charset="-128"/>
                <a:ea typeface="HGP創英角ｺﾞｼｯｸUB" panose="020B0900000000000000" pitchFamily="50" charset="-128"/>
              </a:rPr>
              <a:t>－ネット通販の利用（</a:t>
            </a:r>
            <a:r>
              <a:rPr lang="en-US" altLang="ja-JP" sz="2800" dirty="0">
                <a:latin typeface="HGP創英角ｺﾞｼｯｸUB" panose="020B0900000000000000" pitchFamily="50" charset="-128"/>
                <a:ea typeface="HGP創英角ｺﾞｼｯｸUB" panose="020B0900000000000000" pitchFamily="50" charset="-128"/>
              </a:rPr>
              <a:t>B</a:t>
            </a:r>
            <a:r>
              <a:rPr lang="ja-JP" altLang="en-US" sz="2800" dirty="0">
                <a:latin typeface="HGP創英角ｺﾞｼｯｸUB" panose="020B0900000000000000" pitchFamily="50" charset="-128"/>
                <a:ea typeface="HGP創英角ｺﾞｼｯｸUB" panose="020B0900000000000000" pitchFamily="50" charset="-128"/>
              </a:rPr>
              <a:t> </a:t>
            </a:r>
            <a:r>
              <a:rPr lang="en-US" altLang="ja-JP" sz="2800" dirty="0">
                <a:latin typeface="HGP創英角ｺﾞｼｯｸUB" panose="020B0900000000000000" pitchFamily="50" charset="-128"/>
                <a:ea typeface="HGP創英角ｺﾞｼｯｸUB" panose="020B0900000000000000" pitchFamily="50" charset="-128"/>
              </a:rPr>
              <a:t>to C</a:t>
            </a:r>
            <a:r>
              <a:rPr lang="ja-JP" altLang="en-US" sz="2800" dirty="0">
                <a:latin typeface="HGP創英角ｺﾞｼｯｸUB" panose="020B0900000000000000" pitchFamily="50" charset="-128"/>
                <a:ea typeface="HGP創英角ｺﾞｼｯｸUB" panose="020B0900000000000000" pitchFamily="50" charset="-128"/>
              </a:rPr>
              <a:t>取引）</a:t>
            </a:r>
            <a:r>
              <a:rPr lang="en-US" altLang="ja-JP" sz="2800" dirty="0">
                <a:latin typeface="HGP創英角ｺﾞｼｯｸUB" panose="020B0900000000000000" pitchFamily="50" charset="-128"/>
                <a:ea typeface="HGP創英角ｺﾞｼｯｸUB" panose="020B0900000000000000" pitchFamily="50" charset="-128"/>
              </a:rPr>
              <a:t>―</a:t>
            </a:r>
            <a:endParaRPr lang="ja-JP" altLang="en-US" sz="2800" dirty="0">
              <a:latin typeface="HGP創英角ｺﾞｼｯｸUB" panose="020B0900000000000000" pitchFamily="50" charset="-128"/>
              <a:ea typeface="HGP創英角ｺﾞｼｯｸUB" panose="020B0900000000000000" pitchFamily="50" charset="-128"/>
            </a:endParaRPr>
          </a:p>
        </p:txBody>
      </p:sp>
      <p:sp>
        <p:nvSpPr>
          <p:cNvPr id="12" name="正方形/長方形 11">
            <a:extLst>
              <a:ext uri="{FF2B5EF4-FFF2-40B4-BE49-F238E27FC236}">
                <a16:creationId xmlns:a16="http://schemas.microsoft.com/office/drawing/2014/main" id="{97A3D647-7EE2-40B9-9085-CDCF2E8BCB12}"/>
              </a:ext>
            </a:extLst>
          </p:cNvPr>
          <p:cNvSpPr/>
          <p:nvPr/>
        </p:nvSpPr>
        <p:spPr>
          <a:xfrm>
            <a:off x="537948" y="3296656"/>
            <a:ext cx="8166781" cy="2677656"/>
          </a:xfrm>
          <a:prstGeom prst="rect">
            <a:avLst/>
          </a:prstGeom>
        </p:spPr>
        <p:txBody>
          <a:bodyPr wrap="square">
            <a:spAutoFit/>
          </a:bodyPr>
          <a:lstStyle/>
          <a:p>
            <a:pPr marL="342900" indent="-342900">
              <a:lnSpc>
                <a:spcPct val="150000"/>
              </a:lnSpc>
              <a:buClr>
                <a:srgbClr val="FFB84F"/>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購入しようとする商品を</a:t>
            </a:r>
            <a:r>
              <a:rPr lang="ja-JP" altLang="en-US" sz="2000" dirty="0" smtClean="0">
                <a:latin typeface="Meiryo UI" panose="020B0604030504040204" pitchFamily="50" charset="-128"/>
                <a:ea typeface="Meiryo UI" panose="020B0604030504040204" pitchFamily="50" charset="-128"/>
              </a:rPr>
              <a:t>、様々な</a:t>
            </a:r>
            <a:r>
              <a:rPr lang="ja-JP" altLang="en-US" sz="2000" dirty="0">
                <a:latin typeface="Meiryo UI" panose="020B0604030504040204" pitchFamily="50" charset="-128"/>
                <a:ea typeface="Meiryo UI" panose="020B0604030504040204" pitchFamily="50" charset="-128"/>
              </a:rPr>
              <a:t>点から見極める</a:t>
            </a:r>
            <a:r>
              <a:rPr lang="ja-JP" altLang="en-US" sz="2000" dirty="0" smtClean="0">
                <a:latin typeface="Meiryo UI" panose="020B0604030504040204" pitchFamily="50" charset="-128"/>
                <a:ea typeface="Meiryo UI" panose="020B0604030504040204" pitchFamily="50" charset="-128"/>
              </a:rPr>
              <a:t>。</a:t>
            </a:r>
            <a:endParaRPr lang="en-US" altLang="ja-JP" sz="2000" dirty="0">
              <a:latin typeface="Meiryo UI" panose="020B0604030504040204" pitchFamily="50" charset="-128"/>
              <a:ea typeface="Meiryo UI" panose="020B0604030504040204" pitchFamily="50" charset="-128"/>
            </a:endParaRPr>
          </a:p>
          <a:p>
            <a:pPr lvl="1">
              <a:lnSpc>
                <a:spcPct val="150000"/>
              </a:lnSpc>
              <a:buClr>
                <a:srgbClr val="FFB84F"/>
              </a:buClr>
              <a:buSzPct val="70000"/>
            </a:pPr>
            <a:r>
              <a:rPr lang="ja-JP" altLang="en-US" sz="1600" dirty="0" smtClean="0">
                <a:latin typeface="Meiryo UI" panose="020B0604030504040204" pitchFamily="50" charset="-128"/>
                <a:ea typeface="Meiryo UI" panose="020B0604030504040204" pitchFamily="50" charset="-128"/>
              </a:rPr>
              <a:t>必要性</a:t>
            </a:r>
            <a:r>
              <a:rPr lang="ja-JP" altLang="en-US" sz="1600" dirty="0">
                <a:latin typeface="Meiryo UI" panose="020B0604030504040204" pitchFamily="50" charset="-128"/>
                <a:ea typeface="Meiryo UI" panose="020B0604030504040204" pitchFamily="50" charset="-128"/>
              </a:rPr>
              <a:t>、質、価格、サイズ、安全性、機能性、耐久性、操作性、環境・社会への配慮 など</a:t>
            </a:r>
            <a:endParaRPr lang="ja-JP" altLang="ja-JP" sz="1600" dirty="0">
              <a:latin typeface="Meiryo UI" panose="020B0604030504040204" pitchFamily="50" charset="-128"/>
              <a:ea typeface="Meiryo UI" panose="020B0604030504040204" pitchFamily="50" charset="-128"/>
            </a:endParaRPr>
          </a:p>
          <a:p>
            <a:pPr marL="342900" indent="-342900">
              <a:lnSpc>
                <a:spcPct val="150000"/>
              </a:lnSpc>
              <a:buClr>
                <a:srgbClr val="FFB84F"/>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信頼できる販売事業者（取引相手）を選ぶ。</a:t>
            </a:r>
            <a:endParaRPr lang="en-US" altLang="ja-JP" sz="2000" dirty="0">
              <a:latin typeface="Meiryo UI" panose="020B0604030504040204" pitchFamily="50" charset="-128"/>
              <a:ea typeface="Meiryo UI" panose="020B0604030504040204" pitchFamily="50" charset="-128"/>
            </a:endParaRPr>
          </a:p>
          <a:p>
            <a:pPr marL="342900" indent="-342900">
              <a:lnSpc>
                <a:spcPct val="150000"/>
              </a:lnSpc>
              <a:buClr>
                <a:srgbClr val="FFB84F"/>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返品・交換の条件、定期購入の有無、解約条件などを確認す</a:t>
            </a:r>
            <a:r>
              <a:rPr lang="ja-JP" altLang="ja-JP" sz="2000" dirty="0">
                <a:latin typeface="Meiryo UI" panose="020B0604030504040204" pitchFamily="50" charset="-128"/>
                <a:ea typeface="Meiryo UI" panose="020B0604030504040204" pitchFamily="50" charset="-128"/>
              </a:rPr>
              <a:t>る</a:t>
            </a:r>
            <a:r>
              <a:rPr lang="ja-JP" altLang="en-US" sz="2000" dirty="0" smtClean="0">
                <a:latin typeface="Meiryo UI" panose="020B0604030504040204" pitchFamily="50" charset="-128"/>
                <a:ea typeface="Meiryo UI" panose="020B0604030504040204" pitchFamily="50" charset="-128"/>
              </a:rPr>
              <a:t>。</a:t>
            </a:r>
            <a:endParaRPr lang="en-US" altLang="ja-JP" sz="2000" dirty="0">
              <a:latin typeface="Meiryo UI" panose="020B0604030504040204" pitchFamily="50" charset="-128"/>
              <a:ea typeface="Meiryo UI" panose="020B0604030504040204" pitchFamily="50" charset="-128"/>
            </a:endParaRPr>
          </a:p>
          <a:p>
            <a:pPr lvl="1">
              <a:lnSpc>
                <a:spcPct val="150000"/>
              </a:lnSpc>
              <a:buClr>
                <a:srgbClr val="FFB84F"/>
              </a:buClr>
              <a:buSzPct val="70000"/>
            </a:pPr>
            <a:r>
              <a:rPr lang="ja-JP" altLang="en-US" sz="1600" dirty="0" smtClean="0">
                <a:latin typeface="Meiryo UI" panose="020B0604030504040204" pitchFamily="50" charset="-128"/>
                <a:ea typeface="Meiryo UI" panose="020B0604030504040204" pitchFamily="50" charset="-128"/>
              </a:rPr>
              <a:t>特</a:t>
            </a:r>
            <a:r>
              <a:rPr lang="ja-JP" altLang="en-US" sz="1600" dirty="0">
                <a:latin typeface="Meiryo UI" panose="020B0604030504040204" pitchFamily="50" charset="-128"/>
                <a:ea typeface="Meiryo UI" panose="020B0604030504040204" pitchFamily="50" charset="-128"/>
              </a:rPr>
              <a:t>にセール品、期限、送料の対応など</a:t>
            </a:r>
            <a:endParaRPr lang="ja-JP" altLang="ja-JP" sz="1600" dirty="0">
              <a:latin typeface="Meiryo UI" panose="020B0604030504040204" pitchFamily="50" charset="-128"/>
              <a:ea typeface="Meiryo UI" panose="020B0604030504040204" pitchFamily="50" charset="-128"/>
            </a:endParaRPr>
          </a:p>
          <a:p>
            <a:pPr marL="342900" indent="-342900">
              <a:lnSpc>
                <a:spcPct val="150000"/>
              </a:lnSpc>
              <a:buClr>
                <a:srgbClr val="FFB84F"/>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申込内容の画面を確認し、注文間違いを防ぐ。</a:t>
            </a:r>
            <a:endParaRPr lang="en-US" altLang="ja-JP" sz="2000" dirty="0">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99975" y="120403"/>
            <a:ext cx="6566547"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多様な購入方法と契約ルールの理解</a:t>
            </a:r>
          </a:p>
        </p:txBody>
      </p:sp>
    </p:spTree>
    <p:extLst>
      <p:ext uri="{BB962C8B-B14F-4D97-AF65-F5344CB8AC3E}">
        <p14:creationId xmlns:p14="http://schemas.microsoft.com/office/powerpoint/2010/main" val="1158339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857</Words>
  <Application>Microsoft Office PowerPoint</Application>
  <PresentationFormat>画面に合わせる (4:3)</PresentationFormat>
  <Paragraphs>73</Paragraphs>
  <Slides>8</Slides>
  <Notes>8</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8</vt:i4>
      </vt:variant>
    </vt:vector>
  </HeadingPairs>
  <TitlesOfParts>
    <vt:vector size="19" baseType="lpstr">
      <vt:lpstr>HGP創英角ｺﾞｼｯｸUB</vt:lpstr>
      <vt:lpstr>HGP創英角ﾎﾟｯﾌﾟ体</vt:lpstr>
      <vt:lpstr>Meiryo UI</vt:lpstr>
      <vt:lpstr>ＭＳ Ｐゴシック</vt:lpstr>
      <vt:lpstr>Arial</vt:lpstr>
      <vt:lpstr>Calibri</vt:lpstr>
      <vt:lpstr>Calibri Light</vt:lpstr>
      <vt:lpstr>Helvetica</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2021-04-14T05:36:58Z</dcterms:created>
  <dcterms:modified xsi:type="dcterms:W3CDTF">2021-04-14T05:37:14Z</dcterms:modified>
</cp:coreProperties>
</file>