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7"/>
  </p:notesMasterIdLst>
  <p:handoutMasterIdLst>
    <p:handoutMasterId r:id="rId8"/>
  </p:handoutMasterIdLst>
  <p:sldIdLst>
    <p:sldId id="366" r:id="rId2"/>
    <p:sldId id="367" r:id="rId3"/>
    <p:sldId id="372" r:id="rId4"/>
    <p:sldId id="369" r:id="rId5"/>
    <p:sldId id="370" r:id="rId6"/>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72886">
              <a:defRPr/>
            </a:pPr>
            <a:r>
              <a:rPr lang="ja-JP" altLang="en-US"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C(2)</a:t>
            </a:r>
            <a:r>
              <a:rPr lang="ja-JP" altLang="en-US"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C(2)</a:t>
            </a:r>
          </a:p>
          <a:p>
            <a:r>
              <a:rPr lang="ja-JP" altLang="en-US" dirty="0" smtClean="0">
                <a:latin typeface="Meiryo UI" panose="020B0604030504040204" pitchFamily="50" charset="-128"/>
                <a:ea typeface="Meiryo UI" panose="020B0604030504040204" pitchFamily="50" charset="-128"/>
              </a:rPr>
              <a:t>多様な販売方法・商法についての理解、多様な契約やその義務と権利</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ネットショップでの購入は</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実店舗の購入よりも慎重に行う必要がある。</a:t>
            </a:r>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販売者が事業者である企業消費者間（</a:t>
            </a:r>
            <a:r>
              <a:rPr lang="en-US" altLang="ja-JP" dirty="0" smtClean="0">
                <a:latin typeface="Meiryo UI" panose="020B0604030504040204" pitchFamily="50" charset="-128"/>
                <a:ea typeface="Meiryo UI" panose="020B0604030504040204" pitchFamily="50" charset="-128"/>
              </a:rPr>
              <a:t>B to C</a:t>
            </a:r>
            <a:r>
              <a:rPr lang="ja-JP" altLang="ja-JP" dirty="0" smtClean="0">
                <a:latin typeface="Meiryo UI" panose="020B0604030504040204" pitchFamily="50" charset="-128"/>
                <a:ea typeface="Meiryo UI" panose="020B0604030504040204" pitchFamily="50" charset="-128"/>
              </a:rPr>
              <a:t>：</a:t>
            </a:r>
            <a:r>
              <a:rPr lang="en-US" altLang="ja-JP" dirty="0" smtClean="0">
                <a:latin typeface="Meiryo UI" panose="020B0604030504040204" pitchFamily="50" charset="-128"/>
                <a:ea typeface="Meiryo UI" panose="020B0604030504040204" pitchFamily="50" charset="-128"/>
              </a:rPr>
              <a:t>Business to Consumer</a:t>
            </a:r>
            <a:r>
              <a:rPr lang="ja-JP"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取引の例と、</a:t>
            </a:r>
            <a:r>
              <a:rPr lang="ja-JP" altLang="ja-JP" dirty="0" smtClean="0">
                <a:latin typeface="Meiryo UI" panose="020B0604030504040204" pitchFamily="50" charset="-128"/>
                <a:ea typeface="Meiryo UI" panose="020B0604030504040204" pitchFamily="50" charset="-128"/>
              </a:rPr>
              <a:t>事業者は仲介するだけで取引は消費者個人間で行う消費者間（</a:t>
            </a:r>
            <a:r>
              <a:rPr lang="en-US" altLang="ja-JP" dirty="0" smtClean="0">
                <a:latin typeface="Meiryo UI" panose="020B0604030504040204" pitchFamily="50" charset="-128"/>
                <a:ea typeface="Meiryo UI" panose="020B0604030504040204" pitchFamily="50" charset="-128"/>
              </a:rPr>
              <a:t>C to C</a:t>
            </a:r>
            <a:r>
              <a:rPr lang="ja-JP" altLang="ja-JP" dirty="0" smtClean="0">
                <a:latin typeface="Meiryo UI" panose="020B0604030504040204" pitchFamily="50" charset="-128"/>
                <a:ea typeface="Meiryo UI" panose="020B0604030504040204" pitchFamily="50" charset="-128"/>
              </a:rPr>
              <a:t>：</a:t>
            </a:r>
            <a:r>
              <a:rPr lang="en-US" altLang="ja-JP" dirty="0" smtClean="0">
                <a:latin typeface="Meiryo UI" panose="020B0604030504040204" pitchFamily="50" charset="-128"/>
                <a:ea typeface="Meiryo UI" panose="020B0604030504040204" pitchFamily="50" charset="-128"/>
              </a:rPr>
              <a:t>Consumer to Consumer</a:t>
            </a:r>
            <a:r>
              <a:rPr lang="ja-JP"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取引の両方について、典型的なトラブル事例から、それぞれの注意すべき点を考えさせたい。特に返品特約を確認する重要性を強調する。</a:t>
            </a:r>
            <a:endParaRPr lang="en-US" altLang="ja-JP" dirty="0" smtClean="0">
              <a:latin typeface="Meiryo UI" panose="020B0604030504040204" pitchFamily="50" charset="-128"/>
              <a:ea typeface="Meiryo UI" panose="020B0604030504040204" pitchFamily="50" charset="-128"/>
            </a:endParaRP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1658575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2456508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90478">
              <a:defRPr/>
            </a:pP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3024932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1823209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709930" y="4925407"/>
            <a:ext cx="5679440" cy="4538451"/>
          </a:xfrm>
        </p:spPr>
        <p:txBody>
          <a:bodyPr/>
          <a:lstStyle/>
          <a:p>
            <a:pPr defTabSz="1072886">
              <a:defRPr/>
            </a:pPr>
            <a:r>
              <a:rPr lang="ja-JP" altLang="en-US" dirty="0" smtClean="0">
                <a:latin typeface="Meiryo UI" panose="020B0604030504040204" pitchFamily="50" charset="-128"/>
                <a:ea typeface="Meiryo UI" panose="020B0604030504040204" pitchFamily="50" charset="-128"/>
              </a:rPr>
              <a:t>通信販売などでは、購入前に実物を見たり手に取ったりできないため、イメージと違う、サイズが合わないなどのトラブルになることがある。</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注文時の注意書きをよく読まずに注文し、「返品・交換ができなかった」といったトラブルも多い。</a:t>
            </a:r>
          </a:p>
          <a:p>
            <a:r>
              <a:rPr lang="ja-JP" altLang="en-US" dirty="0" smtClean="0">
                <a:latin typeface="Meiryo UI" panose="020B0604030504040204" pitchFamily="50" charset="-128"/>
                <a:ea typeface="Meiryo UI" panose="020B0604030504040204" pitchFamily="50" charset="-128"/>
              </a:rPr>
              <a:t>商品を注文する際、事前に説明を読んだりネット販売会社等に問い合わせる等してサイズなどを確認し、納得してから購入するようにしよう。</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インターネット通販を始め通信販売では、クーリング・オフ制度はなく、広告に表示された「解約・返品できるかどうか」、「解約・返品できる場合の条件」などに従うことになる（表示がない場合は、商品が届いてから８日間以内であれば、消費者の送料負担で返品が可能）。</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1072886">
              <a:defRPr/>
            </a:pPr>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〇「便利なネット通販</a:t>
            </a: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でも、こんなトラブルが！」</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http://www.kokusen.go.jp/mimamori/kmj_mailmag/kmj-support50.html</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2519070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latin typeface="HGP創英角ｺﾞｼｯｸUB" panose="020B0900000000000000" pitchFamily="50" charset="-128"/>
                <a:ea typeface="HGP創英角ｺﾞｼｯｸUB" panose="020B0900000000000000" pitchFamily="50" charset="-128"/>
              </a:rPr>
              <a:t>多様な購入方法と契約ルールの理解</a:t>
            </a:r>
          </a:p>
        </p:txBody>
      </p:sp>
    </p:spTree>
    <p:extLst>
      <p:ext uri="{BB962C8B-B14F-4D97-AF65-F5344CB8AC3E}">
        <p14:creationId xmlns:p14="http://schemas.microsoft.com/office/powerpoint/2010/main" val="32691756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3028950" y="3020041"/>
            <a:ext cx="3414142" cy="1093861"/>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3600" dirty="0">
                <a:latin typeface="HGP創英角ﾎﾟｯﾌﾟ体" panose="040B0A00000000000000" pitchFamily="50" charset="-128"/>
                <a:ea typeface="HGP創英角ﾎﾟｯﾌﾟ体" panose="040B0A00000000000000" pitchFamily="50" charset="-128"/>
              </a:rPr>
              <a:t>お得なセール品</a:t>
            </a:r>
            <a:endParaRPr lang="en-US" altLang="ja-JP" sz="3600" dirty="0">
              <a:latin typeface="HGP創英角ﾎﾟｯﾌﾟ体" panose="040B0A00000000000000" pitchFamily="50" charset="-128"/>
              <a:ea typeface="HGP創英角ﾎﾟｯﾌﾟ体" panose="040B0A00000000000000" pitchFamily="50" charset="-128"/>
            </a:endParaRPr>
          </a:p>
          <a:p>
            <a:r>
              <a:rPr lang="ja-JP" altLang="en-US" sz="3600" dirty="0" err="1">
                <a:latin typeface="HGP創英角ﾎﾟｯﾌﾟ体" panose="040B0A00000000000000" pitchFamily="50" charset="-128"/>
                <a:ea typeface="HGP創英角ﾎﾟｯﾌﾟ体" panose="040B0A00000000000000" pitchFamily="50" charset="-128"/>
              </a:rPr>
              <a:t>だった</a:t>
            </a:r>
            <a:r>
              <a:rPr lang="ja-JP" altLang="en-US" sz="3600" dirty="0">
                <a:latin typeface="HGP創英角ﾎﾟｯﾌﾟ体" panose="040B0A00000000000000" pitchFamily="50" charset="-128"/>
                <a:ea typeface="HGP創英角ﾎﾟｯﾌﾟ体" panose="040B0A00000000000000" pitchFamily="50" charset="-128"/>
              </a:rPr>
              <a:t>けど・</a:t>
            </a:r>
            <a:r>
              <a:rPr lang="ja-JP" altLang="en-US" sz="3600" dirty="0" smtClean="0">
                <a:latin typeface="HGP創英角ﾎﾟｯﾌﾟ体" panose="040B0A00000000000000" pitchFamily="50" charset="-128"/>
                <a:ea typeface="HGP創英角ﾎﾟｯﾌﾟ体" panose="040B0A00000000000000" pitchFamily="50" charset="-128"/>
              </a:rPr>
              <a:t>・・</a:t>
            </a:r>
            <a:endParaRPr lang="ja-JP" altLang="en-US" sz="3600" dirty="0">
              <a:latin typeface="HGP創英角ﾎﾟｯﾌﾟ体" panose="040B0A00000000000000" pitchFamily="50" charset="-128"/>
              <a:ea typeface="HGP創英角ﾎﾟｯﾌﾟ体" panose="040B0A00000000000000" pitchFamily="50" charset="-128"/>
            </a:endParaRPr>
          </a:p>
        </p:txBody>
      </p:sp>
      <p:sp>
        <p:nvSpPr>
          <p:cNvPr id="10" name="テキスト ボックス 9"/>
          <p:cNvSpPr txBox="1"/>
          <p:nvPr/>
        </p:nvSpPr>
        <p:spPr>
          <a:xfrm>
            <a:off x="99975" y="120403"/>
            <a:ext cx="6566547"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多様な購入方法と契約ルールの理解</a:t>
            </a:r>
          </a:p>
        </p:txBody>
      </p:sp>
      <p:pic>
        <p:nvPicPr>
          <p:cNvPr id="7" name="図 8" descr="アイコン&#10;&#10;自動的に生成された説明"/>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950" y="2674089"/>
            <a:ext cx="1800000" cy="1800000"/>
          </a:xfrm>
          <a:prstGeom prst="rect">
            <a:avLst/>
          </a:prstGeom>
        </p:spPr>
      </p:pic>
    </p:spTree>
    <p:extLst>
      <p:ext uri="{BB962C8B-B14F-4D97-AF65-F5344CB8AC3E}">
        <p14:creationId xmlns:p14="http://schemas.microsoft.com/office/powerpoint/2010/main" val="22016935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ネット通販で、好みの</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服を</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見つけた。</a:t>
            </a:r>
          </a:p>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期間限定</a:t>
            </a:r>
            <a:r>
              <a:rPr lang="en-US" altLang="ja-JP" sz="2000" dirty="0">
                <a:latin typeface="Meiryo UI" panose="020B0604030504040204" pitchFamily="50" charset="-128"/>
                <a:ea typeface="Meiryo UI" panose="020B0604030504040204" pitchFamily="50" charset="-128"/>
                <a:cs typeface="Times New Roman" panose="02020603050405020304" pitchFamily="18" charset="0"/>
              </a:rPr>
              <a:t>SALE</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なので、急いで注文した。</a:t>
            </a:r>
          </a:p>
        </p:txBody>
      </p:sp>
      <p:sp>
        <p:nvSpPr>
          <p:cNvPr id="12" name="テキスト ボックス 11"/>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お得なセール品だったけど・</a:t>
            </a:r>
            <a:r>
              <a:rPr lang="ja-JP" altLang="en-US" dirty="0" smtClean="0">
                <a:latin typeface="HGP創英角ﾎﾟｯﾌﾟ体" panose="040B0A00000000000000" pitchFamily="50" charset="-128"/>
                <a:ea typeface="HGP創英角ﾎﾟｯﾌﾟ体" panose="040B0A00000000000000" pitchFamily="50" charset="-128"/>
              </a:rPr>
              <a:t>・・</a:t>
            </a:r>
            <a:endParaRPr lang="ja-JP" altLang="en-US" dirty="0">
              <a:latin typeface="HGP創英角ﾎﾟｯﾌﾟ体" panose="040B0A00000000000000" pitchFamily="50" charset="-128"/>
              <a:ea typeface="HGP創英角ﾎﾟｯﾌﾟ体" panose="040B0A00000000000000" pitchFamily="50" charset="-128"/>
            </a:endParaRPr>
          </a:p>
        </p:txBody>
      </p:sp>
      <p:pic>
        <p:nvPicPr>
          <p:cNvPr id="9" name="図 8" descr="図形&#10;&#10;低い精度で自動的に生成された説明">
            <a:extLst>
              <a:ext uri="{FF2B5EF4-FFF2-40B4-BE49-F238E27FC236}">
                <a16:creationId xmlns:a16="http://schemas.microsoft.com/office/drawing/2014/main" id="{250510FF-8C05-407F-8A2B-CD5D065207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1975" y="1944000"/>
            <a:ext cx="4665025" cy="4665025"/>
          </a:xfrm>
          <a:prstGeom prst="rect">
            <a:avLst/>
          </a:prstGeom>
        </p:spPr>
      </p:pic>
    </p:spTree>
    <p:extLst>
      <p:ext uri="{BB962C8B-B14F-4D97-AF65-F5344CB8AC3E}">
        <p14:creationId xmlns:p14="http://schemas.microsoft.com/office/powerpoint/2010/main" val="29423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届いた服を早速試着してみたら、まったくサイズが合わない。</a:t>
            </a:r>
          </a:p>
        </p:txBody>
      </p:sp>
      <p:sp>
        <p:nvSpPr>
          <p:cNvPr id="10" name="テキスト ボックス 9"/>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お得なセール品だったけど・</a:t>
            </a:r>
            <a:r>
              <a:rPr lang="ja-JP" altLang="en-US" dirty="0" smtClean="0">
                <a:latin typeface="HGP創英角ﾎﾟｯﾌﾟ体" panose="040B0A00000000000000" pitchFamily="50" charset="-128"/>
                <a:ea typeface="HGP創英角ﾎﾟｯﾌﾟ体" panose="040B0A00000000000000" pitchFamily="50" charset="-128"/>
              </a:rPr>
              <a:t>・・</a:t>
            </a:r>
            <a:endParaRPr lang="ja-JP" altLang="en-US" dirty="0">
              <a:latin typeface="HGP創英角ﾎﾟｯﾌﾟ体" panose="040B0A00000000000000" pitchFamily="50" charset="-128"/>
              <a:ea typeface="HGP創英角ﾎﾟｯﾌﾟ体" panose="040B0A00000000000000" pitchFamily="50" charset="-128"/>
            </a:endParaRPr>
          </a:p>
        </p:txBody>
      </p:sp>
      <p:pic>
        <p:nvPicPr>
          <p:cNvPr id="7" name="図形 4" descr="03_1_2"/>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2655280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B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返品の連絡をしたら、セール品は不良品でなければ返品できないと言われた。</a:t>
            </a:r>
          </a:p>
        </p:txBody>
      </p:sp>
      <p:sp>
        <p:nvSpPr>
          <p:cNvPr id="10" name="テキスト ボックス 9"/>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お得なセール品だったけど・</a:t>
            </a:r>
            <a:r>
              <a:rPr lang="ja-JP" altLang="en-US" dirty="0" smtClean="0">
                <a:latin typeface="HGP創英角ﾎﾟｯﾌﾟ体" panose="040B0A00000000000000" pitchFamily="50" charset="-128"/>
                <a:ea typeface="HGP創英角ﾎﾟｯﾌﾟ体" panose="040B0A00000000000000" pitchFamily="50" charset="-128"/>
              </a:rPr>
              <a:t>・・</a:t>
            </a:r>
            <a:endParaRPr lang="ja-JP" altLang="en-US" dirty="0">
              <a:latin typeface="HGP創英角ﾎﾟｯﾌﾟ体" panose="040B0A00000000000000" pitchFamily="50" charset="-128"/>
              <a:ea typeface="HGP創英角ﾎﾟｯﾌﾟ体" panose="040B0A00000000000000" pitchFamily="50" charset="-128"/>
            </a:endParaRPr>
          </a:p>
        </p:txBody>
      </p:sp>
      <p:pic>
        <p:nvPicPr>
          <p:cNvPr id="7" name="図形 4" descr="03_1_3"/>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15718790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444</Words>
  <Application>Microsoft Office PowerPoint</Application>
  <PresentationFormat>画面に合わせる (4:3)</PresentationFormat>
  <Paragraphs>33</Paragraphs>
  <Slides>5</Slides>
  <Notes>5</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5</vt:i4>
      </vt:variant>
    </vt:vector>
  </HeadingPairs>
  <TitlesOfParts>
    <vt:vector size="14" baseType="lpstr">
      <vt:lpstr>HGP創英角ｺﾞｼｯｸUB</vt:lpstr>
      <vt:lpstr>HGP創英角ﾎﾟｯﾌﾟ体</vt:lpstr>
      <vt:lpstr>Meiryo UI</vt:lpstr>
      <vt:lpstr>ＭＳ Ｐゴシック</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2021-04-14T05:34:37Z</dcterms:created>
  <dcterms:modified xsi:type="dcterms:W3CDTF">2021-04-14T05:34:45Z</dcterms:modified>
</cp:coreProperties>
</file>