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366" r:id="rId2"/>
    <p:sldId id="333" r:id="rId3"/>
    <p:sldId id="331" r:id="rId4"/>
    <p:sldId id="334" r:id="rId5"/>
    <p:sldId id="353" r:id="rId6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79"/>
    <a:srgbClr val="B7FEF7"/>
    <a:srgbClr val="FFFF97"/>
    <a:srgbClr val="B2E182"/>
    <a:srgbClr val="ACA1FD"/>
    <a:srgbClr val="FFB84F"/>
    <a:srgbClr val="FFCCFF"/>
    <a:srgbClr val="9DC3E6"/>
    <a:srgbClr val="FF9999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7" autoAdjust="0"/>
    <p:restoredTop sz="79162" autoAdjust="0"/>
  </p:normalViewPr>
  <p:slideViewPr>
    <p:cSldViewPr snapToGrid="0">
      <p:cViewPr varScale="1">
        <p:scale>
          <a:sx n="69" d="100"/>
          <a:sy n="69" d="100"/>
        </p:scale>
        <p:origin x="2203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39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C6C7E1F-166D-4EBA-ABDF-CB95C0B7529C}" type="datetimeFigureOut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0844428-C2EE-478D-94C1-C74E5AA8E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7313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EF91553-D7A5-4E7F-8D52-FF27A2A164F3}" type="datetimeFigureOut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CBD6D13-86E9-488D-B7C7-6556383DC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0331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72886">
              <a:defRPr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高等学校家庭科学習指導要領　家庭基礎：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C(2)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家庭総合：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C(2)</a:t>
            </a: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多様な販売方法・商法についての理解、多様な契約やその義務と権利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ネットショップでの購入は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実店舗の購入よりも慎重に行う必要がある。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販売者が事業者である企業消費者間（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B to C</a:t>
            </a:r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Business to Consumer</a:t>
            </a:r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取引の例と、</a:t>
            </a:r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事業者は仲介するだけで取引は消費者個人間で行う消費者間（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C to C</a:t>
            </a:r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Consumer to Consumer</a:t>
            </a:r>
            <a:r>
              <a:rPr lang="ja-JP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取引の両方について、典型的なトラブル事例から、それぞれの注意すべき点を考えさせたい。特に返品特約を確認する重要性を強調する。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57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857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840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394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47775" y="823913"/>
            <a:ext cx="4603750" cy="3454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709930" y="4495806"/>
            <a:ext cx="5679440" cy="5675630"/>
          </a:xfrm>
        </p:spPr>
        <p:txBody>
          <a:bodyPr/>
          <a:lstStyle/>
          <a:p>
            <a:pPr defTabSz="1111832">
              <a:defRPr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契約内容の確認が不十分であったために起きるトラブルは多い。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1111832">
              <a:defRPr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商品を注文する際には、契約内容や解約条件をしっかり確認しよう。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1111832">
              <a:defRPr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最終確認画面を印刷したり、スクリーンショットを撮るなどして、契約内容を記録しておこう。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また、商品の使用によって体調を崩してしまった際は、すぐに商品の使用を中止し、速やかに医師の診断を受けよう。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インターネット通販を始め通信販売では、クーリング・オフ制度はなく、広告に表示された「解約・返品できるかどうか」、「解約・返品できる場合の条件」などに従うことになる（表示がない場合は、商品が届いてから８日間以内であれば、消費者の送料負担で返品が可能）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1111832">
              <a:defRPr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困ったときや不安に思う場合は、最寄りの消費生活センターや消費者ホットライン１８８へ。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1111832">
              <a:defRPr/>
            </a:pP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1111832">
              <a:defRPr/>
            </a:pP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参考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defTabSz="1111832">
              <a:defRPr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国民生活センター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HP</a:t>
            </a: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〇「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SNS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でネット通販　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回だけのつもりが定期購入に！？」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http://www.kokusen.go.jp/mimamori/kmj_mailmag/kmj-support115.html</a:t>
            </a: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〇「「解約保証」のはずが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…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定期購入トラブルに注意」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http://www.kokusen.go.jp/mimamori/mj_mailmag/mj-shinsen359.html</a:t>
            </a: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〇「クーリング・オフ」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http://www.kokusen.go.jp/soudan_now/data/coolingoff.html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452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093F-6C01-4338-98D8-01B4D25C099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42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A1F9-EA31-45BF-83C5-B2A549D871E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17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4A73C-F3B2-46B0-A633-E3DDD92E1A89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32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35D4-E084-4796-944E-5A23BCD2497A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47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0CA-064D-4CE8-B276-C5657E697253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38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FAC0-0199-4389-932D-6FC95C5FF7DD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24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EE64-EA87-4351-889F-247AB84D1D6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59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A1DE5-0465-41B1-8847-2003669A96BE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31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E87FF-2B8F-4551-BED0-2C039BFED11A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40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BEC-4E0E-4C0D-B8D1-EE1E725EBFE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58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05FB8-B52C-4E53-9505-C87D34C7091C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72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A59C1-1247-48A9-B740-F9A09E1DB08E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03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3035300"/>
            <a:ext cx="9144000" cy="787400"/>
          </a:xfrm>
          <a:prstGeom prst="rect">
            <a:avLst/>
          </a:prstGeom>
          <a:solidFill>
            <a:srgbClr val="FFB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多様な購入方法と契約ルールの理解</a:t>
            </a:r>
          </a:p>
        </p:txBody>
      </p:sp>
    </p:spTree>
    <p:extLst>
      <p:ext uri="{BB962C8B-B14F-4D97-AF65-F5344CB8AC3E}">
        <p14:creationId xmlns:p14="http://schemas.microsoft.com/office/powerpoint/2010/main" val="326917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787400"/>
          </a:xfrm>
          <a:prstGeom prst="rect">
            <a:avLst/>
          </a:prstGeom>
          <a:solidFill>
            <a:srgbClr val="FFB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F99FF"/>
              </a:solidFill>
            </a:endParaRPr>
          </a:p>
        </p:txBody>
      </p:sp>
      <p:sp>
        <p:nvSpPr>
          <p:cNvPr id="6" name="タイトル 3">
            <a:extLst>
              <a:ext uri="{FF2B5EF4-FFF2-40B4-BE49-F238E27FC236}">
                <a16:creationId xmlns:a16="http://schemas.microsoft.com/office/drawing/2014/main" id="{B36084D6-D1E6-44FA-A84B-6CB7FEE5C03D}"/>
              </a:ext>
            </a:extLst>
          </p:cNvPr>
          <p:cNvSpPr txBox="1">
            <a:spLocks/>
          </p:cNvSpPr>
          <p:nvPr/>
        </p:nvSpPr>
        <p:spPr>
          <a:xfrm>
            <a:off x="3001405" y="2674089"/>
            <a:ext cx="5600335" cy="112855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１</a:t>
            </a:r>
            <a:r>
              <a:rPr lang="ja-JP" altLang="en-US" sz="3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回</a:t>
            </a:r>
            <a:r>
              <a:rPr lang="ja-JP" altLang="en-US" sz="3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だけのつもりが・・・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9975" y="120403"/>
            <a:ext cx="6566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多様な購入方法と契約ルールの理解</a:t>
            </a:r>
          </a:p>
        </p:txBody>
      </p:sp>
      <p:pic>
        <p:nvPicPr>
          <p:cNvPr id="7" name="図 8" descr="アイコン&#10;&#10;自動的に生成された説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950" y="2674089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9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787400"/>
          </a:xfrm>
          <a:prstGeom prst="rect">
            <a:avLst/>
          </a:prstGeom>
          <a:solidFill>
            <a:srgbClr val="FFB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F99FF"/>
              </a:solidFill>
            </a:endParaRP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8130BF91-048C-494D-B01D-92BE03422924}"/>
              </a:ext>
            </a:extLst>
          </p:cNvPr>
          <p:cNvSpPr txBox="1">
            <a:spLocks/>
          </p:cNvSpPr>
          <p:nvPr/>
        </p:nvSpPr>
        <p:spPr>
          <a:xfrm>
            <a:off x="0" y="983109"/>
            <a:ext cx="9144000" cy="7720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SNS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の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広告で、よさそうなダイエットサプリを見つけた。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まずは初回、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500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円だったら試してみようと思い、スマホで注文した。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9977" y="195709"/>
            <a:ext cx="292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１回だけのつもりが・</a:t>
            </a:r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</a:t>
            </a:r>
            <a:endParaRPr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00" y="1950824"/>
            <a:ext cx="468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144000" cy="787400"/>
          </a:xfrm>
          <a:prstGeom prst="rect">
            <a:avLst/>
          </a:prstGeom>
          <a:solidFill>
            <a:srgbClr val="FFB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F99FF"/>
              </a:solidFill>
            </a:endParaRP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8130BF91-048C-494D-B01D-92BE03422924}"/>
              </a:ext>
            </a:extLst>
          </p:cNvPr>
          <p:cNvSpPr txBox="1">
            <a:spLocks/>
          </p:cNvSpPr>
          <p:nvPr/>
        </p:nvSpPr>
        <p:spPr>
          <a:xfrm>
            <a:off x="0" y="983109"/>
            <a:ext cx="9144000" cy="7720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１回だけのつもりでその後は頼んで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いないのに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、数週間おきに同じ商品が勝手に届く。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しかも１万円も支払うよう請求されている。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9977" y="195709"/>
            <a:ext cx="292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１回だけのつもりが・</a:t>
            </a:r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</a:t>
            </a:r>
            <a:endParaRPr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00" y="1909314"/>
            <a:ext cx="468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1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787400"/>
          </a:xfrm>
          <a:prstGeom prst="rect">
            <a:avLst/>
          </a:prstGeom>
          <a:solidFill>
            <a:srgbClr val="FFB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F99FF"/>
              </a:solidFill>
            </a:endParaRPr>
          </a:p>
        </p:txBody>
      </p:sp>
      <p:sp>
        <p:nvSpPr>
          <p:cNvPr id="11" name="コンテンツ プレースホルダー 3">
            <a:extLst>
              <a:ext uri="{FF2B5EF4-FFF2-40B4-BE49-F238E27FC236}">
                <a16:creationId xmlns:a16="http://schemas.microsoft.com/office/drawing/2014/main" id="{8130BF91-048C-494D-B01D-92BE03422924}"/>
              </a:ext>
            </a:extLst>
          </p:cNvPr>
          <p:cNvSpPr txBox="1">
            <a:spLocks/>
          </p:cNvSpPr>
          <p:nvPr/>
        </p:nvSpPr>
        <p:spPr>
          <a:xfrm>
            <a:off x="0" y="983109"/>
            <a:ext cx="9144000" cy="7720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問い合わせる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と「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5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回継続が条件の定期購入なので、解約できない。」と言われた。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解約保証期間は、３日前に過ぎていた。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9977" y="195709"/>
            <a:ext cx="292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１回だけのつもりが・</a:t>
            </a:r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</a:t>
            </a:r>
            <a:endParaRPr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00" y="1950824"/>
            <a:ext cx="468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5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512</Words>
  <Application>Microsoft Office PowerPoint</Application>
  <PresentationFormat>画面に合わせる (4:3)</PresentationFormat>
  <Paragraphs>41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HGP創英角ｺﾞｼｯｸUB</vt:lpstr>
      <vt:lpstr>HGP創英角ﾎﾟｯﾌﾟ体</vt:lpstr>
      <vt:lpstr>Meiryo UI</vt:lpstr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2021-04-14T05:33:42Z</dcterms:created>
  <dcterms:modified xsi:type="dcterms:W3CDTF">2021-04-14T05:34:16Z</dcterms:modified>
</cp:coreProperties>
</file>