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5"/>
  </p:notesMasterIdLst>
  <p:handoutMasterIdLst>
    <p:handoutMasterId r:id="rId6"/>
  </p:handoutMasterIdLst>
  <p:sldIdLst>
    <p:sldId id="356" r:id="rId2"/>
    <p:sldId id="419" r:id="rId3"/>
    <p:sldId id="431" r:id="rId4"/>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ja-JP"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r>
              <a:rPr lang="ja-JP" altLang="en-US" dirty="0" smtClean="0">
                <a:latin typeface="Meiryo UI" panose="020B0604030504040204" pitchFamily="50" charset="-128"/>
                <a:ea typeface="Meiryo UI" panose="020B0604030504040204" pitchFamily="50" charset="-128"/>
              </a:rPr>
              <a:t> 生活情報の適切な収集・整理／消費生活の変化を背景に発生する消費者問題</a:t>
            </a:r>
            <a:endParaRPr lang="en-US" altLang="ja-JP" dirty="0" smtClean="0">
              <a:latin typeface="Meiryo UI" panose="020B0604030504040204" pitchFamily="50" charset="-128"/>
              <a:ea typeface="Meiryo UI" panose="020B0604030504040204" pitchFamily="50" charset="-128"/>
            </a:endParaRPr>
          </a:p>
          <a:p>
            <a:endParaRPr lang="ja-JP"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デジタル化された生活情報を収集したり、情報のやり取りをする際には、消費者が認識しないままに個人情報が取得されるといったことが起こりやすい。</a:t>
            </a:r>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契約の際に個人情報の管理がしっかりしている事業者を選ぶようにすること</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自分や他人の個人情報をネット上に載せないなど</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個人情報</a:t>
            </a:r>
            <a:r>
              <a:rPr lang="ja-JP" altLang="en-US" dirty="0" smtClean="0">
                <a:latin typeface="Meiryo UI" panose="020B0604030504040204" pitchFamily="50" charset="-128"/>
                <a:ea typeface="Meiryo UI" panose="020B0604030504040204" pitchFamily="50" charset="-128"/>
              </a:rPr>
              <a:t>を流出させないよう</a:t>
            </a:r>
            <a:r>
              <a:rPr lang="ja-JP" altLang="ja-JP" dirty="0" smtClean="0">
                <a:latin typeface="Meiryo UI" panose="020B0604030504040204" pitchFamily="50" charset="-128"/>
                <a:ea typeface="Meiryo UI" panose="020B0604030504040204" pitchFamily="50" charset="-128"/>
              </a:rPr>
              <a:t>十分気を</a:t>
            </a:r>
            <a:r>
              <a:rPr lang="ja-JP" altLang="en-US" dirty="0" smtClean="0">
                <a:latin typeface="Meiryo UI" panose="020B0604030504040204" pitchFamily="50" charset="-128"/>
                <a:ea typeface="Meiryo UI" panose="020B0604030504040204" pitchFamily="50" charset="-128"/>
              </a:rPr>
              <a:t>付</a:t>
            </a:r>
            <a:r>
              <a:rPr lang="ja-JP" altLang="ja-JP" dirty="0" smtClean="0">
                <a:latin typeface="Meiryo UI" panose="020B0604030504040204" pitchFamily="50" charset="-128"/>
                <a:ea typeface="Meiryo UI" panose="020B0604030504040204" pitchFamily="50" charset="-128"/>
              </a:rPr>
              <a:t>ける必要がある。</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3972273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709930" y="4925407"/>
            <a:ext cx="5679440" cy="4795699"/>
          </a:xfrm>
        </p:spPr>
        <p:txBody>
          <a:bodyPr/>
          <a:lstStyle/>
          <a:p>
            <a:r>
              <a:rPr lang="ja-JP" altLang="en-US" dirty="0" smtClean="0">
                <a:latin typeface="Meiryo UI" panose="020B0604030504040204" pitchFamily="50" charset="-128"/>
                <a:ea typeface="Meiryo UI" panose="020B0604030504040204" pitchFamily="50" charset="-128"/>
              </a:rPr>
              <a:t>偽のエラー表示等で不安をあおり、ソフトの購入やアプリのインストール等による修理やサポート契約をさせられるケース。</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インストールしてしまったら、「システムの復元」や「パソコンの初期化」が必要となることが多い。</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偽の警告画面が表示された場合は、ブラウザを閉じよう。</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閉じられない場合は、強制終了するか、再起動する。</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072886">
              <a:defRPr/>
            </a:pPr>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〇「スマホにまつわる怖い話「スマホを見ていただけなのに</a:t>
            </a: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http://www.kokusen.go.jp/wakamono/data/haruharu01.html</a:t>
            </a: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〇「使用中に偽の警告表示！　慌てて事業者に連絡しないで」</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http://www.kokusen.go.jp/mimamori/mj_mailmag/mj-shinsen340.html</a:t>
            </a: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〇「インターネット使用中に突然表示される偽セキュリティ警告画面にご注意！」</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http://www.kokusen.go.jp/news/data/n-20181107_1.html</a:t>
            </a:r>
            <a:endParaRPr lang="en-US"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3047482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1154099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latin typeface="HGP創英角ｺﾞｼｯｸUB" panose="020B0900000000000000" pitchFamily="50" charset="-128"/>
                <a:ea typeface="HGP創英角ｺﾞｼｯｸUB" panose="020B0900000000000000" pitchFamily="50" charset="-128"/>
              </a:rPr>
              <a:t>個人情報流出の予防</a:t>
            </a:r>
          </a:p>
        </p:txBody>
      </p:sp>
    </p:spTree>
    <p:extLst>
      <p:ext uri="{BB962C8B-B14F-4D97-AF65-F5344CB8AC3E}">
        <p14:creationId xmlns:p14="http://schemas.microsoft.com/office/powerpoint/2010/main" val="24380793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6FBD2683-DF02-4ED8-8477-30EB4E9ED79C}"/>
              </a:ext>
            </a:extLst>
          </p:cNvPr>
          <p:cNvSpPr/>
          <p:nvPr/>
        </p:nvSpPr>
        <p:spPr>
          <a:xfrm>
            <a:off x="0" y="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descr="正方形 が含まれている画像&#10;&#10;自動的に生成された説明">
            <a:extLst>
              <a:ext uri="{FF2B5EF4-FFF2-40B4-BE49-F238E27FC236}">
                <a16:creationId xmlns:a16="http://schemas.microsoft.com/office/drawing/2014/main" id="{D1E6E35A-7D87-4BEB-B782-7B659EEDD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9142" y="1623111"/>
            <a:ext cx="4680000" cy="4680000"/>
          </a:xfrm>
          <a:prstGeom prst="rect">
            <a:avLst/>
          </a:prstGeom>
        </p:spPr>
      </p:pic>
      <p:sp>
        <p:nvSpPr>
          <p:cNvPr id="13" name="コンテンツ プレースホルダー 3">
            <a:extLst>
              <a:ext uri="{FF2B5EF4-FFF2-40B4-BE49-F238E27FC236}">
                <a16:creationId xmlns:a16="http://schemas.microsoft.com/office/drawing/2014/main" id="{BED1B325-A47C-4F6D-9262-2F7FB251A208}"/>
              </a:ext>
            </a:extLst>
          </p:cNvPr>
          <p:cNvSpPr txBox="1">
            <a:spLocks/>
          </p:cNvSpPr>
          <p:nvPr/>
        </p:nvSpPr>
        <p:spPr>
          <a:xfrm>
            <a:off x="354813" y="1822789"/>
            <a:ext cx="3763154" cy="1021556"/>
          </a:xfrm>
          <a:prstGeom prst="roundRect">
            <a:avLst/>
          </a:prstGeom>
          <a:noFill/>
          <a:ln w="57150" cap="flat" cmpd="sng" algn="ctr">
            <a:solidFill>
              <a:srgbClr val="FFCCFF"/>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defPPr>
              <a:defRPr lang="ja-JP"/>
            </a:defPPr>
            <a:lvl1pPr indent="0">
              <a:lnSpc>
                <a:spcPct val="90000"/>
              </a:lnSpc>
              <a:spcBef>
                <a:spcPts val="1000"/>
              </a:spcBef>
              <a:buFont typeface="Arial" panose="020B0604020202020204" pitchFamily="34" charset="0"/>
              <a:buNone/>
              <a:defRPr sz="2000">
                <a:latin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ja-JP" altLang="en-US" dirty="0">
                <a:solidFill>
                  <a:schemeClr val="tx1"/>
                </a:solidFill>
                <a:latin typeface="Meiryo UI" panose="020B0604030504040204" pitchFamily="50" charset="-128"/>
                <a:ea typeface="Meiryo UI" panose="020B0604030504040204" pitchFamily="50" charset="-128"/>
              </a:rPr>
              <a:t>インターネットを利用して</a:t>
            </a:r>
            <a:r>
              <a:rPr lang="ja-JP" altLang="en-US" dirty="0" smtClean="0">
                <a:solidFill>
                  <a:schemeClr val="tx1"/>
                </a:solidFill>
                <a:latin typeface="Meiryo UI" panose="020B0604030504040204" pitchFamily="50" charset="-128"/>
                <a:ea typeface="Meiryo UI" panose="020B0604030504040204" pitchFamily="50" charset="-128"/>
              </a:rPr>
              <a:t>いるとき、</a:t>
            </a:r>
            <a:r>
              <a:rPr lang="ja-JP" altLang="en-US" dirty="0">
                <a:solidFill>
                  <a:schemeClr val="tx1"/>
                </a:solidFill>
                <a:latin typeface="Meiryo UI" panose="020B0604030504040204" pitchFamily="50" charset="-128"/>
                <a:ea typeface="Meiryo UI" panose="020B0604030504040204" pitchFamily="50" charset="-128"/>
              </a:rPr>
              <a:t>突然「ウイルスに感染している。」と警告画面が表示された！</a:t>
            </a:r>
          </a:p>
        </p:txBody>
      </p:sp>
      <p:sp>
        <p:nvSpPr>
          <p:cNvPr id="14" name="コンテンツ プレースホルダー 3">
            <a:extLst>
              <a:ext uri="{FF2B5EF4-FFF2-40B4-BE49-F238E27FC236}">
                <a16:creationId xmlns:a16="http://schemas.microsoft.com/office/drawing/2014/main" id="{59B23F67-5186-4744-B9EC-DEBED58FF9EE}"/>
              </a:ext>
            </a:extLst>
          </p:cNvPr>
          <p:cNvSpPr txBox="1">
            <a:spLocks/>
          </p:cNvSpPr>
          <p:nvPr/>
        </p:nvSpPr>
        <p:spPr>
          <a:xfrm>
            <a:off x="41911" y="3566528"/>
            <a:ext cx="4259265" cy="1554301"/>
          </a:xfrm>
          <a:prstGeom prst="star32">
            <a:avLst/>
          </a:prstGeom>
          <a:solidFill>
            <a:srgbClr val="FFCCFF"/>
          </a:solidFill>
          <a:ln w="12700" cap="flat" cmpd="sng" algn="ctr">
            <a:solidFill>
              <a:srgbClr val="FFCCFF"/>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lIns="0" tIns="0" rIns="0" bIns="0">
            <a:spAutoFit/>
          </a:bodyPr>
          <a:lstStyle>
            <a:defPPr>
              <a:defRPr lang="ja-JP"/>
            </a:defPPr>
            <a:lvl1pPr indent="0" algn="ctr">
              <a:lnSpc>
                <a:spcPct val="90000"/>
              </a:lnSpc>
              <a:spcBef>
                <a:spcPts val="1000"/>
              </a:spcBef>
              <a:buFont typeface="Arial" panose="020B0604020202020204" pitchFamily="34" charset="0"/>
              <a:buNone/>
              <a:defRPr sz="2000" kern="0" spc="120">
                <a:solidFill>
                  <a:srgbClr val="000000"/>
                </a:solidFill>
                <a:cs typeface="Helvetica"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ja-JP" altLang="en-US" dirty="0">
                <a:latin typeface="Meiryo UI" panose="020B0604030504040204" pitchFamily="50" charset="-128"/>
                <a:ea typeface="Meiryo UI" panose="020B0604030504040204" pitchFamily="50" charset="-128"/>
              </a:rPr>
              <a:t>ウィルス駆除のため、高額なサポート契約を結ぶことになった！</a:t>
            </a:r>
          </a:p>
        </p:txBody>
      </p:sp>
      <p:sp>
        <p:nvSpPr>
          <p:cNvPr id="15" name="矢印: 下 14">
            <a:extLst>
              <a:ext uri="{FF2B5EF4-FFF2-40B4-BE49-F238E27FC236}">
                <a16:creationId xmlns:a16="http://schemas.microsoft.com/office/drawing/2014/main" id="{AB0E4698-AB42-4C06-98D9-712B4749A90B}"/>
              </a:ext>
            </a:extLst>
          </p:cNvPr>
          <p:cNvSpPr/>
          <p:nvPr/>
        </p:nvSpPr>
        <p:spPr>
          <a:xfrm>
            <a:off x="1937210" y="3002738"/>
            <a:ext cx="431031" cy="46201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99976" y="195709"/>
            <a:ext cx="4326745"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突然表示される偽のセキュリティ警告画面</a:t>
            </a:r>
          </a:p>
        </p:txBody>
      </p:sp>
    </p:spTree>
    <p:extLst>
      <p:ext uri="{BB962C8B-B14F-4D97-AF65-F5344CB8AC3E}">
        <p14:creationId xmlns:p14="http://schemas.microsoft.com/office/powerpoint/2010/main" val="23376256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7" name="テキスト ボックス 6"/>
          <p:cNvSpPr txBox="1"/>
          <p:nvPr/>
        </p:nvSpPr>
        <p:spPr>
          <a:xfrm>
            <a:off x="99977" y="120403"/>
            <a:ext cx="4259587"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個人情報流出の予防</a:t>
            </a:r>
          </a:p>
        </p:txBody>
      </p:sp>
      <p:sp>
        <p:nvSpPr>
          <p:cNvPr id="12" name="角丸四角形 2">
            <a:extLst>
              <a:ext uri="{FF2B5EF4-FFF2-40B4-BE49-F238E27FC236}">
                <a16:creationId xmlns:a16="http://schemas.microsoft.com/office/drawing/2014/main" id="{C953D6A1-88DD-470C-A57A-FDC5D83DD36D}"/>
              </a:ext>
            </a:extLst>
          </p:cNvPr>
          <p:cNvSpPr/>
          <p:nvPr/>
        </p:nvSpPr>
        <p:spPr>
          <a:xfrm>
            <a:off x="652953" y="5258881"/>
            <a:ext cx="7838089" cy="1029434"/>
          </a:xfrm>
          <a:prstGeom prst="round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個人情報を流出させないよう十分気</a:t>
            </a:r>
            <a:r>
              <a:rPr lang="ja-JP" altLang="en-US" sz="2800" dirty="0" smtClean="0">
                <a:solidFill>
                  <a:schemeClr val="tx1"/>
                </a:solidFill>
                <a:latin typeface="HGP創英角ｺﾞｼｯｸUB" panose="020B0900000000000000" pitchFamily="50" charset="-128"/>
                <a:ea typeface="HGP創英角ｺﾞｼｯｸUB" panose="020B0900000000000000" pitchFamily="50" charset="-128"/>
              </a:rPr>
              <a:t>を付けよう</a:t>
            </a: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a:t>
            </a:r>
            <a:endParaRPr lang="en-US" altLang="ja-JP" sz="28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3" name="四角形: 角を丸くする 12">
            <a:extLst>
              <a:ext uri="{FF2B5EF4-FFF2-40B4-BE49-F238E27FC236}">
                <a16:creationId xmlns:a16="http://schemas.microsoft.com/office/drawing/2014/main" id="{EE8FE247-AC33-4E40-8984-F5D69A840BC8}"/>
              </a:ext>
            </a:extLst>
          </p:cNvPr>
          <p:cNvSpPr/>
          <p:nvPr/>
        </p:nvSpPr>
        <p:spPr>
          <a:xfrm>
            <a:off x="647886" y="1397577"/>
            <a:ext cx="7571581" cy="1208842"/>
          </a:xfrm>
          <a:prstGeom prst="roundRect">
            <a:avLst/>
          </a:prstGeom>
          <a:ln w="57150">
            <a:solidFill>
              <a:srgbClr val="FFCCFF"/>
            </a:solidFill>
            <a:prstDash val="sysDot"/>
          </a:ln>
        </p:spPr>
        <p:txBody>
          <a:bodyPr wrap="square">
            <a:spAutoFit/>
          </a:bodyPr>
          <a:lstStyle/>
          <a:p>
            <a:pPr>
              <a:spcBef>
                <a:spcPts val="600"/>
              </a:spcBef>
            </a:pPr>
            <a:r>
              <a:rPr lang="ja-JP" altLang="en-US" sz="2000" dirty="0">
                <a:latin typeface="Meiryo UI" panose="020B0604030504040204" pitchFamily="50" charset="-128"/>
                <a:ea typeface="Meiryo UI" panose="020B0604030504040204" pitchFamily="50" charset="-128"/>
              </a:rPr>
              <a:t>デジタル取引では、情報収集や情報のやり取りの場面で、消費者が分からないままに個人情報が取られることがある。</a:t>
            </a:r>
            <a:endParaRPr lang="en-US" altLang="ja-JP" sz="2000" dirty="0">
              <a:latin typeface="Meiryo UI" panose="020B0604030504040204" pitchFamily="50" charset="-128"/>
              <a:ea typeface="Meiryo UI" panose="020B0604030504040204" pitchFamily="50" charset="-128"/>
            </a:endParaRPr>
          </a:p>
          <a:p>
            <a:pPr>
              <a:spcBef>
                <a:spcPts val="600"/>
              </a:spcBef>
            </a:pPr>
            <a:r>
              <a:rPr lang="ja-JP" altLang="en-US" sz="2000" dirty="0">
                <a:latin typeface="Meiryo UI" panose="020B0604030504040204" pitchFamily="50" charset="-128"/>
                <a:ea typeface="Meiryo UI" panose="020B0604030504040204" pitchFamily="50" charset="-128"/>
              </a:rPr>
              <a:t>流出した個人情報は、悪用されることもあり得る。</a:t>
            </a:r>
            <a:endParaRPr lang="en-US" altLang="ja-JP" sz="2000" dirty="0">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9B6AA7E8-D02B-48B5-8760-293720021E84}"/>
              </a:ext>
            </a:extLst>
          </p:cNvPr>
          <p:cNvSpPr/>
          <p:nvPr/>
        </p:nvSpPr>
        <p:spPr>
          <a:xfrm>
            <a:off x="422943" y="2880527"/>
            <a:ext cx="8068099" cy="1323439"/>
          </a:xfrm>
          <a:prstGeom prst="rect">
            <a:avLst/>
          </a:prstGeom>
        </p:spPr>
        <p:txBody>
          <a:bodyPr wrap="square">
            <a:spAutoFit/>
          </a:bodyPr>
          <a:lstStyle/>
          <a:p>
            <a:pPr marL="342900" indent="-342900">
              <a:spcBef>
                <a:spcPts val="1200"/>
              </a:spcBef>
              <a:buClr>
                <a:srgbClr val="FFCCFF"/>
              </a:buClr>
              <a:buSzPct val="70000"/>
              <a:buFont typeface="Wingdings" panose="05000000000000000000" pitchFamily="2" charset="2"/>
              <a:buChar char="l"/>
            </a:pPr>
            <a:r>
              <a:rPr lang="ja-JP" altLang="en-US" sz="2000" dirty="0" smtClean="0">
                <a:latin typeface="Meiryo UI" panose="020B0604030504040204" pitchFamily="50" charset="-128"/>
                <a:ea typeface="Meiryo UI" panose="020B0604030504040204" pitchFamily="50" charset="-128"/>
              </a:rPr>
              <a:t>契約</a:t>
            </a:r>
            <a:r>
              <a:rPr lang="ja-JP" altLang="en-US" sz="2000" dirty="0">
                <a:latin typeface="Meiryo UI" panose="020B0604030504040204" pitchFamily="50" charset="-128"/>
                <a:ea typeface="Meiryo UI" panose="020B0604030504040204" pitchFamily="50" charset="-128"/>
              </a:rPr>
              <a:t>の際に個人情報の管理がしっかりしている事業者を選ぶ。</a:t>
            </a:r>
            <a:endParaRPr lang="en-US" altLang="ja-JP" sz="2000" dirty="0">
              <a:latin typeface="Meiryo UI" panose="020B0604030504040204" pitchFamily="50" charset="-128"/>
              <a:ea typeface="Meiryo UI" panose="020B0604030504040204" pitchFamily="50" charset="-128"/>
            </a:endParaRPr>
          </a:p>
          <a:p>
            <a:pPr marL="342900" indent="-342900">
              <a:spcBef>
                <a:spcPts val="1200"/>
              </a:spcBef>
              <a:buClr>
                <a:srgbClr val="FFCCFF"/>
              </a:buClr>
              <a:buSzPct val="70000"/>
              <a:buFont typeface="Wingdings" panose="05000000000000000000" pitchFamily="2" charset="2"/>
              <a:buChar char="l"/>
            </a:pPr>
            <a:r>
              <a:rPr lang="ja-JP" altLang="en-US" sz="2000" dirty="0">
                <a:latin typeface="Meiryo UI" panose="020B0604030504040204" pitchFamily="50" charset="-128"/>
                <a:ea typeface="Meiryo UI" panose="020B0604030504040204" pitchFamily="50" charset="-128"/>
              </a:rPr>
              <a:t>自分や他人の個人情報をネット上に決して載せない。</a:t>
            </a:r>
            <a:endParaRPr lang="en-US" altLang="ja-JP" sz="2000" dirty="0">
              <a:latin typeface="Meiryo UI" panose="020B0604030504040204" pitchFamily="50" charset="-128"/>
              <a:ea typeface="Meiryo UI" panose="020B0604030504040204" pitchFamily="50" charset="-128"/>
            </a:endParaRPr>
          </a:p>
          <a:p>
            <a:pPr marL="342900" indent="-342900">
              <a:spcBef>
                <a:spcPts val="1200"/>
              </a:spcBef>
              <a:buClr>
                <a:srgbClr val="FFCCFF"/>
              </a:buClr>
              <a:buSzPct val="70000"/>
              <a:buFont typeface="Wingdings" panose="05000000000000000000" pitchFamily="2" charset="2"/>
              <a:buChar char="l"/>
            </a:pPr>
            <a:r>
              <a:rPr lang="en-US" altLang="ja-JP" sz="2000" dirty="0">
                <a:latin typeface="Meiryo UI" panose="020B0604030504040204" pitchFamily="50" charset="-128"/>
                <a:ea typeface="Meiryo UI" panose="020B0604030504040204" pitchFamily="50" charset="-128"/>
              </a:rPr>
              <a:t>ID</a:t>
            </a:r>
            <a:r>
              <a:rPr lang="ja-JP" altLang="en-US" sz="2000" dirty="0">
                <a:latin typeface="Meiryo UI" panose="020B0604030504040204" pitchFamily="50" charset="-128"/>
                <a:ea typeface="Meiryo UI" panose="020B0604030504040204" pitchFamily="50" charset="-128"/>
              </a:rPr>
              <a:t>やパスワード、口座番号やクレジットカード情報は、他人に教えない。</a:t>
            </a:r>
            <a:endParaRPr lang="en-US" altLang="ja-JP" sz="2000" dirty="0">
              <a:latin typeface="Meiryo UI" panose="020B0604030504040204" pitchFamily="50" charset="-128"/>
              <a:ea typeface="Meiryo UI" panose="020B0604030504040204" pitchFamily="50" charset="-128"/>
            </a:endParaRPr>
          </a:p>
        </p:txBody>
      </p:sp>
      <p:sp>
        <p:nvSpPr>
          <p:cNvPr id="15" name="右矢印 1">
            <a:extLst>
              <a:ext uri="{FF2B5EF4-FFF2-40B4-BE49-F238E27FC236}">
                <a16:creationId xmlns:a16="http://schemas.microsoft.com/office/drawing/2014/main" id="{C30D32B8-0968-40A4-9322-5F622BB3CE73}"/>
              </a:ext>
            </a:extLst>
          </p:cNvPr>
          <p:cNvSpPr/>
          <p:nvPr/>
        </p:nvSpPr>
        <p:spPr>
          <a:xfrm rot="5400000">
            <a:off x="4211109" y="4249767"/>
            <a:ext cx="721775" cy="988090"/>
          </a:xfrm>
          <a:prstGeom prst="rightArrow">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032942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437</Words>
  <Application>Microsoft Office PowerPoint</Application>
  <PresentationFormat>画面に合わせる (4:3)</PresentationFormat>
  <Paragraphs>35</Paragraphs>
  <Slides>3</Slides>
  <Notes>3</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3</vt:i4>
      </vt:variant>
    </vt:vector>
  </HeadingPairs>
  <TitlesOfParts>
    <vt:vector size="13" baseType="lpstr">
      <vt:lpstr>HGP創英角ｺﾞｼｯｸUB</vt:lpstr>
      <vt:lpstr>HGP創英角ﾎﾟｯﾌﾟ体</vt:lpstr>
      <vt:lpstr>Meiryo UI</vt:lpstr>
      <vt:lpstr>ＭＳ Ｐゴシック</vt:lpstr>
      <vt:lpstr>Arial</vt:lpstr>
      <vt:lpstr>Calibri</vt:lpstr>
      <vt:lpstr>Calibri Light</vt:lpstr>
      <vt:lpstr>Helvetica</vt:lpstr>
      <vt:lpstr>Wingdings</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2021-04-14T05:33:02Z</dcterms:created>
  <dcterms:modified xsi:type="dcterms:W3CDTF">2021-04-14T05:33:13Z</dcterms:modified>
</cp:coreProperties>
</file>