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7"/>
  </p:notesMasterIdLst>
  <p:handoutMasterIdLst>
    <p:handoutMasterId r:id="rId8"/>
  </p:handoutMasterIdLst>
  <p:sldIdLst>
    <p:sldId id="356" r:id="rId2"/>
    <p:sldId id="362" r:id="rId3"/>
    <p:sldId id="363" r:id="rId4"/>
    <p:sldId id="364" r:id="rId5"/>
    <p:sldId id="365" r:id="rId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生活情報の適切な収集・整理／消費生活の変化を背景に発生する消費者問題</a:t>
            </a:r>
            <a:endParaRPr lang="en-US" altLang="ja-JP" dirty="0" smtClean="0">
              <a:latin typeface="Meiryo UI" panose="020B0604030504040204" pitchFamily="50" charset="-128"/>
              <a:ea typeface="Meiryo UI" panose="020B0604030504040204" pitchFamily="50" charset="-128"/>
            </a:endParaRPr>
          </a:p>
          <a:p>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デジタル化された生活情報を収集したり、情報のやり取りをする際には、消費者が認識しないままに個人情報が取得されるといったことが起こりやすい。</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契約の際に個人情報の管理がしっかりしている事業者を選ぶようにすること</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自分や他人の個人情報をネット上に載せないなど</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個人情報</a:t>
            </a:r>
            <a:r>
              <a:rPr lang="ja-JP" altLang="en-US" dirty="0" smtClean="0">
                <a:latin typeface="Meiryo UI" panose="020B0604030504040204" pitchFamily="50" charset="-128"/>
                <a:ea typeface="Meiryo UI" panose="020B0604030504040204" pitchFamily="50" charset="-128"/>
              </a:rPr>
              <a:t>を流出させないよう</a:t>
            </a:r>
            <a:r>
              <a:rPr lang="ja-JP" altLang="ja-JP" dirty="0" smtClean="0">
                <a:latin typeface="Meiryo UI" panose="020B0604030504040204" pitchFamily="50" charset="-128"/>
                <a:ea typeface="Meiryo UI" panose="020B0604030504040204" pitchFamily="50" charset="-128"/>
              </a:rPr>
              <a:t>十分気を</a:t>
            </a:r>
            <a:r>
              <a:rPr lang="ja-JP" altLang="en-US" dirty="0" smtClean="0">
                <a:latin typeface="Meiryo UI" panose="020B0604030504040204" pitchFamily="50" charset="-128"/>
                <a:ea typeface="Meiryo UI" panose="020B0604030504040204" pitchFamily="50" charset="-128"/>
              </a:rPr>
              <a:t>付</a:t>
            </a:r>
            <a:r>
              <a:rPr lang="ja-JP" altLang="ja-JP" dirty="0" smtClean="0">
                <a:latin typeface="Meiryo UI" panose="020B0604030504040204" pitchFamily="50" charset="-128"/>
                <a:ea typeface="Meiryo UI" panose="020B0604030504040204" pitchFamily="50" charset="-128"/>
              </a:rPr>
              <a:t>ける必要がある。</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972273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3954733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en-US" altLang="ja-JP"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055535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3535687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相手が友人だと怪しまずに情報を教えてしまうケースが多い。</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アカウントが乗っ取られると、自分になりすましてメッセージを送るだけでなく、登録している周りの人たちに悪意のあるメッセージを送りつけたり、犯罪に利用されるトラブルも起きている。</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パスワードや認証番号など、本人確認に必要な情報は他人には知らせない、パスワードは使い回さないことが重要。</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1422861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個人情報流出の予防</a:t>
            </a:r>
          </a:p>
        </p:txBody>
      </p:sp>
    </p:spTree>
    <p:extLst>
      <p:ext uri="{BB962C8B-B14F-4D97-AF65-F5344CB8AC3E}">
        <p14:creationId xmlns:p14="http://schemas.microsoft.com/office/powerpoint/2010/main" val="2438079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7" y="2937802"/>
            <a:ext cx="4940602" cy="694893"/>
          </a:xfrm>
          <a:prstGeom prst="rect">
            <a:avLst/>
          </a:prstGeom>
        </p:spPr>
        <p:txBody>
          <a:bodyPr vert="horz" lIns="68580" tIns="34290" rIns="68580" bIns="34290" rtlCol="0" anchor="b">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00000"/>
              </a:lnSpc>
            </a:pPr>
            <a:r>
              <a:rPr lang="ja-JP" altLang="en-US" sz="3600" dirty="0" smtClean="0">
                <a:latin typeface="HGP創英角ﾎﾟｯﾌﾟ体" panose="040B0A00000000000000" pitchFamily="50" charset="-128"/>
                <a:ea typeface="HGP創英角ﾎﾟｯﾌﾟ体" panose="040B0A00000000000000" pitchFamily="50" charset="-128"/>
                <a:cs typeface="+mn-cs"/>
              </a:rPr>
              <a:t>友達だ</a:t>
            </a:r>
            <a:r>
              <a:rPr lang="ja-JP" altLang="en-US" sz="3600" dirty="0">
                <a:latin typeface="HGP創英角ﾎﾟｯﾌﾟ体" panose="040B0A00000000000000" pitchFamily="50" charset="-128"/>
                <a:ea typeface="HGP創英角ﾎﾟｯﾌﾟ体" panose="040B0A00000000000000" pitchFamily="50" charset="-128"/>
                <a:cs typeface="+mn-cs"/>
              </a:rPr>
              <a:t>と思ったら・・・</a:t>
            </a:r>
          </a:p>
        </p:txBody>
      </p:sp>
      <p:pic>
        <p:nvPicPr>
          <p:cNvPr id="7" name="図 8"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407" y="2555193"/>
            <a:ext cx="1800000" cy="1800000"/>
          </a:xfrm>
          <a:prstGeom prst="rect">
            <a:avLst/>
          </a:prstGeom>
        </p:spPr>
      </p:pic>
      <p:sp>
        <p:nvSpPr>
          <p:cNvPr id="10" name="テキスト ボックス 9"/>
          <p:cNvSpPr txBox="1"/>
          <p:nvPr/>
        </p:nvSpPr>
        <p:spPr>
          <a:xfrm>
            <a:off x="99976" y="120403"/>
            <a:ext cx="3885615"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個人情報流出の予防</a:t>
            </a:r>
          </a:p>
        </p:txBody>
      </p:sp>
    </p:spTree>
    <p:extLst>
      <p:ext uri="{BB962C8B-B14F-4D97-AF65-F5344CB8AC3E}">
        <p14:creationId xmlns:p14="http://schemas.microsoft.com/office/powerpoint/2010/main" val="776814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smtClean="0">
                <a:latin typeface="HGP創英角ﾎﾟｯﾌﾟ体" panose="040B0A00000000000000" pitchFamily="50" charset="-128"/>
                <a:ea typeface="HGP創英角ﾎﾟｯﾌﾟ体" panose="040B0A00000000000000" pitchFamily="50" charset="-128"/>
              </a:rPr>
              <a:t>友</a:t>
            </a:r>
            <a:r>
              <a:rPr lang="ja-JP" altLang="en-US" dirty="0">
                <a:latin typeface="HGP創英角ﾎﾟｯﾌﾟ体" panose="040B0A00000000000000" pitchFamily="50" charset="-128"/>
                <a:ea typeface="HGP創英角ﾎﾟｯﾌﾟ体" panose="040B0A00000000000000" pitchFamily="50" charset="-128"/>
              </a:rPr>
              <a:t>達</a:t>
            </a:r>
            <a:r>
              <a:rPr lang="ja-JP" altLang="en-US" dirty="0" smtClean="0">
                <a:latin typeface="HGP創英角ﾎﾟｯﾌﾟ体" panose="040B0A00000000000000" pitchFamily="50" charset="-128"/>
                <a:ea typeface="HGP創英角ﾎﾟｯﾌﾟ体" panose="040B0A00000000000000" pitchFamily="50" charset="-128"/>
              </a:rPr>
              <a:t>だと</a:t>
            </a:r>
            <a:r>
              <a:rPr lang="ja-JP" altLang="en-US" dirty="0">
                <a:latin typeface="HGP創英角ﾎﾟｯﾌﾟ体" panose="040B0A00000000000000" pitchFamily="50" charset="-128"/>
                <a:ea typeface="HGP創英角ﾎﾟｯﾌﾟ体" panose="040B0A00000000000000" pitchFamily="50" charset="-128"/>
              </a:rPr>
              <a:t>思ったら・・・</a:t>
            </a:r>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友人の</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アカウントから「携帯番号を教えて。ショートメッセージ</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で認証</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番号</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が</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届いたら</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教えて」と送られてきた。まあ友達の頼みだし</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と思い、正直に教えてあげた。</a:t>
            </a: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00" y="1950824"/>
            <a:ext cx="4680000" cy="4680000"/>
          </a:xfrm>
          <a:prstGeom prst="rect">
            <a:avLst/>
          </a:prstGeom>
        </p:spPr>
      </p:pic>
    </p:spTree>
    <p:extLst>
      <p:ext uri="{BB962C8B-B14F-4D97-AF65-F5344CB8AC3E}">
        <p14:creationId xmlns:p14="http://schemas.microsoft.com/office/powerpoint/2010/main" val="3898026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その後、自分の</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にログインしようとするとログインできなくなっていた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アカウント</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が乗っ取られてしまったようだ。</a:t>
            </a:r>
          </a:p>
        </p:txBody>
      </p:sp>
      <p:sp>
        <p:nvSpPr>
          <p:cNvPr id="9" name="テキスト ボックス 8"/>
          <p:cNvSpPr txBox="1"/>
          <p:nvPr/>
        </p:nvSpPr>
        <p:spPr>
          <a:xfrm>
            <a:off x="99976" y="195709"/>
            <a:ext cx="3923383" cy="369332"/>
          </a:xfrm>
          <a:prstGeom prst="rect">
            <a:avLst/>
          </a:prstGeom>
          <a:noFill/>
        </p:spPr>
        <p:txBody>
          <a:bodyPr wrap="square" rtlCol="0">
            <a:spAutoFit/>
          </a:bodyPr>
          <a:lstStyle/>
          <a:p>
            <a:r>
              <a:rPr lang="ja-JP" altLang="en-US" dirty="0" smtClean="0">
                <a:latin typeface="HGP創英角ﾎﾟｯﾌﾟ体" panose="040B0A00000000000000" pitchFamily="50" charset="-128"/>
                <a:ea typeface="HGP創英角ﾎﾟｯﾌﾟ体" panose="040B0A00000000000000" pitchFamily="50" charset="-128"/>
              </a:rPr>
              <a:t>友達だ</a:t>
            </a:r>
            <a:r>
              <a:rPr lang="ja-JP" altLang="en-US" dirty="0">
                <a:latin typeface="HGP創英角ﾎﾟｯﾌﾟ体" panose="040B0A00000000000000" pitchFamily="50" charset="-128"/>
                <a:ea typeface="HGP創英角ﾎﾟｯﾌﾟ体" panose="040B0A00000000000000" pitchFamily="50" charset="-128"/>
              </a:rPr>
              <a:t>と思ったら・・・</a:t>
            </a:r>
          </a:p>
        </p:txBody>
      </p:sp>
      <p:pic>
        <p:nvPicPr>
          <p:cNvPr id="8" name="図 7">
            <a:extLst>
              <a:ext uri="{FF2B5EF4-FFF2-40B4-BE49-F238E27FC236}">
                <a16:creationId xmlns:a16="http://schemas.microsoft.com/office/drawing/2014/main" id="{E6C9AC1C-9295-4C56-95C0-AECB0955BF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6950" y="1950824"/>
            <a:ext cx="4665025" cy="4665025"/>
          </a:xfrm>
          <a:prstGeom prst="rect">
            <a:avLst/>
          </a:prstGeom>
        </p:spPr>
      </p:pic>
    </p:spTree>
    <p:extLst>
      <p:ext uri="{BB962C8B-B14F-4D97-AF65-F5344CB8AC3E}">
        <p14:creationId xmlns:p14="http://schemas.microsoft.com/office/powerpoint/2010/main" val="4112517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なんと、依頼してきた友人</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も</a:t>
            </a:r>
            <a:r>
              <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rPr>
              <a:t>SNS</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の</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アカウントを乗っ取られていた。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smtClean="0">
                <a:latin typeface="HGP創英角ﾎﾟｯﾌﾟ体" panose="040B0A00000000000000" pitchFamily="50" charset="-128"/>
                <a:ea typeface="HGP創英角ﾎﾟｯﾌﾟ体" panose="040B0A00000000000000" pitchFamily="50" charset="-128"/>
              </a:rPr>
              <a:t>友達だ</a:t>
            </a:r>
            <a:r>
              <a:rPr lang="ja-JP" altLang="en-US" dirty="0">
                <a:latin typeface="HGP創英角ﾎﾟｯﾌﾟ体" panose="040B0A00000000000000" pitchFamily="50" charset="-128"/>
                <a:ea typeface="HGP創英角ﾎﾟｯﾌﾟ体" panose="040B0A00000000000000" pitchFamily="50" charset="-128"/>
              </a:rPr>
              <a:t>と思ったら・・・</a:t>
            </a:r>
          </a:p>
        </p:txBody>
      </p:sp>
      <p:pic>
        <p:nvPicPr>
          <p:cNvPr id="9" name="図 8" descr="テキスト が含まれている画像&#10;&#10;自動的に生成された説明">
            <a:extLst>
              <a:ext uri="{FF2B5EF4-FFF2-40B4-BE49-F238E27FC236}">
                <a16:creationId xmlns:a16="http://schemas.microsoft.com/office/drawing/2014/main" id="{2846C539-17EA-415F-9870-7863272204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9487" y="1944000"/>
            <a:ext cx="4665025" cy="4665025"/>
          </a:xfrm>
          <a:prstGeom prst="rect">
            <a:avLst/>
          </a:prstGeom>
        </p:spPr>
      </p:pic>
    </p:spTree>
    <p:extLst>
      <p:ext uri="{BB962C8B-B14F-4D97-AF65-F5344CB8AC3E}">
        <p14:creationId xmlns:p14="http://schemas.microsoft.com/office/powerpoint/2010/main" val="1711480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339</Words>
  <Application>Microsoft Office PowerPoint</Application>
  <PresentationFormat>画面に合わせる (4:3)</PresentationFormat>
  <Paragraphs>26</Paragraphs>
  <Slides>5</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2021-04-14T05:32:37Z</dcterms:created>
  <dcterms:modified xsi:type="dcterms:W3CDTF">2021-04-14T05:32:42Z</dcterms:modified>
</cp:coreProperties>
</file>