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8"/>
  </p:notesMasterIdLst>
  <p:handoutMasterIdLst>
    <p:handoutMasterId r:id="rId9"/>
  </p:handoutMasterIdLst>
  <p:sldIdLst>
    <p:sldId id="356" r:id="rId2"/>
    <p:sldId id="357" r:id="rId3"/>
    <p:sldId id="359" r:id="rId4"/>
    <p:sldId id="358" r:id="rId5"/>
    <p:sldId id="360" r:id="rId6"/>
    <p:sldId id="361" r:id="rId7"/>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ja-JP"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r>
              <a:rPr lang="ja-JP" altLang="en-US" dirty="0" smtClean="0">
                <a:latin typeface="Meiryo UI" panose="020B0604030504040204" pitchFamily="50" charset="-128"/>
                <a:ea typeface="Meiryo UI" panose="020B0604030504040204" pitchFamily="50" charset="-128"/>
              </a:rPr>
              <a:t> 生活情報の適切な収集・整理／消費生活の変化を背景に発生する消費者問題</a:t>
            </a:r>
            <a:endParaRPr lang="en-US" altLang="ja-JP" dirty="0" smtClean="0">
              <a:latin typeface="Meiryo UI" panose="020B0604030504040204" pitchFamily="50" charset="-128"/>
              <a:ea typeface="Meiryo UI" panose="020B0604030504040204" pitchFamily="50" charset="-128"/>
            </a:endParaRPr>
          </a:p>
          <a:p>
            <a:endParaRPr lang="ja-JP"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デジタル化された生活情報を収集したり、情報のやり取りをする際には、消費者が認識しないままに個人情報が取得されるといったことが起こりやすい。</a:t>
            </a:r>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契約の際に個人情報の管理がしっかりしている事業者を選ぶようにすること</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自分や他人の個人情報をネット上に載せないなど</a:t>
            </a:r>
            <a:r>
              <a:rPr lang="ja-JP" altLang="en-US" dirty="0" smtClean="0">
                <a:latin typeface="Meiryo UI" panose="020B0604030504040204" pitchFamily="50" charset="-128"/>
                <a:ea typeface="Meiryo UI" panose="020B0604030504040204" pitchFamily="50" charset="-128"/>
              </a:rPr>
              <a:t>、</a:t>
            </a:r>
            <a:r>
              <a:rPr lang="ja-JP" altLang="ja-JP" dirty="0" smtClean="0">
                <a:latin typeface="Meiryo UI" panose="020B0604030504040204" pitchFamily="50" charset="-128"/>
                <a:ea typeface="Meiryo UI" panose="020B0604030504040204" pitchFamily="50" charset="-128"/>
              </a:rPr>
              <a:t>個人情報</a:t>
            </a:r>
            <a:r>
              <a:rPr lang="ja-JP" altLang="en-US" dirty="0" smtClean="0">
                <a:latin typeface="Meiryo UI" panose="020B0604030504040204" pitchFamily="50" charset="-128"/>
                <a:ea typeface="Meiryo UI" panose="020B0604030504040204" pitchFamily="50" charset="-128"/>
              </a:rPr>
              <a:t>を流出させないよう</a:t>
            </a:r>
            <a:r>
              <a:rPr lang="ja-JP" altLang="ja-JP" dirty="0" smtClean="0">
                <a:latin typeface="Meiryo UI" panose="020B0604030504040204" pitchFamily="50" charset="-128"/>
                <a:ea typeface="Meiryo UI" panose="020B0604030504040204" pitchFamily="50" charset="-128"/>
              </a:rPr>
              <a:t>十分気を</a:t>
            </a:r>
            <a:r>
              <a:rPr lang="ja-JP" altLang="en-US" dirty="0" smtClean="0">
                <a:latin typeface="Meiryo UI" panose="020B0604030504040204" pitchFamily="50" charset="-128"/>
                <a:ea typeface="Meiryo UI" panose="020B0604030504040204" pitchFamily="50" charset="-128"/>
              </a:rPr>
              <a:t>付</a:t>
            </a:r>
            <a:r>
              <a:rPr lang="ja-JP" altLang="ja-JP" dirty="0" smtClean="0">
                <a:latin typeface="Meiryo UI" panose="020B0604030504040204" pitchFamily="50" charset="-128"/>
                <a:ea typeface="Meiryo UI" panose="020B0604030504040204" pitchFamily="50" charset="-128"/>
              </a:rPr>
              <a:t>ける必要がある。</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972273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805508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1550429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78">
              <a:defRPr/>
            </a:pPr>
            <a:endParaRPr kumimoji="1" lang="ja-JP" altLang="en-US" dirty="0" smtClean="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2002376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257292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72886">
              <a:defRPr/>
            </a:pPr>
            <a:r>
              <a:rPr lang="ja-JP" altLang="en-US" dirty="0" smtClean="0">
                <a:latin typeface="Meiryo UI" panose="020B0604030504040204" pitchFamily="50" charset="-128"/>
                <a:ea typeface="Meiryo UI" panose="020B0604030504040204" pitchFamily="50" charset="-128"/>
              </a:rPr>
              <a:t>こちらから応募もしていないのに当選するはずはないので、身に覚えのない内容には注意が必要。</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信用できる相手以外には、言われるままにお金を支払ったり、個人情報、クレジット情報、口座情報などを絶対教えてはいけない。</a:t>
            </a:r>
            <a:endParaRPr lang="en-US" altLang="ja-JP" dirty="0" smtClean="0">
              <a:latin typeface="Meiryo UI" panose="020B0604030504040204" pitchFamily="50" charset="-128"/>
              <a:ea typeface="Meiryo UI" panose="020B0604030504040204" pitchFamily="50" charset="-128"/>
            </a:endParaRPr>
          </a:p>
          <a:p>
            <a:r>
              <a:rPr lang="ja-JP" altLang="ja-JP" dirty="0" smtClean="0">
                <a:latin typeface="Meiryo UI" panose="020B0604030504040204" pitchFamily="50" charset="-128"/>
                <a:ea typeface="Meiryo UI" panose="020B0604030504040204" pitchFamily="50" charset="-128"/>
              </a:rPr>
              <a:t>また、第三者へのアカウント共有を行ってはいけ</a:t>
            </a:r>
            <a:r>
              <a:rPr lang="ja-JP" altLang="en-US" dirty="0" smtClean="0">
                <a:latin typeface="Meiryo UI" panose="020B0604030504040204" pitchFamily="50" charset="-128"/>
                <a:ea typeface="Meiryo UI" panose="020B0604030504040204" pitchFamily="50" charset="-128"/>
              </a:rPr>
              <a:t>ない</a:t>
            </a:r>
            <a:r>
              <a:rPr lang="ja-JP" altLang="ja-JP" dirty="0" smtClean="0">
                <a:latin typeface="Meiryo UI" panose="020B0604030504040204" pitchFamily="50" charset="-128"/>
                <a:ea typeface="Meiryo UI" panose="020B0604030504040204" pitchFamily="50" charset="-128"/>
              </a:rPr>
              <a:t>。</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072886">
              <a:defRPr/>
            </a:pPr>
            <a:endParaRPr lang="en-US" altLang="ja-JP" dirty="0" smtClean="0">
              <a:latin typeface="Meiryo UI" panose="020B0604030504040204" pitchFamily="50" charset="-128"/>
              <a:ea typeface="Meiryo UI" panose="020B0604030504040204" pitchFamily="50" charset="-128"/>
            </a:endParaRPr>
          </a:p>
          <a:p>
            <a:pPr defTabSz="1072886">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072886">
              <a:defRPr/>
            </a:pPr>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〇「心当たりのないメール・</a:t>
            </a:r>
            <a:r>
              <a:rPr lang="en-US" altLang="ja-JP" dirty="0" smtClean="0">
                <a:latin typeface="Meiryo UI" panose="020B0604030504040204" pitchFamily="50" charset="-128"/>
                <a:ea typeface="Meiryo UI" panose="020B0604030504040204" pitchFamily="50" charset="-128"/>
              </a:rPr>
              <a:t>SMS</a:t>
            </a:r>
            <a:r>
              <a:rPr lang="ja-JP" altLang="en-US" dirty="0" err="1" smtClean="0">
                <a:latin typeface="Meiryo UI" panose="020B0604030504040204" pitchFamily="50" charset="-128"/>
                <a:ea typeface="Meiryo UI" panose="020B0604030504040204" pitchFamily="50" charset="-128"/>
              </a:rPr>
              <a:t>には</a:t>
            </a:r>
            <a:r>
              <a:rPr lang="ja-JP" altLang="en-US" dirty="0" smtClean="0">
                <a:latin typeface="Meiryo UI" panose="020B0604030504040204" pitchFamily="50" charset="-128"/>
                <a:ea typeface="Meiryo UI" panose="020B0604030504040204" pitchFamily="50" charset="-128"/>
              </a:rPr>
              <a:t>反応しないで！－“迷惑メール”に誘導されてトラブルに！？－」</a:t>
            </a:r>
            <a:endParaRPr lang="en-US" altLang="ja-JP" dirty="0" smtClean="0">
              <a:latin typeface="Meiryo UI" panose="020B0604030504040204" pitchFamily="50" charset="-128"/>
              <a:ea typeface="Meiryo UI" panose="020B0604030504040204" pitchFamily="50" charset="-128"/>
            </a:endParaRPr>
          </a:p>
          <a:p>
            <a:pPr defTabSz="1072886">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http://www.kokusen.go.jp/news/data/n-20170706_1.html</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6</a:t>
            </a:fld>
            <a:endParaRPr kumimoji="1" lang="ja-JP" altLang="en-US"/>
          </a:p>
        </p:txBody>
      </p:sp>
    </p:spTree>
    <p:extLst>
      <p:ext uri="{BB962C8B-B14F-4D97-AF65-F5344CB8AC3E}">
        <p14:creationId xmlns:p14="http://schemas.microsoft.com/office/powerpoint/2010/main" val="1192365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latin typeface="HGP創英角ｺﾞｼｯｸUB" panose="020B0900000000000000" pitchFamily="50" charset="-128"/>
                <a:ea typeface="HGP創英角ｺﾞｼｯｸUB" panose="020B0900000000000000" pitchFamily="50" charset="-128"/>
              </a:rPr>
              <a:t>個人情報流出の予防</a:t>
            </a:r>
          </a:p>
        </p:txBody>
      </p:sp>
    </p:spTree>
    <p:extLst>
      <p:ext uri="{BB962C8B-B14F-4D97-AF65-F5344CB8AC3E}">
        <p14:creationId xmlns:p14="http://schemas.microsoft.com/office/powerpoint/2010/main" val="2438079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01406" y="3180735"/>
            <a:ext cx="4618593" cy="621905"/>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600" dirty="0">
                <a:latin typeface="HGP創英角ﾎﾟｯﾌﾟ体" panose="040B0A00000000000000" pitchFamily="50" charset="-128"/>
                <a:ea typeface="HGP創英角ﾎﾟｯﾌﾟ体" panose="040B0A00000000000000" pitchFamily="50" charset="-128"/>
              </a:rPr>
              <a:t>プレゼントに当選！</a:t>
            </a:r>
          </a:p>
        </p:txBody>
      </p:sp>
      <p:sp>
        <p:nvSpPr>
          <p:cNvPr id="10" name="テキスト ボックス 9"/>
          <p:cNvSpPr txBox="1"/>
          <p:nvPr/>
        </p:nvSpPr>
        <p:spPr>
          <a:xfrm>
            <a:off x="99976" y="120403"/>
            <a:ext cx="3885615"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個人情報流出の予防</a:t>
            </a:r>
          </a:p>
        </p:txBody>
      </p:sp>
      <p:pic>
        <p:nvPicPr>
          <p:cNvPr id="7" name="図 9" descr="アイコン&#10;&#10;自動的に生成された説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1406" y="2591687"/>
            <a:ext cx="1800000" cy="1800000"/>
          </a:xfrm>
          <a:prstGeom prst="rect">
            <a:avLst/>
          </a:prstGeom>
        </p:spPr>
      </p:pic>
    </p:spTree>
    <p:extLst>
      <p:ext uri="{BB962C8B-B14F-4D97-AF65-F5344CB8AC3E}">
        <p14:creationId xmlns:p14="http://schemas.microsoft.com/office/powerpoint/2010/main" val="9758878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プレゼントに当選！</a:t>
            </a:r>
          </a:p>
        </p:txBody>
      </p:sp>
      <p:pic>
        <p:nvPicPr>
          <p:cNvPr id="7" name="図形 4" descr="02_1_1"/>
          <p:cNvPicPr>
            <a:picLocks noChangeAspect="1"/>
          </p:cNvPicPr>
          <p:nvPr/>
        </p:nvPicPr>
        <p:blipFill>
          <a:blip r:embed="rId3"/>
          <a:stretch>
            <a:fillRect/>
          </a:stretch>
        </p:blipFill>
        <p:spPr>
          <a:xfrm>
            <a:off x="2203200" y="1944000"/>
            <a:ext cx="4737600" cy="4737600"/>
          </a:xfrm>
          <a:prstGeom prst="rect">
            <a:avLst/>
          </a:prstGeom>
        </p:spPr>
      </p:pic>
      <p:sp>
        <p:nvSpPr>
          <p:cNvPr id="8"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SNS</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で、</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自分宛てに</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「プレゼント企画で当選しました！」とメッセージが来た。</a:t>
            </a:r>
          </a:p>
        </p:txBody>
      </p:sp>
    </p:spTree>
    <p:extLst>
      <p:ext uri="{BB962C8B-B14F-4D97-AF65-F5344CB8AC3E}">
        <p14:creationId xmlns:p14="http://schemas.microsoft.com/office/powerpoint/2010/main" val="9567747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プレゼントに当選！</a:t>
            </a:r>
          </a:p>
        </p:txBody>
      </p:sp>
      <p:sp>
        <p:nvSpPr>
          <p:cNvPr id="13"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もらえるプレゼントは受け取ろうと、画面の指示</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に従って</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名前</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、住所、電話番号を入力して送信した</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ja-JP" altLang="en-US" sz="20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8" name="図形 2" descr="02_1_2"/>
          <p:cNvPicPr>
            <a:picLocks noChangeAspect="1"/>
          </p:cNvPicPr>
          <p:nvPr/>
        </p:nvPicPr>
        <p:blipFill>
          <a:blip r:embed="rId3"/>
          <a:stretch>
            <a:fillRect/>
          </a:stretch>
        </p:blipFill>
        <p:spPr>
          <a:xfrm>
            <a:off x="2232660" y="1944000"/>
            <a:ext cx="4680000" cy="4680000"/>
          </a:xfrm>
          <a:prstGeom prst="rect">
            <a:avLst/>
          </a:prstGeom>
        </p:spPr>
      </p:pic>
    </p:spTree>
    <p:extLst>
      <p:ext uri="{BB962C8B-B14F-4D97-AF65-F5344CB8AC3E}">
        <p14:creationId xmlns:p14="http://schemas.microsoft.com/office/powerpoint/2010/main" val="1857096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プレゼントに当選！</a:t>
            </a:r>
          </a:p>
        </p:txBody>
      </p:sp>
      <p:pic>
        <p:nvPicPr>
          <p:cNvPr id="8" name="図形 2" descr="02_1_3"/>
          <p:cNvPicPr>
            <a:picLocks noChangeAspect="1"/>
          </p:cNvPicPr>
          <p:nvPr/>
        </p:nvPicPr>
        <p:blipFill>
          <a:blip r:embed="rId3"/>
          <a:stretch>
            <a:fillRect/>
          </a:stretch>
        </p:blipFill>
        <p:spPr>
          <a:xfrm>
            <a:off x="2232025" y="1944000"/>
            <a:ext cx="4680000" cy="4680000"/>
          </a:xfrm>
          <a:prstGeom prst="rect">
            <a:avLst/>
          </a:prstGeom>
        </p:spPr>
      </p:pic>
      <p:sp>
        <p:nvSpPr>
          <p:cNvPr id="7"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無料プレゼントと思いきや、高額な請求書が届いた。</a:t>
            </a:r>
          </a:p>
        </p:txBody>
      </p:sp>
    </p:spTree>
    <p:extLst>
      <p:ext uri="{BB962C8B-B14F-4D97-AF65-F5344CB8AC3E}">
        <p14:creationId xmlns:p14="http://schemas.microsoft.com/office/powerpoint/2010/main" val="18319895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0788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支払いを拒否すると電話がかかってきたり、</a:t>
            </a:r>
            <a:br>
              <a:rPr lang="ja-JP" altLang="en-US" sz="2000" dirty="0">
                <a:latin typeface="Meiryo UI" panose="020B0604030504040204" pitchFamily="50" charset="-128"/>
                <a:ea typeface="Meiryo UI" panose="020B0604030504040204" pitchFamily="50" charset="-128"/>
                <a:cs typeface="Times New Roman" panose="02020603050405020304" pitchFamily="18" charset="0"/>
              </a:rPr>
            </a:b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「家に行く」と脅され</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、更に支払を</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請求される。</a:t>
            </a:r>
          </a:p>
        </p:txBody>
      </p:sp>
      <p:sp>
        <p:nvSpPr>
          <p:cNvPr id="13" name="テキスト ボックス 12"/>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プレゼントに当選！</a:t>
            </a:r>
          </a:p>
        </p:txBody>
      </p:sp>
      <p:pic>
        <p:nvPicPr>
          <p:cNvPr id="7" name="図形 2" descr="02_1_4"/>
          <p:cNvPicPr>
            <a:picLocks noChangeAspect="1"/>
          </p:cNvPicPr>
          <p:nvPr/>
        </p:nvPicPr>
        <p:blipFill>
          <a:blip r:embed="rId3"/>
          <a:stretch>
            <a:fillRect/>
          </a:stretch>
        </p:blipFill>
        <p:spPr>
          <a:xfrm>
            <a:off x="2232000" y="1944000"/>
            <a:ext cx="4680000" cy="4680000"/>
          </a:xfrm>
          <a:prstGeom prst="rect">
            <a:avLst/>
          </a:prstGeom>
        </p:spPr>
      </p:pic>
    </p:spTree>
    <p:extLst>
      <p:ext uri="{BB962C8B-B14F-4D97-AF65-F5344CB8AC3E}">
        <p14:creationId xmlns:p14="http://schemas.microsoft.com/office/powerpoint/2010/main" val="2217759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355</Words>
  <Application>Microsoft Office PowerPoint</Application>
  <PresentationFormat>画面に合わせる (4:3)</PresentationFormat>
  <Paragraphs>32</Paragraphs>
  <Slides>6</Slides>
  <Notes>6</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6</vt:i4>
      </vt:variant>
    </vt:vector>
  </HeadingPairs>
  <TitlesOfParts>
    <vt:vector size="15" baseType="lpstr">
      <vt:lpstr>HGP創英角ｺﾞｼｯｸUB</vt:lpstr>
      <vt:lpstr>HGP創英角ﾎﾟｯﾌﾟ体</vt:lpstr>
      <vt:lpstr>Meiryo UI</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2021-04-14T05:31:52Z</dcterms:created>
  <dcterms:modified xsi:type="dcterms:W3CDTF">2021-04-14T05:32:08Z</dcterms:modified>
</cp:coreProperties>
</file>