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Lst>
  <p:notesMasterIdLst>
    <p:notesMasterId r:id="rId6"/>
  </p:notesMasterIdLst>
  <p:handoutMasterIdLst>
    <p:handoutMasterId r:id="rId7"/>
  </p:handoutMasterIdLst>
  <p:sldIdLst>
    <p:sldId id="342" r:id="rId2"/>
    <p:sldId id="343" r:id="rId3"/>
    <p:sldId id="344" r:id="rId4"/>
    <p:sldId id="345" r:id="rId5"/>
  </p:sldIdLst>
  <p:sldSz cx="9144000" cy="6858000" type="screen4x3"/>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7979"/>
    <a:srgbClr val="B7FEF7"/>
    <a:srgbClr val="FFFF97"/>
    <a:srgbClr val="B2E182"/>
    <a:srgbClr val="ACA1FD"/>
    <a:srgbClr val="FFB84F"/>
    <a:srgbClr val="FFCCFF"/>
    <a:srgbClr val="9DC3E6"/>
    <a:srgbClr val="FF9999"/>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87" autoAdjust="0"/>
    <p:restoredTop sz="79162" autoAdjust="0"/>
  </p:normalViewPr>
  <p:slideViewPr>
    <p:cSldViewPr snapToGrid="0">
      <p:cViewPr varScale="1">
        <p:scale>
          <a:sx n="69" d="100"/>
          <a:sy n="69" d="100"/>
        </p:scale>
        <p:origin x="2203" y="6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395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8F6677-9495-4A77-AD94-328A6B56AC2E}" type="doc">
      <dgm:prSet loTypeId="urn:microsoft.com/office/officeart/2005/8/layout/chevron1" loCatId="process" qsTypeId="urn:microsoft.com/office/officeart/2005/8/quickstyle/simple1" qsCatId="simple" csTypeId="urn:microsoft.com/office/officeart/2005/8/colors/accent2_1" csCatId="accent2" phldr="1"/>
      <dgm:spPr/>
    </dgm:pt>
    <dgm:pt modelId="{0FEFC47B-AD89-4992-9323-F96C63E8C536}">
      <dgm:prSet phldrT="[テキスト]"/>
      <dgm:spPr>
        <a:ln w="28575">
          <a:solidFill>
            <a:srgbClr val="FF7979"/>
          </a:solidFill>
        </a:ln>
      </dgm:spPr>
      <dgm:t>
        <a:bodyPr/>
        <a:lstStyle/>
        <a:p>
          <a:r>
            <a:rPr kumimoji="1" lang="ja-JP" altLang="en-US" b="1" dirty="0"/>
            <a:t>問題の</a:t>
          </a:r>
          <a:r>
            <a:rPr kumimoji="1" lang="en-US" altLang="ja-JP" b="1" dirty="0"/>
            <a:t/>
          </a:r>
          <a:br>
            <a:rPr kumimoji="1" lang="en-US" altLang="ja-JP" b="1" dirty="0"/>
          </a:br>
          <a:r>
            <a:rPr kumimoji="1" lang="ja-JP" altLang="en-US" b="1" dirty="0"/>
            <a:t>自覚</a:t>
          </a:r>
        </a:p>
      </dgm:t>
    </dgm:pt>
    <dgm:pt modelId="{A0F1C467-B65A-4EA5-B129-C673175CA10F}" type="parTrans" cxnId="{F0973254-8A42-44C8-81C5-27128B479A35}">
      <dgm:prSet/>
      <dgm:spPr/>
      <dgm:t>
        <a:bodyPr/>
        <a:lstStyle/>
        <a:p>
          <a:endParaRPr kumimoji="1" lang="ja-JP" altLang="en-US" b="1">
            <a:solidFill>
              <a:schemeClr val="tx1"/>
            </a:solidFill>
          </a:endParaRPr>
        </a:p>
      </dgm:t>
    </dgm:pt>
    <dgm:pt modelId="{7ADB5F8E-888E-42DE-97CC-F4744BEB23F6}" type="sibTrans" cxnId="{F0973254-8A42-44C8-81C5-27128B479A35}">
      <dgm:prSet/>
      <dgm:spPr/>
      <dgm:t>
        <a:bodyPr/>
        <a:lstStyle/>
        <a:p>
          <a:endParaRPr kumimoji="1" lang="ja-JP" altLang="en-US" b="1">
            <a:solidFill>
              <a:schemeClr val="tx1"/>
            </a:solidFill>
          </a:endParaRPr>
        </a:p>
      </dgm:t>
    </dgm:pt>
    <dgm:pt modelId="{8CB00AF3-047E-45F9-B0AB-E0BC036D0645}">
      <dgm:prSet phldrT="[テキスト]"/>
      <dgm:spPr>
        <a:ln w="28575">
          <a:solidFill>
            <a:srgbClr val="FF7979"/>
          </a:solidFill>
        </a:ln>
      </dgm:spPr>
      <dgm:t>
        <a:bodyPr/>
        <a:lstStyle/>
        <a:p>
          <a:r>
            <a:rPr kumimoji="1" lang="ja-JP" altLang="en-US" b="1"/>
            <a:t>情報収集</a:t>
          </a:r>
          <a:endParaRPr kumimoji="1" lang="ja-JP" altLang="en-US" b="1" dirty="0"/>
        </a:p>
      </dgm:t>
    </dgm:pt>
    <dgm:pt modelId="{67AD8967-F28F-439E-9FBE-CB3F1ECC7E6A}" type="parTrans" cxnId="{85863EA0-B0E0-4EA3-ABE7-8DE9D646338C}">
      <dgm:prSet/>
      <dgm:spPr/>
      <dgm:t>
        <a:bodyPr/>
        <a:lstStyle/>
        <a:p>
          <a:endParaRPr kumimoji="1" lang="ja-JP" altLang="en-US" b="1">
            <a:solidFill>
              <a:schemeClr val="tx1"/>
            </a:solidFill>
          </a:endParaRPr>
        </a:p>
      </dgm:t>
    </dgm:pt>
    <dgm:pt modelId="{AC1B9FC2-CE8B-4509-88F9-3F4836F548DF}" type="sibTrans" cxnId="{85863EA0-B0E0-4EA3-ABE7-8DE9D646338C}">
      <dgm:prSet/>
      <dgm:spPr/>
      <dgm:t>
        <a:bodyPr/>
        <a:lstStyle/>
        <a:p>
          <a:endParaRPr kumimoji="1" lang="ja-JP" altLang="en-US" b="1">
            <a:solidFill>
              <a:schemeClr val="tx1"/>
            </a:solidFill>
          </a:endParaRPr>
        </a:p>
      </dgm:t>
    </dgm:pt>
    <dgm:pt modelId="{2F82EAA3-4BE5-41B1-9EF9-7D9BF1F00561}">
      <dgm:prSet phldrT="[テキスト]"/>
      <dgm:spPr>
        <a:ln w="28575">
          <a:solidFill>
            <a:srgbClr val="FF7979"/>
          </a:solidFill>
        </a:ln>
      </dgm:spPr>
      <dgm:t>
        <a:bodyPr/>
        <a:lstStyle/>
        <a:p>
          <a:r>
            <a:rPr kumimoji="1" lang="ja-JP" altLang="en-US" b="1" dirty="0"/>
            <a:t>解決策の比較検討</a:t>
          </a:r>
        </a:p>
      </dgm:t>
    </dgm:pt>
    <dgm:pt modelId="{6103EA4C-B8EC-4E70-8596-EFB5673636DB}" type="parTrans" cxnId="{C01E5D2C-CE16-4906-9D0D-0A08347693D5}">
      <dgm:prSet/>
      <dgm:spPr/>
      <dgm:t>
        <a:bodyPr/>
        <a:lstStyle/>
        <a:p>
          <a:endParaRPr kumimoji="1" lang="ja-JP" altLang="en-US" b="1">
            <a:solidFill>
              <a:schemeClr val="tx1"/>
            </a:solidFill>
          </a:endParaRPr>
        </a:p>
      </dgm:t>
    </dgm:pt>
    <dgm:pt modelId="{A2787492-072B-4FA0-B091-C45865402164}" type="sibTrans" cxnId="{C01E5D2C-CE16-4906-9D0D-0A08347693D5}">
      <dgm:prSet/>
      <dgm:spPr/>
      <dgm:t>
        <a:bodyPr/>
        <a:lstStyle/>
        <a:p>
          <a:endParaRPr kumimoji="1" lang="ja-JP" altLang="en-US" b="1">
            <a:solidFill>
              <a:schemeClr val="tx1"/>
            </a:solidFill>
          </a:endParaRPr>
        </a:p>
      </dgm:t>
    </dgm:pt>
    <dgm:pt modelId="{C95C7287-CB18-4692-80EB-D9F4CB7F45CE}">
      <dgm:prSet phldrT="[テキスト]"/>
      <dgm:spPr>
        <a:ln w="28575">
          <a:solidFill>
            <a:srgbClr val="FF7979"/>
          </a:solidFill>
        </a:ln>
      </dgm:spPr>
      <dgm:t>
        <a:bodyPr/>
        <a:lstStyle/>
        <a:p>
          <a:r>
            <a:rPr kumimoji="1" lang="ja-JP" altLang="en-US" b="1"/>
            <a:t>決定</a:t>
          </a:r>
          <a:endParaRPr kumimoji="1" lang="ja-JP" altLang="en-US" b="1" dirty="0"/>
        </a:p>
      </dgm:t>
    </dgm:pt>
    <dgm:pt modelId="{56AA055A-B132-4C95-9AEC-7A01DFA78391}" type="parTrans" cxnId="{44486C9B-D254-4756-A20B-7ADFF5A30028}">
      <dgm:prSet/>
      <dgm:spPr/>
      <dgm:t>
        <a:bodyPr/>
        <a:lstStyle/>
        <a:p>
          <a:endParaRPr kumimoji="1" lang="ja-JP" altLang="en-US" b="1">
            <a:solidFill>
              <a:schemeClr val="tx1"/>
            </a:solidFill>
          </a:endParaRPr>
        </a:p>
      </dgm:t>
    </dgm:pt>
    <dgm:pt modelId="{5DD8ED94-3375-423D-B08D-271FB76F72D5}" type="sibTrans" cxnId="{44486C9B-D254-4756-A20B-7ADFF5A30028}">
      <dgm:prSet/>
      <dgm:spPr/>
      <dgm:t>
        <a:bodyPr/>
        <a:lstStyle/>
        <a:p>
          <a:endParaRPr kumimoji="1" lang="ja-JP" altLang="en-US" b="1">
            <a:solidFill>
              <a:schemeClr val="tx1"/>
            </a:solidFill>
          </a:endParaRPr>
        </a:p>
      </dgm:t>
    </dgm:pt>
    <dgm:pt modelId="{6D9C7156-2AC0-4326-A95B-6C916659980C}">
      <dgm:prSet phldrT="[テキスト]"/>
      <dgm:spPr>
        <a:ln w="28575">
          <a:solidFill>
            <a:srgbClr val="FF7979"/>
          </a:solidFill>
        </a:ln>
      </dgm:spPr>
      <dgm:t>
        <a:bodyPr/>
        <a:lstStyle/>
        <a:p>
          <a:r>
            <a:rPr kumimoji="1" lang="ja-JP" altLang="en-US" b="1" dirty="0"/>
            <a:t>評価</a:t>
          </a:r>
        </a:p>
      </dgm:t>
    </dgm:pt>
    <dgm:pt modelId="{FA71587E-72FE-4470-BE03-5439B5890869}" type="parTrans" cxnId="{306B2E84-04FD-48A2-9902-4EFF9BB34983}">
      <dgm:prSet/>
      <dgm:spPr/>
      <dgm:t>
        <a:bodyPr/>
        <a:lstStyle/>
        <a:p>
          <a:endParaRPr kumimoji="1" lang="ja-JP" altLang="en-US" b="1">
            <a:solidFill>
              <a:schemeClr val="tx1"/>
            </a:solidFill>
          </a:endParaRPr>
        </a:p>
      </dgm:t>
    </dgm:pt>
    <dgm:pt modelId="{A5398E5B-6F1D-4F08-9F6C-84DD9CF0C1DF}" type="sibTrans" cxnId="{306B2E84-04FD-48A2-9902-4EFF9BB34983}">
      <dgm:prSet/>
      <dgm:spPr/>
      <dgm:t>
        <a:bodyPr/>
        <a:lstStyle/>
        <a:p>
          <a:endParaRPr kumimoji="1" lang="ja-JP" altLang="en-US" b="1">
            <a:solidFill>
              <a:schemeClr val="tx1"/>
            </a:solidFill>
          </a:endParaRPr>
        </a:p>
      </dgm:t>
    </dgm:pt>
    <dgm:pt modelId="{9C1CB59D-568E-4540-8C7C-F08ECF888F7C}" type="pres">
      <dgm:prSet presAssocID="{B58F6677-9495-4A77-AD94-328A6B56AC2E}" presName="Name0" presStyleCnt="0">
        <dgm:presLayoutVars>
          <dgm:dir/>
          <dgm:animLvl val="lvl"/>
          <dgm:resizeHandles val="exact"/>
        </dgm:presLayoutVars>
      </dgm:prSet>
      <dgm:spPr/>
    </dgm:pt>
    <dgm:pt modelId="{32DBDB17-F6A1-4017-A391-4ADE504753B0}" type="pres">
      <dgm:prSet presAssocID="{0FEFC47B-AD89-4992-9323-F96C63E8C536}" presName="parTxOnly" presStyleLbl="node1" presStyleIdx="0" presStyleCnt="5">
        <dgm:presLayoutVars>
          <dgm:chMax val="0"/>
          <dgm:chPref val="0"/>
          <dgm:bulletEnabled val="1"/>
        </dgm:presLayoutVars>
      </dgm:prSet>
      <dgm:spPr/>
      <dgm:t>
        <a:bodyPr/>
        <a:lstStyle/>
        <a:p>
          <a:endParaRPr kumimoji="1" lang="ja-JP" altLang="en-US"/>
        </a:p>
      </dgm:t>
    </dgm:pt>
    <dgm:pt modelId="{88A46AA4-5C37-4060-93F9-58907532A532}" type="pres">
      <dgm:prSet presAssocID="{7ADB5F8E-888E-42DE-97CC-F4744BEB23F6}" presName="parTxOnlySpace" presStyleCnt="0"/>
      <dgm:spPr/>
    </dgm:pt>
    <dgm:pt modelId="{9E536B53-51BA-4547-A925-97DDF66493F4}" type="pres">
      <dgm:prSet presAssocID="{8CB00AF3-047E-45F9-B0AB-E0BC036D0645}" presName="parTxOnly" presStyleLbl="node1" presStyleIdx="1" presStyleCnt="5">
        <dgm:presLayoutVars>
          <dgm:chMax val="0"/>
          <dgm:chPref val="0"/>
          <dgm:bulletEnabled val="1"/>
        </dgm:presLayoutVars>
      </dgm:prSet>
      <dgm:spPr/>
      <dgm:t>
        <a:bodyPr/>
        <a:lstStyle/>
        <a:p>
          <a:endParaRPr kumimoji="1" lang="ja-JP" altLang="en-US"/>
        </a:p>
      </dgm:t>
    </dgm:pt>
    <dgm:pt modelId="{FF009454-93A8-4276-8186-5CA693DC11FD}" type="pres">
      <dgm:prSet presAssocID="{AC1B9FC2-CE8B-4509-88F9-3F4836F548DF}" presName="parTxOnlySpace" presStyleCnt="0"/>
      <dgm:spPr/>
    </dgm:pt>
    <dgm:pt modelId="{8BD15FA7-2504-485F-9E0F-12003DC8AEEF}" type="pres">
      <dgm:prSet presAssocID="{2F82EAA3-4BE5-41B1-9EF9-7D9BF1F00561}" presName="parTxOnly" presStyleLbl="node1" presStyleIdx="2" presStyleCnt="5">
        <dgm:presLayoutVars>
          <dgm:chMax val="0"/>
          <dgm:chPref val="0"/>
          <dgm:bulletEnabled val="1"/>
        </dgm:presLayoutVars>
      </dgm:prSet>
      <dgm:spPr/>
      <dgm:t>
        <a:bodyPr/>
        <a:lstStyle/>
        <a:p>
          <a:endParaRPr kumimoji="1" lang="ja-JP" altLang="en-US"/>
        </a:p>
      </dgm:t>
    </dgm:pt>
    <dgm:pt modelId="{C66817DD-FDD2-4CB2-8D40-F7A362B3EFB9}" type="pres">
      <dgm:prSet presAssocID="{A2787492-072B-4FA0-B091-C45865402164}" presName="parTxOnlySpace" presStyleCnt="0"/>
      <dgm:spPr/>
    </dgm:pt>
    <dgm:pt modelId="{79636FE3-6651-43F7-A0B5-6139B784B561}" type="pres">
      <dgm:prSet presAssocID="{C95C7287-CB18-4692-80EB-D9F4CB7F45CE}" presName="parTxOnly" presStyleLbl="node1" presStyleIdx="3" presStyleCnt="5">
        <dgm:presLayoutVars>
          <dgm:chMax val="0"/>
          <dgm:chPref val="0"/>
          <dgm:bulletEnabled val="1"/>
        </dgm:presLayoutVars>
      </dgm:prSet>
      <dgm:spPr/>
      <dgm:t>
        <a:bodyPr/>
        <a:lstStyle/>
        <a:p>
          <a:endParaRPr kumimoji="1" lang="ja-JP" altLang="en-US"/>
        </a:p>
      </dgm:t>
    </dgm:pt>
    <dgm:pt modelId="{EB38E65F-7C10-41BF-A50D-16DA0F5AC3D1}" type="pres">
      <dgm:prSet presAssocID="{5DD8ED94-3375-423D-B08D-271FB76F72D5}" presName="parTxOnlySpace" presStyleCnt="0"/>
      <dgm:spPr/>
    </dgm:pt>
    <dgm:pt modelId="{4E26463E-07FC-4428-AEB4-B8AAE2282290}" type="pres">
      <dgm:prSet presAssocID="{6D9C7156-2AC0-4326-A95B-6C916659980C}" presName="parTxOnly" presStyleLbl="node1" presStyleIdx="4" presStyleCnt="5">
        <dgm:presLayoutVars>
          <dgm:chMax val="0"/>
          <dgm:chPref val="0"/>
          <dgm:bulletEnabled val="1"/>
        </dgm:presLayoutVars>
      </dgm:prSet>
      <dgm:spPr/>
      <dgm:t>
        <a:bodyPr/>
        <a:lstStyle/>
        <a:p>
          <a:endParaRPr kumimoji="1" lang="ja-JP" altLang="en-US"/>
        </a:p>
      </dgm:t>
    </dgm:pt>
  </dgm:ptLst>
  <dgm:cxnLst>
    <dgm:cxn modelId="{E22D9E57-7F6A-4021-9618-57FF017257FA}" type="presOf" srcId="{8CB00AF3-047E-45F9-B0AB-E0BC036D0645}" destId="{9E536B53-51BA-4547-A925-97DDF66493F4}" srcOrd="0" destOrd="0" presId="urn:microsoft.com/office/officeart/2005/8/layout/chevron1"/>
    <dgm:cxn modelId="{CF6F6C04-6D33-41CE-A020-F44B879C5BF9}" type="presOf" srcId="{2F82EAA3-4BE5-41B1-9EF9-7D9BF1F00561}" destId="{8BD15FA7-2504-485F-9E0F-12003DC8AEEF}" srcOrd="0" destOrd="0" presId="urn:microsoft.com/office/officeart/2005/8/layout/chevron1"/>
    <dgm:cxn modelId="{44486C9B-D254-4756-A20B-7ADFF5A30028}" srcId="{B58F6677-9495-4A77-AD94-328A6B56AC2E}" destId="{C95C7287-CB18-4692-80EB-D9F4CB7F45CE}" srcOrd="3" destOrd="0" parTransId="{56AA055A-B132-4C95-9AEC-7A01DFA78391}" sibTransId="{5DD8ED94-3375-423D-B08D-271FB76F72D5}"/>
    <dgm:cxn modelId="{5D5F4FCB-29CA-4064-A6DE-4C674576A619}" type="presOf" srcId="{0FEFC47B-AD89-4992-9323-F96C63E8C536}" destId="{32DBDB17-F6A1-4017-A391-4ADE504753B0}" srcOrd="0" destOrd="0" presId="urn:microsoft.com/office/officeart/2005/8/layout/chevron1"/>
    <dgm:cxn modelId="{F0973254-8A42-44C8-81C5-27128B479A35}" srcId="{B58F6677-9495-4A77-AD94-328A6B56AC2E}" destId="{0FEFC47B-AD89-4992-9323-F96C63E8C536}" srcOrd="0" destOrd="0" parTransId="{A0F1C467-B65A-4EA5-B129-C673175CA10F}" sibTransId="{7ADB5F8E-888E-42DE-97CC-F4744BEB23F6}"/>
    <dgm:cxn modelId="{48DE04F5-339B-4FC6-8F4F-21767356E656}" type="presOf" srcId="{B58F6677-9495-4A77-AD94-328A6B56AC2E}" destId="{9C1CB59D-568E-4540-8C7C-F08ECF888F7C}" srcOrd="0" destOrd="0" presId="urn:microsoft.com/office/officeart/2005/8/layout/chevron1"/>
    <dgm:cxn modelId="{85863EA0-B0E0-4EA3-ABE7-8DE9D646338C}" srcId="{B58F6677-9495-4A77-AD94-328A6B56AC2E}" destId="{8CB00AF3-047E-45F9-B0AB-E0BC036D0645}" srcOrd="1" destOrd="0" parTransId="{67AD8967-F28F-439E-9FBE-CB3F1ECC7E6A}" sibTransId="{AC1B9FC2-CE8B-4509-88F9-3F4836F548DF}"/>
    <dgm:cxn modelId="{96B18CEA-7630-4BA3-9F0C-7A9811D0730E}" type="presOf" srcId="{6D9C7156-2AC0-4326-A95B-6C916659980C}" destId="{4E26463E-07FC-4428-AEB4-B8AAE2282290}" srcOrd="0" destOrd="0" presId="urn:microsoft.com/office/officeart/2005/8/layout/chevron1"/>
    <dgm:cxn modelId="{1B2EF6CA-5E8B-4DDB-8D41-8C82F71D99FA}" type="presOf" srcId="{C95C7287-CB18-4692-80EB-D9F4CB7F45CE}" destId="{79636FE3-6651-43F7-A0B5-6139B784B561}" srcOrd="0" destOrd="0" presId="urn:microsoft.com/office/officeart/2005/8/layout/chevron1"/>
    <dgm:cxn modelId="{C01E5D2C-CE16-4906-9D0D-0A08347693D5}" srcId="{B58F6677-9495-4A77-AD94-328A6B56AC2E}" destId="{2F82EAA3-4BE5-41B1-9EF9-7D9BF1F00561}" srcOrd="2" destOrd="0" parTransId="{6103EA4C-B8EC-4E70-8596-EFB5673636DB}" sibTransId="{A2787492-072B-4FA0-B091-C45865402164}"/>
    <dgm:cxn modelId="{306B2E84-04FD-48A2-9902-4EFF9BB34983}" srcId="{B58F6677-9495-4A77-AD94-328A6B56AC2E}" destId="{6D9C7156-2AC0-4326-A95B-6C916659980C}" srcOrd="4" destOrd="0" parTransId="{FA71587E-72FE-4470-BE03-5439B5890869}" sibTransId="{A5398E5B-6F1D-4F08-9F6C-84DD9CF0C1DF}"/>
    <dgm:cxn modelId="{A547D70D-322C-4DC8-99B0-D960C615018E}" type="presParOf" srcId="{9C1CB59D-568E-4540-8C7C-F08ECF888F7C}" destId="{32DBDB17-F6A1-4017-A391-4ADE504753B0}" srcOrd="0" destOrd="0" presId="urn:microsoft.com/office/officeart/2005/8/layout/chevron1"/>
    <dgm:cxn modelId="{12779842-8BD0-416B-9528-4F13A73602E0}" type="presParOf" srcId="{9C1CB59D-568E-4540-8C7C-F08ECF888F7C}" destId="{88A46AA4-5C37-4060-93F9-58907532A532}" srcOrd="1" destOrd="0" presId="urn:microsoft.com/office/officeart/2005/8/layout/chevron1"/>
    <dgm:cxn modelId="{0E509B91-0A1D-4A85-9758-64E5219A93F6}" type="presParOf" srcId="{9C1CB59D-568E-4540-8C7C-F08ECF888F7C}" destId="{9E536B53-51BA-4547-A925-97DDF66493F4}" srcOrd="2" destOrd="0" presId="urn:microsoft.com/office/officeart/2005/8/layout/chevron1"/>
    <dgm:cxn modelId="{B0820A00-8E03-4720-968E-BC37C18C1422}" type="presParOf" srcId="{9C1CB59D-568E-4540-8C7C-F08ECF888F7C}" destId="{FF009454-93A8-4276-8186-5CA693DC11FD}" srcOrd="3" destOrd="0" presId="urn:microsoft.com/office/officeart/2005/8/layout/chevron1"/>
    <dgm:cxn modelId="{35E87E20-C4DF-421D-9D2E-110D420C8BE0}" type="presParOf" srcId="{9C1CB59D-568E-4540-8C7C-F08ECF888F7C}" destId="{8BD15FA7-2504-485F-9E0F-12003DC8AEEF}" srcOrd="4" destOrd="0" presId="urn:microsoft.com/office/officeart/2005/8/layout/chevron1"/>
    <dgm:cxn modelId="{CF8170C3-8D49-4D7C-B38B-D5F3C0E85FEA}" type="presParOf" srcId="{9C1CB59D-568E-4540-8C7C-F08ECF888F7C}" destId="{C66817DD-FDD2-4CB2-8D40-F7A362B3EFB9}" srcOrd="5" destOrd="0" presId="urn:microsoft.com/office/officeart/2005/8/layout/chevron1"/>
    <dgm:cxn modelId="{47765FA7-9AA7-46EE-B8CE-C009857582CA}" type="presParOf" srcId="{9C1CB59D-568E-4540-8C7C-F08ECF888F7C}" destId="{79636FE3-6651-43F7-A0B5-6139B784B561}" srcOrd="6" destOrd="0" presId="urn:microsoft.com/office/officeart/2005/8/layout/chevron1"/>
    <dgm:cxn modelId="{97499A8E-5F3F-4A3F-A748-D520087180B2}" type="presParOf" srcId="{9C1CB59D-568E-4540-8C7C-F08ECF888F7C}" destId="{EB38E65F-7C10-41BF-A50D-16DA0F5AC3D1}" srcOrd="7" destOrd="0" presId="urn:microsoft.com/office/officeart/2005/8/layout/chevron1"/>
    <dgm:cxn modelId="{9736DADD-C41D-4CD6-9AE2-C104CBD46478}" type="presParOf" srcId="{9C1CB59D-568E-4540-8C7C-F08ECF888F7C}" destId="{4E26463E-07FC-4428-AEB4-B8AAE2282290}"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DBDB17-F6A1-4017-A391-4ADE504753B0}">
      <dsp:nvSpPr>
        <dsp:cNvPr id="0" name=""/>
        <dsp:cNvSpPr/>
      </dsp:nvSpPr>
      <dsp:spPr>
        <a:xfrm>
          <a:off x="1722" y="218342"/>
          <a:ext cx="1532929" cy="613171"/>
        </a:xfrm>
        <a:prstGeom prst="chevron">
          <a:avLst/>
        </a:prstGeom>
        <a:solidFill>
          <a:schemeClr val="lt1">
            <a:hueOff val="0"/>
            <a:satOff val="0"/>
            <a:lumOff val="0"/>
            <a:alphaOff val="0"/>
          </a:schemeClr>
        </a:solidFill>
        <a:ln w="28575" cap="flat" cmpd="sng" algn="ctr">
          <a:solidFill>
            <a:srgbClr val="FF7979"/>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kumimoji="1" lang="ja-JP" altLang="en-US" sz="1600" b="1" kern="1200" dirty="0"/>
            <a:t>問題の</a:t>
          </a:r>
          <a:r>
            <a:rPr kumimoji="1" lang="en-US" altLang="ja-JP" sz="1600" b="1" kern="1200" dirty="0"/>
            <a:t/>
          </a:r>
          <a:br>
            <a:rPr kumimoji="1" lang="en-US" altLang="ja-JP" sz="1600" b="1" kern="1200" dirty="0"/>
          </a:br>
          <a:r>
            <a:rPr kumimoji="1" lang="ja-JP" altLang="en-US" sz="1600" b="1" kern="1200" dirty="0"/>
            <a:t>自覚</a:t>
          </a:r>
        </a:p>
      </dsp:txBody>
      <dsp:txXfrm>
        <a:off x="308308" y="218342"/>
        <a:ext cx="919758" cy="613171"/>
      </dsp:txXfrm>
    </dsp:sp>
    <dsp:sp modelId="{9E536B53-51BA-4547-A925-97DDF66493F4}">
      <dsp:nvSpPr>
        <dsp:cNvPr id="0" name=""/>
        <dsp:cNvSpPr/>
      </dsp:nvSpPr>
      <dsp:spPr>
        <a:xfrm>
          <a:off x="1381358" y="218342"/>
          <a:ext cx="1532929" cy="613171"/>
        </a:xfrm>
        <a:prstGeom prst="chevron">
          <a:avLst/>
        </a:prstGeom>
        <a:solidFill>
          <a:schemeClr val="lt1">
            <a:hueOff val="0"/>
            <a:satOff val="0"/>
            <a:lumOff val="0"/>
            <a:alphaOff val="0"/>
          </a:schemeClr>
        </a:solidFill>
        <a:ln w="28575" cap="flat" cmpd="sng" algn="ctr">
          <a:solidFill>
            <a:srgbClr val="FF7979"/>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kumimoji="1" lang="ja-JP" altLang="en-US" sz="1600" b="1" kern="1200"/>
            <a:t>情報収集</a:t>
          </a:r>
          <a:endParaRPr kumimoji="1" lang="ja-JP" altLang="en-US" sz="1600" b="1" kern="1200" dirty="0"/>
        </a:p>
      </dsp:txBody>
      <dsp:txXfrm>
        <a:off x="1687944" y="218342"/>
        <a:ext cx="919758" cy="613171"/>
      </dsp:txXfrm>
    </dsp:sp>
    <dsp:sp modelId="{8BD15FA7-2504-485F-9E0F-12003DC8AEEF}">
      <dsp:nvSpPr>
        <dsp:cNvPr id="0" name=""/>
        <dsp:cNvSpPr/>
      </dsp:nvSpPr>
      <dsp:spPr>
        <a:xfrm>
          <a:off x="2760994" y="218342"/>
          <a:ext cx="1532929" cy="613171"/>
        </a:xfrm>
        <a:prstGeom prst="chevron">
          <a:avLst/>
        </a:prstGeom>
        <a:solidFill>
          <a:schemeClr val="lt1">
            <a:hueOff val="0"/>
            <a:satOff val="0"/>
            <a:lumOff val="0"/>
            <a:alphaOff val="0"/>
          </a:schemeClr>
        </a:solidFill>
        <a:ln w="28575" cap="flat" cmpd="sng" algn="ctr">
          <a:solidFill>
            <a:srgbClr val="FF7979"/>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kumimoji="1" lang="ja-JP" altLang="en-US" sz="1600" b="1" kern="1200" dirty="0"/>
            <a:t>解決策の比較検討</a:t>
          </a:r>
        </a:p>
      </dsp:txBody>
      <dsp:txXfrm>
        <a:off x="3067580" y="218342"/>
        <a:ext cx="919758" cy="613171"/>
      </dsp:txXfrm>
    </dsp:sp>
    <dsp:sp modelId="{79636FE3-6651-43F7-A0B5-6139B784B561}">
      <dsp:nvSpPr>
        <dsp:cNvPr id="0" name=""/>
        <dsp:cNvSpPr/>
      </dsp:nvSpPr>
      <dsp:spPr>
        <a:xfrm>
          <a:off x="4140631" y="218342"/>
          <a:ext cx="1532929" cy="613171"/>
        </a:xfrm>
        <a:prstGeom prst="chevron">
          <a:avLst/>
        </a:prstGeom>
        <a:solidFill>
          <a:schemeClr val="lt1">
            <a:hueOff val="0"/>
            <a:satOff val="0"/>
            <a:lumOff val="0"/>
            <a:alphaOff val="0"/>
          </a:schemeClr>
        </a:solidFill>
        <a:ln w="28575" cap="flat" cmpd="sng" algn="ctr">
          <a:solidFill>
            <a:srgbClr val="FF7979"/>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kumimoji="1" lang="ja-JP" altLang="en-US" sz="1600" b="1" kern="1200"/>
            <a:t>決定</a:t>
          </a:r>
          <a:endParaRPr kumimoji="1" lang="ja-JP" altLang="en-US" sz="1600" b="1" kern="1200" dirty="0"/>
        </a:p>
      </dsp:txBody>
      <dsp:txXfrm>
        <a:off x="4447217" y="218342"/>
        <a:ext cx="919758" cy="613171"/>
      </dsp:txXfrm>
    </dsp:sp>
    <dsp:sp modelId="{4E26463E-07FC-4428-AEB4-B8AAE2282290}">
      <dsp:nvSpPr>
        <dsp:cNvPr id="0" name=""/>
        <dsp:cNvSpPr/>
      </dsp:nvSpPr>
      <dsp:spPr>
        <a:xfrm>
          <a:off x="5520267" y="218342"/>
          <a:ext cx="1532929" cy="613171"/>
        </a:xfrm>
        <a:prstGeom prst="chevron">
          <a:avLst/>
        </a:prstGeom>
        <a:solidFill>
          <a:schemeClr val="lt1">
            <a:hueOff val="0"/>
            <a:satOff val="0"/>
            <a:lumOff val="0"/>
            <a:alphaOff val="0"/>
          </a:schemeClr>
        </a:solidFill>
        <a:ln w="28575" cap="flat" cmpd="sng" algn="ctr">
          <a:solidFill>
            <a:srgbClr val="FF7979"/>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kumimoji="1" lang="ja-JP" altLang="en-US" sz="1600" b="1" kern="1200" dirty="0"/>
            <a:t>評価</a:t>
          </a:r>
        </a:p>
      </dsp:txBody>
      <dsp:txXfrm>
        <a:off x="5826853" y="218342"/>
        <a:ext cx="919758" cy="613171"/>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4C6C7E1F-166D-4EBA-ABDF-CB95C0B7529C}" type="datetimeFigureOut">
              <a:rPr kumimoji="1" lang="ja-JP" altLang="en-US" smtClean="0"/>
              <a:t>2021/4/14</a:t>
            </a:fld>
            <a:endParaRPr kumimoji="1" lang="ja-JP" altLang="en-US"/>
          </a:p>
        </p:txBody>
      </p:sp>
      <p:sp>
        <p:nvSpPr>
          <p:cNvPr id="4" name="フッター プレースホルダー 3"/>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5" name="スライド番号プレースホルダー 4"/>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D0844428-C2EE-478D-94C1-C74E5AA8E57B}" type="slidenum">
              <a:rPr kumimoji="1" lang="ja-JP" altLang="en-US" smtClean="0"/>
              <a:t>‹#›</a:t>
            </a:fld>
            <a:endParaRPr kumimoji="1" lang="ja-JP" altLang="en-US"/>
          </a:p>
        </p:txBody>
      </p:sp>
    </p:spTree>
    <p:extLst>
      <p:ext uri="{BB962C8B-B14F-4D97-AF65-F5344CB8AC3E}">
        <p14:creationId xmlns:p14="http://schemas.microsoft.com/office/powerpoint/2010/main" val="40237313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8EF91553-D7A5-4E7F-8D52-FF27A2A164F3}" type="datetimeFigureOut">
              <a:rPr kumimoji="1" lang="ja-JP" altLang="en-US" smtClean="0"/>
              <a:t>2021/4/14</a:t>
            </a:fld>
            <a:endParaRPr kumimoji="1" lang="ja-JP" altLang="en-US"/>
          </a:p>
        </p:txBody>
      </p:sp>
      <p:sp>
        <p:nvSpPr>
          <p:cNvPr id="4" name="スライド イメージ プレースホルダー 3"/>
          <p:cNvSpPr>
            <a:spLocks noGrp="1" noRot="1" noChangeAspect="1"/>
          </p:cNvSpPr>
          <p:nvPr>
            <p:ph type="sldImg" idx="2"/>
          </p:nvPr>
        </p:nvSpPr>
        <p:spPr>
          <a:xfrm>
            <a:off x="1247775" y="1279525"/>
            <a:ext cx="4603750" cy="3454400"/>
          </a:xfrm>
          <a:prstGeom prst="rect">
            <a:avLst/>
          </a:prstGeom>
          <a:noFill/>
          <a:ln w="12700">
            <a:solidFill>
              <a:prstClr val="black"/>
            </a:solidFill>
          </a:ln>
        </p:spPr>
        <p:txBody>
          <a:bodyPr vert="horz" lIns="99048" tIns="49524" rIns="99048" bIns="49524" rtlCol="0" anchor="ctr"/>
          <a:lstStyle/>
          <a:p>
            <a:endParaRPr lang="ja-JP" altLang="en-US"/>
          </a:p>
        </p:txBody>
      </p:sp>
      <p:sp>
        <p:nvSpPr>
          <p:cNvPr id="5" name="ノート プレースホルダー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7CBD6D13-86E9-488D-B7C7-6556383DC3AD}" type="slidenum">
              <a:rPr kumimoji="1" lang="ja-JP" altLang="en-US" smtClean="0"/>
              <a:t>‹#›</a:t>
            </a:fld>
            <a:endParaRPr kumimoji="1" lang="ja-JP" altLang="en-US"/>
          </a:p>
        </p:txBody>
      </p:sp>
    </p:spTree>
    <p:extLst>
      <p:ext uri="{BB962C8B-B14F-4D97-AF65-F5344CB8AC3E}">
        <p14:creationId xmlns:p14="http://schemas.microsoft.com/office/powerpoint/2010/main" val="26240331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300" dirty="0">
                <a:latin typeface="Meiryo UI" panose="020B0604030504040204" pitchFamily="50" charset="-128"/>
                <a:ea typeface="Meiryo UI" panose="020B0604030504040204" pitchFamily="50" charset="-128"/>
              </a:rPr>
              <a:t>高等学校家庭科学習指導要領　家庭基礎：</a:t>
            </a:r>
            <a:r>
              <a:rPr lang="en-US" altLang="ja-JP" sz="1300" dirty="0">
                <a:latin typeface="Meiryo UI" panose="020B0604030504040204" pitchFamily="50" charset="-128"/>
                <a:ea typeface="Meiryo UI" panose="020B0604030504040204" pitchFamily="50" charset="-128"/>
              </a:rPr>
              <a:t>C(2)</a:t>
            </a:r>
            <a:r>
              <a:rPr lang="ja-JP" altLang="en-US" sz="1300" dirty="0">
                <a:latin typeface="Meiryo UI" panose="020B0604030504040204" pitchFamily="50" charset="-128"/>
                <a:ea typeface="Meiryo UI" panose="020B0604030504040204" pitchFamily="50" charset="-128"/>
              </a:rPr>
              <a:t>　家庭総合：</a:t>
            </a:r>
            <a:r>
              <a:rPr lang="en-US" altLang="ja-JP" sz="1300" dirty="0">
                <a:latin typeface="Meiryo UI" panose="020B0604030504040204" pitchFamily="50" charset="-128"/>
                <a:ea typeface="Meiryo UI" panose="020B0604030504040204" pitchFamily="50" charset="-128"/>
              </a:rPr>
              <a:t>C(2)</a:t>
            </a:r>
          </a:p>
          <a:p>
            <a:r>
              <a:rPr lang="ja-JP" altLang="en-US" sz="1300" dirty="0">
                <a:latin typeface="Meiryo UI" panose="020B0604030504040204" pitchFamily="50" charset="-128"/>
                <a:ea typeface="Meiryo UI" panose="020B0604030504040204" pitchFamily="50" charset="-128"/>
              </a:rPr>
              <a:t>消費行動における意思決定や責任ある消費の重要性、生活情報の収集・整理</a:t>
            </a:r>
            <a:endParaRPr lang="en-US" altLang="ja-JP" sz="1300" dirty="0">
              <a:latin typeface="Meiryo UI" panose="020B0604030504040204" pitchFamily="50" charset="-128"/>
              <a:ea typeface="Meiryo UI" panose="020B0604030504040204" pitchFamily="50" charset="-128"/>
            </a:endParaRPr>
          </a:p>
          <a:p>
            <a:endParaRPr lang="en-US" altLang="ja-JP" sz="1300" dirty="0">
              <a:latin typeface="Meiryo UI" panose="020B0604030504040204" pitchFamily="50" charset="-128"/>
              <a:ea typeface="Meiryo UI" panose="020B0604030504040204" pitchFamily="50" charset="-128"/>
            </a:endParaRPr>
          </a:p>
          <a:p>
            <a:r>
              <a:rPr lang="ja-JP" altLang="en-US" sz="1300" dirty="0">
                <a:latin typeface="Meiryo UI" panose="020B0604030504040204" pitchFamily="50" charset="-128"/>
                <a:ea typeface="Meiryo UI" panose="020B0604030504040204" pitchFamily="50" charset="-128"/>
              </a:rPr>
              <a:t>消費者が注意を払えば回避できそうなトラブルや、安易な意思決定による失敗を中心に紹介。</a:t>
            </a:r>
            <a:endParaRPr lang="en-US" altLang="ja-JP" sz="1300" dirty="0">
              <a:latin typeface="Meiryo UI" panose="020B0604030504040204" pitchFamily="50" charset="-128"/>
              <a:ea typeface="Meiryo UI" panose="020B0604030504040204" pitchFamily="50" charset="-128"/>
            </a:endParaRPr>
          </a:p>
          <a:p>
            <a:r>
              <a:rPr lang="ja-JP" altLang="en-US" sz="1300" dirty="0">
                <a:latin typeface="Meiryo UI" panose="020B0604030504040204" pitchFamily="50" charset="-128"/>
                <a:ea typeface="Meiryo UI" panose="020B0604030504040204" pitchFamily="50" charset="-128"/>
              </a:rPr>
              <a:t>意思決定の前には、しっかり生活情報を収集・整理し、その上で、現時点の自分にとって最善と思われるものを選択する、意思決定することが消費者として重要であることを学ぶ。安易な意思決定がトラブルを引き起こすきっかけになることに注意を促す。</a:t>
            </a:r>
          </a:p>
          <a:p>
            <a:endParaRPr lang="ja-JP" altLang="en-US" dirty="0"/>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1</a:t>
            </a:fld>
            <a:endParaRPr kumimoji="1" lang="ja-JP" altLang="en-US"/>
          </a:p>
        </p:txBody>
      </p:sp>
    </p:spTree>
    <p:extLst>
      <p:ext uri="{BB962C8B-B14F-4D97-AF65-F5344CB8AC3E}">
        <p14:creationId xmlns:p14="http://schemas.microsoft.com/office/powerpoint/2010/main" val="3655594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smtClean="0">
                <a:latin typeface="Meiryo UI" panose="020B0604030504040204" pitchFamily="50" charset="-128"/>
                <a:ea typeface="Meiryo UI" panose="020B0604030504040204" pitchFamily="50" charset="-128"/>
              </a:rPr>
              <a:t>「今だけ送料無料！」や「激安」などの情報だけを見て安易に契約せず、隅々まで契約内容を十分に確認する必要がある。</a:t>
            </a:r>
            <a:endParaRPr lang="en-US" altLang="ja-JP" dirty="0" smtClean="0">
              <a:latin typeface="Meiryo UI" panose="020B0604030504040204" pitchFamily="50" charset="-128"/>
              <a:ea typeface="Meiryo UI" panose="020B0604030504040204" pitchFamily="50" charset="-128"/>
            </a:endParaRPr>
          </a:p>
          <a:p>
            <a:pPr defTabSz="990478">
              <a:defRPr/>
            </a:pPr>
            <a:r>
              <a:rPr lang="ja-JP" altLang="en-US" dirty="0" smtClean="0">
                <a:latin typeface="Meiryo UI" panose="020B0604030504040204" pitchFamily="50" charset="-128"/>
                <a:ea typeface="Meiryo UI" panose="020B0604030504040204" pitchFamily="50" charset="-128"/>
              </a:rPr>
              <a:t>商品を注文する際には、契約内容や解約条件をしっかり確認しよう。</a:t>
            </a:r>
            <a:endParaRPr lang="en-US" altLang="ja-JP" dirty="0" smtClean="0">
              <a:latin typeface="Meiryo UI" panose="020B0604030504040204" pitchFamily="50" charset="-128"/>
              <a:ea typeface="Meiryo UI" panose="020B0604030504040204" pitchFamily="50" charset="-128"/>
            </a:endParaRPr>
          </a:p>
          <a:p>
            <a:pPr defTabSz="990478">
              <a:defRPr/>
            </a:pPr>
            <a:r>
              <a:rPr lang="ja-JP" altLang="en-US" dirty="0" smtClean="0">
                <a:latin typeface="Meiryo UI" panose="020B0604030504040204" pitchFamily="50" charset="-128"/>
                <a:ea typeface="Meiryo UI" panose="020B0604030504040204" pitchFamily="50" charset="-128"/>
              </a:rPr>
              <a:t>最終確認画面を印刷したり、スクリーンショットを撮るなどして、契約内容を記録しておこう。</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また、商品の使用によって健康被害が出た際は、すぐに商品の使用を中止し、それでも状態が改善しない場合は速やかに医師の診断を受けよう。</a:t>
            </a:r>
            <a:endParaRPr lang="en-US" altLang="ja-JP" dirty="0" smtClean="0">
              <a:latin typeface="Meiryo UI" panose="020B0604030504040204" pitchFamily="50" charset="-128"/>
              <a:ea typeface="Meiryo UI" panose="020B0604030504040204" pitchFamily="50" charset="-128"/>
            </a:endParaRPr>
          </a:p>
          <a:p>
            <a:endParaRPr lang="en-US" altLang="ja-JP" dirty="0" smtClean="0">
              <a:latin typeface="Meiryo UI" panose="020B0604030504040204" pitchFamily="50" charset="-128"/>
              <a:ea typeface="Meiryo UI" panose="020B0604030504040204" pitchFamily="50" charset="-128"/>
            </a:endParaRPr>
          </a:p>
          <a:p>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インターネット通販を始め通信販売では、クーリング・オフ制度はなく、広告に表示された「解約・返品できるかどうか」、「解約・返品できる場合の条件」などに従うことになる（表示がない場合は、商品が届いてから８日間以内であれば、消費者の送料負担で返品が可能）。</a:t>
            </a:r>
            <a:endParaRPr lang="en-US" altLang="ja-JP" dirty="0" smtClean="0">
              <a:latin typeface="Meiryo UI" panose="020B0604030504040204" pitchFamily="50" charset="-128"/>
              <a:ea typeface="Meiryo UI" panose="020B0604030504040204" pitchFamily="50" charset="-128"/>
            </a:endParaRPr>
          </a:p>
          <a:p>
            <a:endParaRPr lang="en-US" altLang="ja-JP" dirty="0" smtClean="0">
              <a:latin typeface="Meiryo UI" panose="020B0604030504040204" pitchFamily="50" charset="-128"/>
              <a:ea typeface="Meiryo UI" panose="020B0604030504040204" pitchFamily="50" charset="-128"/>
            </a:endParaRPr>
          </a:p>
          <a:p>
            <a:pPr defTabSz="990478">
              <a:defRPr/>
            </a:pPr>
            <a:r>
              <a:rPr lang="ja-JP" altLang="en-US" dirty="0" smtClean="0">
                <a:latin typeface="Meiryo UI" panose="020B0604030504040204" pitchFamily="50" charset="-128"/>
                <a:ea typeface="Meiryo UI" panose="020B0604030504040204" pitchFamily="50" charset="-128"/>
              </a:rPr>
              <a:t>困ったときや不安に思う場合は、最寄りの消費生活センターや消費者ホットライン１８８へ。</a:t>
            </a:r>
            <a:endParaRPr lang="en-US" altLang="ja-JP" dirty="0" smtClean="0">
              <a:latin typeface="Meiryo UI" panose="020B0604030504040204" pitchFamily="50" charset="-128"/>
              <a:ea typeface="Meiryo UI" panose="020B0604030504040204" pitchFamily="50" charset="-128"/>
            </a:endParaRPr>
          </a:p>
          <a:p>
            <a:pPr defTabSz="990478">
              <a:defRPr/>
            </a:pPr>
            <a:endParaRPr lang="en-US" altLang="ja-JP" dirty="0" smtClean="0">
              <a:latin typeface="Meiryo UI" panose="020B0604030504040204" pitchFamily="50" charset="-128"/>
              <a:ea typeface="Meiryo UI" panose="020B0604030504040204" pitchFamily="50" charset="-128"/>
            </a:endParaRPr>
          </a:p>
          <a:p>
            <a:pPr defTabSz="990478">
              <a:defRPr/>
            </a:pPr>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参考</a:t>
            </a:r>
            <a:r>
              <a:rPr lang="en-US" altLang="ja-JP" dirty="0" smtClean="0">
                <a:latin typeface="Meiryo UI" panose="020B0604030504040204" pitchFamily="50" charset="-128"/>
                <a:ea typeface="Meiryo UI" panose="020B0604030504040204" pitchFamily="50" charset="-128"/>
              </a:rPr>
              <a:t>】</a:t>
            </a:r>
          </a:p>
          <a:p>
            <a:pPr defTabSz="990478">
              <a:defRPr/>
            </a:pPr>
            <a:r>
              <a:rPr lang="ja-JP" altLang="en-US" dirty="0" smtClean="0">
                <a:latin typeface="Meiryo UI" panose="020B0604030504040204" pitchFamily="50" charset="-128"/>
                <a:ea typeface="Meiryo UI" panose="020B0604030504040204" pitchFamily="50" charset="-128"/>
              </a:rPr>
              <a:t>〇その他、様々なトラブル事例や解決方法については、国民生活センター</a:t>
            </a:r>
            <a:r>
              <a:rPr lang="en-US" altLang="ja-JP" dirty="0" smtClean="0">
                <a:latin typeface="Meiryo UI" panose="020B0604030504040204" pitchFamily="50" charset="-128"/>
                <a:ea typeface="Meiryo UI" panose="020B0604030504040204" pitchFamily="50" charset="-128"/>
              </a:rPr>
              <a:t>HP</a:t>
            </a:r>
            <a:r>
              <a:rPr lang="ja-JP" altLang="en-US" dirty="0" smtClean="0">
                <a:latin typeface="Meiryo UI" panose="020B0604030504040204" pitchFamily="50" charset="-128"/>
                <a:ea typeface="Meiryo UI" panose="020B0604030504040204" pitchFamily="50" charset="-128"/>
              </a:rPr>
              <a:t>で！</a:t>
            </a:r>
            <a:endParaRPr lang="en-US" altLang="ja-JP" dirty="0" smtClean="0">
              <a:latin typeface="Meiryo UI" panose="020B0604030504040204" pitchFamily="50" charset="-128"/>
              <a:ea typeface="Meiryo UI" panose="020B0604030504040204" pitchFamily="50" charset="-128"/>
            </a:endParaRPr>
          </a:p>
          <a:p>
            <a:pPr defTabSz="990478">
              <a:defRPr/>
            </a:pPr>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http://www.kokusen.go.jp/ncac_index.htm</a:t>
            </a:r>
            <a:endParaRPr lang="ja-JP" altLang="en-US" dirty="0" smtClean="0">
              <a:latin typeface="Meiryo UI" panose="020B0604030504040204" pitchFamily="50" charset="-128"/>
              <a:ea typeface="Meiryo UI" panose="020B0604030504040204" pitchFamily="50" charset="-128"/>
            </a:endParaRPr>
          </a:p>
          <a:p>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2</a:t>
            </a:fld>
            <a:endParaRPr kumimoji="1" lang="ja-JP" altLang="en-US"/>
          </a:p>
        </p:txBody>
      </p:sp>
    </p:spTree>
    <p:extLst>
      <p:ext uri="{BB962C8B-B14F-4D97-AF65-F5344CB8AC3E}">
        <p14:creationId xmlns:p14="http://schemas.microsoft.com/office/powerpoint/2010/main" val="2987855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smtClean="0">
                <a:latin typeface="Meiryo UI" panose="020B0604030504040204" pitchFamily="50" charset="-128"/>
                <a:ea typeface="Meiryo UI" panose="020B0604030504040204" pitchFamily="50" charset="-128"/>
              </a:rPr>
              <a:t>10</a:t>
            </a:r>
            <a:r>
              <a:rPr lang="ja-JP" altLang="en-US" dirty="0" smtClean="0">
                <a:latin typeface="Meiryo UI" panose="020B0604030504040204" pitchFamily="50" charset="-128"/>
                <a:ea typeface="Meiryo UI" panose="020B0604030504040204" pitchFamily="50" charset="-128"/>
              </a:rPr>
              <a:t>代・</a:t>
            </a:r>
            <a:r>
              <a:rPr lang="en-US" altLang="ja-JP" dirty="0" smtClean="0">
                <a:latin typeface="Meiryo UI" panose="020B0604030504040204" pitchFamily="50" charset="-128"/>
                <a:ea typeface="Meiryo UI" panose="020B0604030504040204" pitchFamily="50" charset="-128"/>
              </a:rPr>
              <a:t>20</a:t>
            </a:r>
            <a:r>
              <a:rPr lang="ja-JP" altLang="en-US" dirty="0" smtClean="0">
                <a:latin typeface="Meiryo UI" panose="020B0604030504040204" pitchFamily="50" charset="-128"/>
                <a:ea typeface="Meiryo UI" panose="020B0604030504040204" pitchFamily="50" charset="-128"/>
              </a:rPr>
              <a:t>代の女性を中心に、タレント・モデル契約関連の様々なトラブルが発生している。</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最近ではスマートフォン等で検索して見つけたオーディションに申し込んだり、</a:t>
            </a:r>
            <a:r>
              <a:rPr lang="en-US" altLang="ja-JP" dirty="0" smtClean="0">
                <a:latin typeface="Meiryo UI" panose="020B0604030504040204" pitchFamily="50" charset="-128"/>
                <a:ea typeface="Meiryo UI" panose="020B0604030504040204" pitchFamily="50" charset="-128"/>
              </a:rPr>
              <a:t>SNS</a:t>
            </a:r>
            <a:r>
              <a:rPr lang="ja-JP" altLang="en-US" dirty="0" smtClean="0">
                <a:latin typeface="Meiryo UI" panose="020B0604030504040204" pitchFamily="50" charset="-128"/>
                <a:ea typeface="Meiryo UI" panose="020B0604030504040204" pitchFamily="50" charset="-128"/>
              </a:rPr>
              <a:t>に書き込まれているタレント事務所の募集広告を見たりして、自ら連絡を取ったことをきっかけにトラブルに遭うケースが増えている。</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中には、インターネットで見つけたモデル事務所の面接に行ったところ、アダルトビデオへの出演を強要されるケースもある。</a:t>
            </a:r>
            <a:endParaRPr lang="en-US" altLang="ja-JP" dirty="0" smtClean="0">
              <a:latin typeface="Meiryo UI" panose="020B0604030504040204" pitchFamily="50" charset="-128"/>
              <a:ea typeface="Meiryo UI" panose="020B0604030504040204" pitchFamily="50" charset="-128"/>
            </a:endParaRPr>
          </a:p>
          <a:p>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困ったときや不安に思う場合は、最寄りの消費生活センターや消費者ホットライン１８８へ。</a:t>
            </a:r>
            <a:endParaRPr lang="en-US" altLang="ja-JP" dirty="0" smtClean="0">
              <a:latin typeface="Meiryo UI" panose="020B0604030504040204" pitchFamily="50" charset="-128"/>
              <a:ea typeface="Meiryo UI" panose="020B0604030504040204" pitchFamily="50" charset="-128"/>
            </a:endParaRPr>
          </a:p>
          <a:p>
            <a:pPr defTabSz="1072886">
              <a:defRPr/>
            </a:pPr>
            <a:endParaRPr lang="en-US" altLang="ja-JP" dirty="0" smtClean="0">
              <a:latin typeface="Meiryo UI" panose="020B0604030504040204" pitchFamily="50" charset="-128"/>
              <a:ea typeface="Meiryo UI" panose="020B0604030504040204" pitchFamily="50" charset="-128"/>
            </a:endParaRPr>
          </a:p>
          <a:p>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参考</a:t>
            </a:r>
            <a:r>
              <a:rPr lang="en-US" altLang="ja-JP" dirty="0" smtClean="0">
                <a:latin typeface="Meiryo UI" panose="020B0604030504040204" pitchFamily="50" charset="-128"/>
                <a:ea typeface="Meiryo UI" panose="020B0604030504040204" pitchFamily="50" charset="-128"/>
              </a:rPr>
              <a:t>】</a:t>
            </a:r>
          </a:p>
          <a:p>
            <a:r>
              <a:rPr lang="ja-JP" altLang="en-US" dirty="0" smtClean="0">
                <a:latin typeface="Meiryo UI" panose="020B0604030504040204" pitchFamily="50" charset="-128"/>
                <a:ea typeface="Meiryo UI" panose="020B0604030504040204" pitchFamily="50" charset="-128"/>
              </a:rPr>
              <a:t>国民生活センター</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〇「タレント・モデル契約のトラブルにご注意！」</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http://www.kokusen.go.jp/soudan_now/data/tm_keiyaku.html</a:t>
            </a:r>
            <a:endParaRPr lang="ja-JP" altLang="en-US" dirty="0" smtClean="0">
              <a:latin typeface="Meiryo UI" panose="020B0604030504040204" pitchFamily="50" charset="-128"/>
              <a:ea typeface="Meiryo UI" panose="020B0604030504040204" pitchFamily="50" charset="-128"/>
            </a:endParaRPr>
          </a:p>
          <a:p>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3</a:t>
            </a:fld>
            <a:endParaRPr kumimoji="1" lang="ja-JP" altLang="en-US"/>
          </a:p>
        </p:txBody>
      </p:sp>
    </p:spTree>
    <p:extLst>
      <p:ext uri="{BB962C8B-B14F-4D97-AF65-F5344CB8AC3E}">
        <p14:creationId xmlns:p14="http://schemas.microsoft.com/office/powerpoint/2010/main" val="3730563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latin typeface="Meiryo UI" panose="020B0604030504040204" pitchFamily="50" charset="-128"/>
                <a:ea typeface="Meiryo UI" panose="020B0604030504040204" pitchFamily="50" charset="-128"/>
              </a:rPr>
              <a:t>〇消費者庁 </a:t>
            </a:r>
            <a:r>
              <a:rPr kumimoji="1" lang="ja-JP" altLang="en-US" dirty="0">
                <a:latin typeface="Meiryo UI" panose="020B0604030504040204" pitchFamily="50" charset="-128"/>
                <a:ea typeface="Meiryo UI" panose="020B0604030504040204" pitchFamily="50" charset="-128"/>
              </a:rPr>
              <a:t>「表示対策」</a:t>
            </a:r>
          </a:p>
          <a:p>
            <a:r>
              <a:rPr kumimoji="1" lang="ja-JP" altLang="en-US" dirty="0" smtClean="0">
                <a:latin typeface="Meiryo UI" panose="020B0604030504040204" pitchFamily="50" charset="-128"/>
                <a:ea typeface="Meiryo UI" panose="020B0604030504040204" pitchFamily="50" charset="-128"/>
              </a:rPr>
              <a:t>　</a:t>
            </a:r>
            <a:r>
              <a:rPr kumimoji="1" lang="en-US" altLang="ja-JP" dirty="0" smtClean="0">
                <a:latin typeface="Meiryo UI" panose="020B0604030504040204" pitchFamily="50" charset="-128"/>
                <a:ea typeface="Meiryo UI" panose="020B0604030504040204" pitchFamily="50" charset="-128"/>
              </a:rPr>
              <a:t>https://www.caa.go.jp/policies/policy/representation/</a:t>
            </a:r>
          </a:p>
          <a:p>
            <a:r>
              <a:rPr lang="ja-JP" altLang="en-US" b="0" i="0" dirty="0" smtClean="0">
                <a:solidFill>
                  <a:srgbClr val="000000"/>
                </a:solidFill>
                <a:effectLst/>
                <a:latin typeface="Meiryo UI" panose="020B0604030504040204" pitchFamily="50" charset="-128"/>
                <a:ea typeface="Meiryo UI" panose="020B0604030504040204" pitchFamily="50" charset="-128"/>
              </a:rPr>
              <a:t>「</a:t>
            </a:r>
            <a:r>
              <a:rPr lang="ja-JP" altLang="en-US" b="0" i="0" dirty="0">
                <a:solidFill>
                  <a:srgbClr val="000000"/>
                </a:solidFill>
                <a:effectLst/>
                <a:latin typeface="Meiryo UI" panose="020B0604030504040204" pitchFamily="50" charset="-128"/>
                <a:ea typeface="Meiryo UI" panose="020B0604030504040204" pitchFamily="50" charset="-128"/>
              </a:rPr>
              <a:t>お知らせ」の内容を見ると、景品表示法に違反する行為により、多くの事業者が措置命令を受けていることが分かる。</a:t>
            </a:r>
            <a:endParaRPr lang="en-US" altLang="ja-JP" b="0" i="0" dirty="0">
              <a:solidFill>
                <a:srgbClr val="000000"/>
              </a:solidFill>
              <a:effectLst/>
              <a:latin typeface="Meiryo UI" panose="020B0604030504040204" pitchFamily="50" charset="-128"/>
              <a:ea typeface="Meiryo UI" panose="020B0604030504040204" pitchFamily="50" charset="-128"/>
            </a:endParaRPr>
          </a:p>
          <a:p>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4</a:t>
            </a:fld>
            <a:endParaRPr kumimoji="1" lang="ja-JP" altLang="en-US"/>
          </a:p>
        </p:txBody>
      </p:sp>
    </p:spTree>
    <p:extLst>
      <p:ext uri="{BB962C8B-B14F-4D97-AF65-F5344CB8AC3E}">
        <p14:creationId xmlns:p14="http://schemas.microsoft.com/office/powerpoint/2010/main" val="30487163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2B4D093F-6C01-4338-98D8-01B4D25C099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53425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41EAA1F9-EA31-45BF-83C5-B2A549D871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005177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55B4A73C-F3B2-46B0-A633-E3DDD92E1A89}"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38322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EA6E35D4-E084-4796-944E-5A23BCD2497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982472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BB7F10CA-064D-4CE8-B276-C5657E697253}" type="datetime1">
              <a:rPr kumimoji="1" lang="ja-JP" altLang="en-US" smtClean="0"/>
              <a:t>2021/4/14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520382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5BEDFAC0-0199-4389-932D-6FC95C5FF7DD}" type="datetime1">
              <a:rPr kumimoji="1" lang="ja-JP" altLang="en-US" smtClean="0"/>
              <a:t>2021/4/14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14245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73EE64-EA87-4351-889F-247AB84D1D61}" type="datetime1">
              <a:rPr kumimoji="1" lang="ja-JP" altLang="en-US" smtClean="0"/>
              <a:t>2021/4/14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911590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D8A1DE5-0465-41B1-8847-2003669A96BE}"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378315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03E87FF-2B8F-4551-BED0-2C039BFED11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2078406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8769DBEC-4E0E-4C0D-B8D1-EE1E725EBF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797581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8205FB8-B52C-4E53-9505-C87D34C7091C}"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57727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7A59C1-1247-48A9-B740-F9A09E1DB08E}" type="datetime1">
              <a:rPr kumimoji="1" lang="ja-JP" altLang="en-US" smtClean="0"/>
              <a:t>2021/4/14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1440329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3035300"/>
            <a:ext cx="9144000" cy="787400"/>
          </a:xfrm>
          <a:prstGeom prst="rect">
            <a:avLst/>
          </a:prstGeom>
          <a:solidFill>
            <a:srgbClr val="FF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ja-JP" altLang="en-US" sz="2800" dirty="0">
                <a:solidFill>
                  <a:prstClr val="black"/>
                </a:solidFill>
                <a:latin typeface="HGP創英角ｺﾞｼｯｸUB" panose="020B0900000000000000" pitchFamily="50" charset="-128"/>
                <a:ea typeface="HGP創英角ｺﾞｼｯｸUB" panose="020B0900000000000000" pitchFamily="50" charset="-128"/>
              </a:rPr>
              <a:t>責任ある意思決定・広告や表示への批判的思考</a:t>
            </a:r>
          </a:p>
        </p:txBody>
      </p:sp>
    </p:spTree>
    <p:extLst>
      <p:ext uri="{BB962C8B-B14F-4D97-AF65-F5344CB8AC3E}">
        <p14:creationId xmlns:p14="http://schemas.microsoft.com/office/powerpoint/2010/main" val="5451317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p:cNvSpPr/>
          <p:nvPr/>
        </p:nvSpPr>
        <p:spPr>
          <a:xfrm>
            <a:off x="0" y="-17918"/>
            <a:ext cx="9144000" cy="787400"/>
          </a:xfrm>
          <a:prstGeom prst="rect">
            <a:avLst/>
          </a:prstGeom>
          <a:solidFill>
            <a:srgbClr val="FF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コンテンツ プレースホルダー 3"/>
          <p:cNvSpPr txBox="1">
            <a:spLocks/>
          </p:cNvSpPr>
          <p:nvPr/>
        </p:nvSpPr>
        <p:spPr>
          <a:xfrm>
            <a:off x="342123" y="2296519"/>
            <a:ext cx="4378362" cy="715089"/>
          </a:xfrm>
          <a:prstGeom prst="roundRect">
            <a:avLst/>
          </a:prstGeom>
          <a:noFill/>
          <a:ln w="57150" cap="flat" cmpd="sng" algn="ctr">
            <a:solidFill>
              <a:srgbClr val="FF7979"/>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sz="2000" dirty="0">
                <a:latin typeface="Meiryo UI" panose="020B0604030504040204" pitchFamily="50" charset="-128"/>
                <a:ea typeface="Meiryo UI" panose="020B0604030504040204" pitchFamily="50" charset="-128"/>
              </a:rPr>
              <a:t>ランキングや口コミなどの体験談広告を見て</a:t>
            </a:r>
            <a:r>
              <a:rPr lang="ja-JP" altLang="en-US" sz="2000" dirty="0" smtClean="0">
                <a:latin typeface="Meiryo UI" panose="020B0604030504040204" pitchFamily="50" charset="-128"/>
                <a:ea typeface="Meiryo UI" panose="020B0604030504040204" pitchFamily="50" charset="-128"/>
              </a:rPr>
              <a:t>、コスメやサプリ</a:t>
            </a:r>
            <a:r>
              <a:rPr lang="ja-JP" altLang="ja-JP" sz="2000" kern="0" spc="120" dirty="0" smtClean="0">
                <a:solidFill>
                  <a:srgbClr val="000000"/>
                </a:solidFill>
                <a:latin typeface="Meiryo UI" panose="020B0604030504040204" pitchFamily="50" charset="-128"/>
                <a:ea typeface="Meiryo UI" panose="020B0604030504040204" pitchFamily="50" charset="-128"/>
                <a:cs typeface="Helvetica" panose="020B0604020202020204" pitchFamily="34" charset="0"/>
              </a:rPr>
              <a:t>を</a:t>
            </a:r>
            <a:r>
              <a:rPr lang="ja-JP" altLang="en-US" sz="2000" kern="0" spc="120" dirty="0">
                <a:solidFill>
                  <a:srgbClr val="000000"/>
                </a:solidFill>
                <a:latin typeface="Meiryo UI" panose="020B0604030504040204" pitchFamily="50" charset="-128"/>
                <a:ea typeface="Meiryo UI" panose="020B0604030504040204" pitchFamily="50" charset="-128"/>
                <a:cs typeface="Helvetica" panose="020B0604020202020204" pitchFamily="34" charset="0"/>
              </a:rPr>
              <a:t>注文</a:t>
            </a:r>
            <a:r>
              <a:rPr lang="ja-JP" altLang="ja-JP" sz="2000" kern="0" spc="120" dirty="0">
                <a:solidFill>
                  <a:srgbClr val="000000"/>
                </a:solidFill>
                <a:latin typeface="Meiryo UI" panose="020B0604030504040204" pitchFamily="50" charset="-128"/>
                <a:ea typeface="Meiryo UI" panose="020B0604030504040204" pitchFamily="50" charset="-128"/>
                <a:cs typeface="Helvetica" panose="020B0604020202020204" pitchFamily="34" charset="0"/>
              </a:rPr>
              <a:t>した。</a:t>
            </a:r>
            <a:endParaRPr lang="ja-JP" altLang="en-US" sz="2000" dirty="0">
              <a:latin typeface="Meiryo UI" panose="020B0604030504040204" pitchFamily="50" charset="-128"/>
              <a:ea typeface="Meiryo UI" panose="020B0604030504040204" pitchFamily="50" charset="-128"/>
            </a:endParaRPr>
          </a:p>
        </p:txBody>
      </p:sp>
      <p:sp>
        <p:nvSpPr>
          <p:cNvPr id="13" name="矢印: 下 2">
            <a:extLst>
              <a:ext uri="{FF2B5EF4-FFF2-40B4-BE49-F238E27FC236}">
                <a16:creationId xmlns:a16="http://schemas.microsoft.com/office/drawing/2014/main" id="{2603BFDC-CE0A-472D-BCA6-72577D2AFA21}"/>
              </a:ext>
            </a:extLst>
          </p:cNvPr>
          <p:cNvSpPr/>
          <p:nvPr/>
        </p:nvSpPr>
        <p:spPr>
          <a:xfrm>
            <a:off x="2269019" y="3243714"/>
            <a:ext cx="519764" cy="462012"/>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15" name="コンテンツ プレースホルダー 3">
            <a:extLst>
              <a:ext uri="{FF2B5EF4-FFF2-40B4-BE49-F238E27FC236}">
                <a16:creationId xmlns:a16="http://schemas.microsoft.com/office/drawing/2014/main" id="{9B407BB2-9E48-476C-9D74-3FABD4AE4632}"/>
              </a:ext>
            </a:extLst>
          </p:cNvPr>
          <p:cNvSpPr txBox="1">
            <a:spLocks/>
          </p:cNvSpPr>
          <p:nvPr/>
        </p:nvSpPr>
        <p:spPr>
          <a:xfrm>
            <a:off x="68598" y="3820478"/>
            <a:ext cx="4886362" cy="1208901"/>
          </a:xfrm>
          <a:prstGeom prst="star32">
            <a:avLst/>
          </a:prstGeom>
          <a:solidFill>
            <a:srgbClr val="FF9999"/>
          </a:solidFill>
          <a:ln w="12700" cap="flat" cmpd="sng" algn="ctr">
            <a:solidFill>
              <a:srgbClr val="FF7979"/>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spcBef>
                <a:spcPts val="0"/>
              </a:spcBef>
              <a:buNone/>
            </a:pPr>
            <a:r>
              <a:rPr lang="ja-JP" altLang="en-US" sz="1800" kern="0" spc="120" dirty="0" smtClean="0">
                <a:solidFill>
                  <a:srgbClr val="000000"/>
                </a:solidFill>
                <a:latin typeface="Meiryo UI" panose="020B0604030504040204" pitchFamily="50" charset="-128"/>
                <a:ea typeface="Meiryo UI" panose="020B0604030504040204" pitchFamily="50" charset="-128"/>
                <a:cs typeface="Helvetica" panose="020B0604020202020204" pitchFamily="34" charset="0"/>
              </a:rPr>
              <a:t>広告の</a:t>
            </a:r>
            <a:r>
              <a:rPr lang="ja-JP" altLang="en-US" sz="1800" kern="0" spc="120" dirty="0">
                <a:solidFill>
                  <a:srgbClr val="000000"/>
                </a:solidFill>
                <a:latin typeface="Meiryo UI" panose="020B0604030504040204" pitchFamily="50" charset="-128"/>
                <a:ea typeface="Meiryo UI" panose="020B0604030504040204" pitchFamily="50" charset="-128"/>
                <a:cs typeface="Helvetica" panose="020B0604020202020204" pitchFamily="34" charset="0"/>
              </a:rPr>
              <a:t>金額</a:t>
            </a:r>
            <a:r>
              <a:rPr lang="ja-JP" altLang="en-US" sz="1800" kern="0" spc="120" dirty="0" smtClean="0">
                <a:solidFill>
                  <a:srgbClr val="000000"/>
                </a:solidFill>
                <a:latin typeface="Meiryo UI" panose="020B0604030504040204" pitchFamily="50" charset="-128"/>
                <a:ea typeface="Meiryo UI" panose="020B0604030504040204" pitchFamily="50" charset="-128"/>
                <a:cs typeface="Helvetica" panose="020B0604020202020204" pitchFamily="34" charset="0"/>
              </a:rPr>
              <a:t>より</a:t>
            </a:r>
            <a:endParaRPr lang="en-US" altLang="ja-JP" sz="1800" kern="0" spc="120" dirty="0" smtClean="0">
              <a:solidFill>
                <a:srgbClr val="000000"/>
              </a:solidFill>
              <a:latin typeface="Meiryo UI" panose="020B0604030504040204" pitchFamily="50" charset="-128"/>
              <a:ea typeface="Meiryo UI" panose="020B0604030504040204" pitchFamily="50" charset="-128"/>
              <a:cs typeface="Helvetica" panose="020B0604020202020204" pitchFamily="34" charset="0"/>
            </a:endParaRPr>
          </a:p>
          <a:p>
            <a:pPr marL="0" indent="0" algn="ctr">
              <a:lnSpc>
                <a:spcPct val="100000"/>
              </a:lnSpc>
              <a:spcBef>
                <a:spcPts val="0"/>
              </a:spcBef>
              <a:buNone/>
            </a:pPr>
            <a:r>
              <a:rPr lang="ja-JP" altLang="en-US" sz="1800" kern="0" spc="120" dirty="0" smtClean="0">
                <a:solidFill>
                  <a:srgbClr val="000000"/>
                </a:solidFill>
                <a:latin typeface="Meiryo UI" panose="020B0604030504040204" pitchFamily="50" charset="-128"/>
                <a:ea typeface="Meiryo UI" panose="020B0604030504040204" pitchFamily="50" charset="-128"/>
                <a:cs typeface="Helvetica" panose="020B0604020202020204" pitchFamily="34" charset="0"/>
              </a:rPr>
              <a:t>高額</a:t>
            </a:r>
            <a:r>
              <a:rPr lang="ja-JP" altLang="en-US" sz="1800" kern="0" spc="120" dirty="0">
                <a:solidFill>
                  <a:srgbClr val="000000"/>
                </a:solidFill>
                <a:latin typeface="Meiryo UI" panose="020B0604030504040204" pitchFamily="50" charset="-128"/>
                <a:ea typeface="Meiryo UI" panose="020B0604030504040204" pitchFamily="50" charset="-128"/>
                <a:cs typeface="Helvetica" panose="020B0604020202020204" pitchFamily="34" charset="0"/>
              </a:rPr>
              <a:t>な請求をされた！</a:t>
            </a:r>
            <a:endParaRPr lang="ja-JP" altLang="en-US" sz="1800" dirty="0">
              <a:latin typeface="Meiryo UI" panose="020B0604030504040204" pitchFamily="50" charset="-128"/>
              <a:ea typeface="Meiryo UI" panose="020B0604030504040204" pitchFamily="50" charset="-128"/>
            </a:endParaRPr>
          </a:p>
        </p:txBody>
      </p:sp>
      <p:sp>
        <p:nvSpPr>
          <p:cNvPr id="12" name="フローチャート: 端子 11">
            <a:extLst>
              <a:ext uri="{FF2B5EF4-FFF2-40B4-BE49-F238E27FC236}">
                <a16:creationId xmlns:a16="http://schemas.microsoft.com/office/drawing/2014/main" id="{ECD328FA-EC75-45DE-8FD2-00E96FFF514B}"/>
              </a:ext>
            </a:extLst>
          </p:cNvPr>
          <p:cNvSpPr/>
          <p:nvPr/>
        </p:nvSpPr>
        <p:spPr>
          <a:xfrm>
            <a:off x="342124" y="5428307"/>
            <a:ext cx="1926895" cy="868222"/>
          </a:xfrm>
          <a:prstGeom prst="flowChartTerminator">
            <a:avLst/>
          </a:prstGeom>
          <a:ln>
            <a:solidFill>
              <a:srgbClr val="FF7979"/>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定期購入が条件</a:t>
            </a:r>
          </a:p>
        </p:txBody>
      </p:sp>
      <p:sp>
        <p:nvSpPr>
          <p:cNvPr id="16" name="フローチャート: 端子 15">
            <a:extLst>
              <a:ext uri="{FF2B5EF4-FFF2-40B4-BE49-F238E27FC236}">
                <a16:creationId xmlns:a16="http://schemas.microsoft.com/office/drawing/2014/main" id="{157129DE-115D-4CCA-8FBA-A70AE39A0AB7}"/>
              </a:ext>
            </a:extLst>
          </p:cNvPr>
          <p:cNvSpPr/>
          <p:nvPr/>
        </p:nvSpPr>
        <p:spPr>
          <a:xfrm>
            <a:off x="2478796" y="5408232"/>
            <a:ext cx="2241690" cy="888297"/>
          </a:xfrm>
          <a:prstGeom prst="flowChartTerminator">
            <a:avLst/>
          </a:prstGeom>
          <a:ln>
            <a:solidFill>
              <a:srgbClr val="FF7979"/>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まとめ買いしない</a:t>
            </a:r>
            <a:r>
              <a:rPr kumimoji="1" lang="ja-JP" altLang="en-US" dirty="0" smtClean="0">
                <a:latin typeface="Meiryo UI" panose="020B0604030504040204" pitchFamily="50" charset="-128"/>
                <a:ea typeface="Meiryo UI" panose="020B0604030504040204" pitchFamily="50" charset="-128"/>
              </a:rPr>
              <a:t>と</a:t>
            </a:r>
            <a:endParaRPr kumimoji="1" lang="en-US" altLang="ja-JP" dirty="0" smtClean="0">
              <a:latin typeface="Meiryo UI" panose="020B0604030504040204" pitchFamily="50" charset="-128"/>
              <a:ea typeface="Meiryo UI" panose="020B0604030504040204" pitchFamily="50" charset="-128"/>
            </a:endParaRPr>
          </a:p>
          <a:p>
            <a:pPr algn="ctr"/>
            <a:r>
              <a:rPr kumimoji="1" lang="ja-JP" altLang="en-US" dirty="0" smtClean="0">
                <a:latin typeface="Meiryo UI" panose="020B0604030504040204" pitchFamily="50" charset="-128"/>
                <a:ea typeface="Meiryo UI" panose="020B0604030504040204" pitchFamily="50" charset="-128"/>
              </a:rPr>
              <a:t>送料が掛かる</a:t>
            </a:r>
            <a:endParaRPr kumimoji="1" lang="ja-JP" altLang="en-US" dirty="0">
              <a:latin typeface="Meiryo UI" panose="020B0604030504040204" pitchFamily="50" charset="-128"/>
              <a:ea typeface="Meiryo UI" panose="020B0604030504040204" pitchFamily="50" charset="-128"/>
            </a:endParaRPr>
          </a:p>
        </p:txBody>
      </p:sp>
      <p:sp>
        <p:nvSpPr>
          <p:cNvPr id="14" name="タイトル 3"/>
          <p:cNvSpPr txBox="1">
            <a:spLocks/>
          </p:cNvSpPr>
          <p:nvPr/>
        </p:nvSpPr>
        <p:spPr>
          <a:xfrm>
            <a:off x="94543" y="169409"/>
            <a:ext cx="4335217" cy="448582"/>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1800" dirty="0">
                <a:solidFill>
                  <a:schemeClr val="tx1"/>
                </a:solidFill>
                <a:latin typeface="HGP創英角ﾎﾟｯﾌﾟ体" panose="040B0A00000000000000" pitchFamily="50" charset="-128"/>
                <a:ea typeface="HGP創英角ﾎﾟｯﾌﾟ体" panose="040B0A00000000000000" pitchFamily="50" charset="-128"/>
              </a:rPr>
              <a:t>ネット広告　その他の事例１</a:t>
            </a:r>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7266" y="1934338"/>
            <a:ext cx="4158000" cy="4158000"/>
          </a:xfrm>
          <a:prstGeom prst="rect">
            <a:avLst/>
          </a:prstGeom>
        </p:spPr>
      </p:pic>
    </p:spTree>
    <p:extLst>
      <p:ext uri="{BB962C8B-B14F-4D97-AF65-F5344CB8AC3E}">
        <p14:creationId xmlns:p14="http://schemas.microsoft.com/office/powerpoint/2010/main" val="40787819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p:cNvSpPr/>
          <p:nvPr/>
        </p:nvSpPr>
        <p:spPr>
          <a:xfrm>
            <a:off x="0" y="-17918"/>
            <a:ext cx="9144000" cy="787400"/>
          </a:xfrm>
          <a:prstGeom prst="rect">
            <a:avLst/>
          </a:prstGeom>
          <a:solidFill>
            <a:srgbClr val="FF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コンテンツ プレースホルダー 3"/>
          <p:cNvSpPr txBox="1">
            <a:spLocks/>
          </p:cNvSpPr>
          <p:nvPr/>
        </p:nvSpPr>
        <p:spPr>
          <a:xfrm>
            <a:off x="273382" y="2098174"/>
            <a:ext cx="4378362" cy="1163439"/>
          </a:xfrm>
          <a:prstGeom prst="roundRect">
            <a:avLst/>
          </a:prstGeom>
          <a:noFill/>
          <a:ln w="57150" cap="flat" cmpd="sng" algn="ctr">
            <a:solidFill>
              <a:srgbClr val="FF7979"/>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a:spAutoFit/>
          </a:bodyPr>
          <a:lstStyle>
            <a:defPPr>
              <a:defRPr lang="ja-JP"/>
            </a:defPPr>
            <a:lvl1pPr indent="0">
              <a:lnSpc>
                <a:spcPct val="90000"/>
              </a:lnSpc>
              <a:spcBef>
                <a:spcPts val="1000"/>
              </a:spcBef>
              <a:buFont typeface="Arial" panose="020B0604020202020204" pitchFamily="34" charset="0"/>
              <a:buNone/>
              <a:defRPr sz="2000">
                <a:latin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a:r>
              <a:rPr lang="ja-JP" altLang="en-US" dirty="0">
                <a:solidFill>
                  <a:schemeClr val="tx1"/>
                </a:solidFill>
                <a:latin typeface="Meiryo UI" panose="020B0604030504040204" pitchFamily="50" charset="-128"/>
                <a:ea typeface="Meiryo UI" panose="020B0604030504040204" pitchFamily="50" charset="-128"/>
              </a:rPr>
              <a:t>インターネットで見つけた芸能事務所のオーディションに合格！</a:t>
            </a:r>
            <a:endParaRPr lang="en-US" altLang="ja-JP" dirty="0">
              <a:solidFill>
                <a:schemeClr val="tx1"/>
              </a:solidFill>
              <a:latin typeface="Meiryo UI" panose="020B0604030504040204" pitchFamily="50" charset="-128"/>
              <a:ea typeface="Meiryo UI" panose="020B0604030504040204" pitchFamily="50" charset="-128"/>
            </a:endParaRPr>
          </a:p>
          <a:p>
            <a:pPr algn="ctr"/>
            <a:r>
              <a:rPr lang="ja-JP" altLang="en-US" dirty="0">
                <a:solidFill>
                  <a:schemeClr val="tx1"/>
                </a:solidFill>
                <a:latin typeface="Meiryo UI" panose="020B0604030504040204" pitchFamily="50" charset="-128"/>
                <a:ea typeface="Meiryo UI" panose="020B0604030504040204" pitchFamily="50" charset="-128"/>
              </a:rPr>
              <a:t>事務所と契約した。</a:t>
            </a:r>
          </a:p>
        </p:txBody>
      </p:sp>
      <p:sp>
        <p:nvSpPr>
          <p:cNvPr id="13" name="矢印: 下 13">
            <a:extLst>
              <a:ext uri="{FF2B5EF4-FFF2-40B4-BE49-F238E27FC236}">
                <a16:creationId xmlns:a16="http://schemas.microsoft.com/office/drawing/2014/main" id="{27092A1B-4665-4B34-AEFC-7EBED679A5D0}"/>
              </a:ext>
            </a:extLst>
          </p:cNvPr>
          <p:cNvSpPr/>
          <p:nvPr/>
        </p:nvSpPr>
        <p:spPr>
          <a:xfrm>
            <a:off x="2202681" y="3417722"/>
            <a:ext cx="519764" cy="462012"/>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16" name="コンテンツ プレースホルダー 3"/>
          <p:cNvSpPr txBox="1"/>
          <p:nvPr/>
        </p:nvSpPr>
        <p:spPr>
          <a:xfrm>
            <a:off x="193638" y="3879734"/>
            <a:ext cx="4537850" cy="2245102"/>
          </a:xfrm>
          <a:prstGeom prst="star32">
            <a:avLst/>
          </a:prstGeom>
          <a:solidFill>
            <a:srgbClr val="FF9999"/>
          </a:solidFill>
          <a:ln w="12700" cap="flat" cmpd="sng" algn="ctr">
            <a:solidFill>
              <a:srgbClr val="FF7979"/>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a:spAutoFit/>
          </a:bodyPr>
          <a:lstStyle>
            <a:defPPr>
              <a:defRPr lang="ja-JP"/>
            </a:defPPr>
            <a:lvl1pPr indent="0" algn="ctr">
              <a:lnSpc>
                <a:spcPct val="90000"/>
              </a:lnSpc>
              <a:spcBef>
                <a:spcPts val="1000"/>
              </a:spcBef>
              <a:buFont typeface="Arial" panose="020B0604020202020204" pitchFamily="34" charset="0"/>
              <a:buNone/>
              <a:defRPr sz="2000" kern="0" spc="120">
                <a:solidFill>
                  <a:srgbClr val="000000"/>
                </a:solidFill>
                <a:cs typeface="Helvetica" panose="020B0604020202020204" pitchFamily="34"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ja-JP" altLang="en-US" dirty="0">
                <a:latin typeface="Meiryo UI" panose="020B0604030504040204" pitchFamily="50" charset="-128"/>
                <a:ea typeface="Meiryo UI" panose="020B0604030504040204" pitchFamily="50" charset="-128"/>
              </a:rPr>
              <a:t>芸能スクールに</a:t>
            </a:r>
            <a:r>
              <a:rPr lang="en-US" altLang="ja-JP" dirty="0">
                <a:latin typeface="Meiryo UI" panose="020B0604030504040204" pitchFamily="50" charset="-128"/>
                <a:ea typeface="Meiryo UI" panose="020B0604030504040204" pitchFamily="50" charset="-128"/>
              </a:rPr>
              <a:t/>
            </a:r>
            <a:br>
              <a:rPr lang="en-US" altLang="ja-JP"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通うための高額な入学金や月謝を</a:t>
            </a:r>
            <a:r>
              <a:rPr lang="en-US" altLang="ja-JP" dirty="0">
                <a:latin typeface="Meiryo UI" panose="020B0604030504040204" pitchFamily="50" charset="-128"/>
                <a:ea typeface="Meiryo UI" panose="020B0604030504040204" pitchFamily="50" charset="-128"/>
              </a:rPr>
              <a:t/>
            </a:r>
            <a:br>
              <a:rPr lang="en-US" altLang="ja-JP"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要求された！</a:t>
            </a:r>
          </a:p>
        </p:txBody>
      </p:sp>
      <p:sp>
        <p:nvSpPr>
          <p:cNvPr id="11" name="タイトル 3"/>
          <p:cNvSpPr txBox="1">
            <a:spLocks/>
          </p:cNvSpPr>
          <p:nvPr/>
        </p:nvSpPr>
        <p:spPr>
          <a:xfrm>
            <a:off x="94543" y="169409"/>
            <a:ext cx="4335217" cy="448582"/>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1800" dirty="0">
                <a:solidFill>
                  <a:schemeClr val="tx1"/>
                </a:solidFill>
                <a:latin typeface="HGP創英角ﾎﾟｯﾌﾟ体" panose="040B0A00000000000000" pitchFamily="50" charset="-128"/>
                <a:ea typeface="HGP創英角ﾎﾟｯﾌﾟ体" panose="040B0A00000000000000" pitchFamily="50" charset="-128"/>
              </a:rPr>
              <a:t>ネット広告　その他の</a:t>
            </a:r>
            <a:r>
              <a:rPr lang="ja-JP" altLang="en-US" sz="1800" dirty="0" smtClean="0">
                <a:solidFill>
                  <a:schemeClr val="tx1"/>
                </a:solidFill>
                <a:latin typeface="HGP創英角ﾎﾟｯﾌﾟ体" panose="040B0A00000000000000" pitchFamily="50" charset="-128"/>
                <a:ea typeface="HGP創英角ﾎﾟｯﾌﾟ体" panose="040B0A00000000000000" pitchFamily="50" charset="-128"/>
              </a:rPr>
              <a:t>事例２</a:t>
            </a:r>
            <a:endParaRPr lang="ja-JP" altLang="en-US" sz="1800" dirty="0">
              <a:solidFill>
                <a:schemeClr val="tx1"/>
              </a:solidFill>
              <a:latin typeface="HGP創英角ﾎﾟｯﾌﾟ体" panose="040B0A00000000000000" pitchFamily="50" charset="-128"/>
              <a:ea typeface="HGP創英角ﾎﾟｯﾌﾟ体" panose="040B0A00000000000000" pitchFamily="50" charset="-128"/>
            </a:endParaRPr>
          </a:p>
        </p:txBody>
      </p:sp>
      <p:pic>
        <p:nvPicPr>
          <p:cNvPr id="14" name="図 13" descr="テキスト, 記号, ボックス が含まれている画像&#10;&#10;自動的に生成された説明">
            <a:extLst>
              <a:ext uri="{FF2B5EF4-FFF2-40B4-BE49-F238E27FC236}">
                <a16:creationId xmlns:a16="http://schemas.microsoft.com/office/drawing/2014/main" id="{085D2D22-1D0B-4114-A3D5-888D123A57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7127" y="1965657"/>
            <a:ext cx="4159179" cy="4159179"/>
          </a:xfrm>
          <a:prstGeom prst="rect">
            <a:avLst/>
          </a:prstGeom>
        </p:spPr>
      </p:pic>
    </p:spTree>
    <p:extLst>
      <p:ext uri="{BB962C8B-B14F-4D97-AF65-F5344CB8AC3E}">
        <p14:creationId xmlns:p14="http://schemas.microsoft.com/office/powerpoint/2010/main" val="40818230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rgbClr val="FF99FF"/>
              </a:solidFill>
            </a:endParaRPr>
          </a:p>
        </p:txBody>
      </p:sp>
      <p:sp>
        <p:nvSpPr>
          <p:cNvPr id="7" name="テキスト ボックス 6"/>
          <p:cNvSpPr txBox="1"/>
          <p:nvPr/>
        </p:nvSpPr>
        <p:spPr>
          <a:xfrm>
            <a:off x="99977" y="120403"/>
            <a:ext cx="8437272" cy="584775"/>
          </a:xfrm>
          <a:prstGeom prst="rect">
            <a:avLst/>
          </a:prstGeom>
          <a:noFill/>
        </p:spPr>
        <p:txBody>
          <a:bodyPr wrap="square" rtlCol="0">
            <a:spAutoFit/>
          </a:bodyPr>
          <a:lstStyle/>
          <a:p>
            <a:r>
              <a:rPr lang="ja-JP" altLang="en-US" sz="3200" dirty="0">
                <a:latin typeface="HGP創英角ｺﾞｼｯｸUB" panose="020B0900000000000000" pitchFamily="50" charset="-128"/>
                <a:ea typeface="HGP創英角ｺﾞｼｯｸUB" panose="020B0900000000000000" pitchFamily="50" charset="-128"/>
              </a:rPr>
              <a:t>責任ある意思決定・広告や表示への批判的思考</a:t>
            </a:r>
          </a:p>
        </p:txBody>
      </p:sp>
      <p:sp>
        <p:nvSpPr>
          <p:cNvPr id="12" name="角丸四角形 2">
            <a:extLst>
              <a:ext uri="{FF2B5EF4-FFF2-40B4-BE49-F238E27FC236}">
                <a16:creationId xmlns:a16="http://schemas.microsoft.com/office/drawing/2014/main" id="{C953D6A1-88DD-470C-A57A-FDC5D83DD36D}"/>
              </a:ext>
            </a:extLst>
          </p:cNvPr>
          <p:cNvSpPr/>
          <p:nvPr/>
        </p:nvSpPr>
        <p:spPr>
          <a:xfrm>
            <a:off x="652944" y="4857792"/>
            <a:ext cx="7838089" cy="687115"/>
          </a:xfrm>
          <a:prstGeom prst="roundRect">
            <a:avLst/>
          </a:prstGeom>
          <a:solidFill>
            <a:srgbClr val="FF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a:solidFill>
                  <a:schemeClr val="tx1"/>
                </a:solidFill>
                <a:latin typeface="HGP創英角ｺﾞｼｯｸUB" panose="020B0900000000000000" pitchFamily="50" charset="-128"/>
                <a:ea typeface="HGP創英角ｺﾞｼｯｸUB" panose="020B0900000000000000" pitchFamily="50" charset="-128"/>
              </a:rPr>
              <a:t>プロセス</a:t>
            </a:r>
            <a:r>
              <a:rPr lang="ja-JP" altLang="en-US" sz="2800" dirty="0" smtClean="0">
                <a:solidFill>
                  <a:schemeClr val="tx1"/>
                </a:solidFill>
                <a:latin typeface="HGP創英角ｺﾞｼｯｸUB" panose="020B0900000000000000" pitchFamily="50" charset="-128"/>
                <a:ea typeface="HGP創英角ｺﾞｼｯｸUB" panose="020B0900000000000000" pitchFamily="50" charset="-128"/>
              </a:rPr>
              <a:t>を踏まえ、</a:t>
            </a:r>
            <a:r>
              <a:rPr lang="ja-JP" altLang="en-US" sz="2800" dirty="0">
                <a:solidFill>
                  <a:schemeClr val="tx1"/>
                </a:solidFill>
                <a:latin typeface="HGP創英角ｺﾞｼｯｸUB" panose="020B0900000000000000" pitchFamily="50" charset="-128"/>
                <a:ea typeface="HGP創英角ｺﾞｼｯｸUB" panose="020B0900000000000000" pitchFamily="50" charset="-128"/>
              </a:rPr>
              <a:t>責任ある意思決定をしよう！</a:t>
            </a:r>
            <a:endParaRPr lang="en-US" altLang="ja-JP" sz="280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13" name="正方形/長方形 12">
            <a:extLst>
              <a:ext uri="{FF2B5EF4-FFF2-40B4-BE49-F238E27FC236}">
                <a16:creationId xmlns:a16="http://schemas.microsoft.com/office/drawing/2014/main" id="{EE8FE247-AC33-4E40-8984-F5D69A840BC8}"/>
              </a:ext>
            </a:extLst>
          </p:cNvPr>
          <p:cNvSpPr/>
          <p:nvPr/>
        </p:nvSpPr>
        <p:spPr>
          <a:xfrm>
            <a:off x="491184" y="1304602"/>
            <a:ext cx="8068099" cy="461665"/>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デジタル取引では、対面取引よりも気を付けるべきことがある。</a:t>
            </a:r>
            <a:endParaRPr lang="en-US" altLang="ja-JP" sz="2400" b="1" dirty="0">
              <a:latin typeface="Meiryo UI" panose="020B0604030504040204" pitchFamily="50" charset="-128"/>
              <a:ea typeface="Meiryo UI" panose="020B0604030504040204" pitchFamily="50" charset="-128"/>
            </a:endParaRPr>
          </a:p>
        </p:txBody>
      </p:sp>
      <p:sp>
        <p:nvSpPr>
          <p:cNvPr id="14" name="正方形/長方形 13">
            <a:extLst>
              <a:ext uri="{FF2B5EF4-FFF2-40B4-BE49-F238E27FC236}">
                <a16:creationId xmlns:a16="http://schemas.microsoft.com/office/drawing/2014/main" id="{9B6AA7E8-D02B-48B5-8760-293720021E84}"/>
              </a:ext>
            </a:extLst>
          </p:cNvPr>
          <p:cNvSpPr/>
          <p:nvPr/>
        </p:nvSpPr>
        <p:spPr>
          <a:xfrm>
            <a:off x="559977" y="1903880"/>
            <a:ext cx="8068099" cy="2246769"/>
          </a:xfrm>
          <a:prstGeom prst="rect">
            <a:avLst/>
          </a:prstGeom>
        </p:spPr>
        <p:txBody>
          <a:bodyPr wrap="square">
            <a:spAutoFit/>
          </a:bodyPr>
          <a:lstStyle/>
          <a:p>
            <a:pPr marL="342900" indent="-342900">
              <a:spcBef>
                <a:spcPts val="1200"/>
              </a:spcBef>
              <a:buClr>
                <a:srgbClr val="FF7979"/>
              </a:buClr>
              <a:buSzPct val="70000"/>
              <a:buFont typeface="Wingdings" panose="05000000000000000000" pitchFamily="2" charset="2"/>
              <a:buChar char="l"/>
            </a:pPr>
            <a:r>
              <a:rPr lang="ja-JP" altLang="en-US" sz="2000" dirty="0">
                <a:latin typeface="Meiryo UI" panose="020B0604030504040204" pitchFamily="50" charset="-128"/>
                <a:ea typeface="Meiryo UI" panose="020B0604030504040204" pitchFamily="50" charset="-128"/>
              </a:rPr>
              <a:t>クリックするだけで、手軽に契約が成立してしまう。</a:t>
            </a:r>
            <a:endParaRPr lang="en-US" altLang="ja-JP" sz="2000" dirty="0">
              <a:latin typeface="Meiryo UI" panose="020B0604030504040204" pitchFamily="50" charset="-128"/>
              <a:ea typeface="Meiryo UI" panose="020B0604030504040204" pitchFamily="50" charset="-128"/>
            </a:endParaRPr>
          </a:p>
          <a:p>
            <a:pPr marL="342900" indent="-342900">
              <a:spcBef>
                <a:spcPts val="1200"/>
              </a:spcBef>
              <a:buClr>
                <a:srgbClr val="FF7979"/>
              </a:buClr>
              <a:buSzPct val="70000"/>
              <a:buFont typeface="Wingdings" panose="05000000000000000000" pitchFamily="2" charset="2"/>
              <a:buChar char="l"/>
            </a:pPr>
            <a:r>
              <a:rPr lang="ja-JP" altLang="en-US" sz="2000" dirty="0">
                <a:latin typeface="Meiryo UI" panose="020B0604030504040204" pitchFamily="50" charset="-128"/>
                <a:ea typeface="Meiryo UI" panose="020B0604030504040204" pitchFamily="50" charset="-128"/>
              </a:rPr>
              <a:t>クレジットカードなど登録しておけば、</a:t>
            </a:r>
            <a:r>
              <a:rPr lang="ja-JP" altLang="en-US" sz="2000" dirty="0" smtClean="0">
                <a:latin typeface="Meiryo UI" panose="020B0604030504040204" pitchFamily="50" charset="-128"/>
                <a:ea typeface="Meiryo UI" panose="020B0604030504040204" pitchFamily="50" charset="-128"/>
              </a:rPr>
              <a:t>支払も</a:t>
            </a:r>
            <a:r>
              <a:rPr lang="ja-JP" altLang="en-US" sz="2000" dirty="0">
                <a:latin typeface="Meiryo UI" panose="020B0604030504040204" pitchFamily="50" charset="-128"/>
                <a:ea typeface="Meiryo UI" panose="020B0604030504040204" pitchFamily="50" charset="-128"/>
              </a:rPr>
              <a:t>簡単に済ませられる。</a:t>
            </a:r>
            <a:endParaRPr lang="en-US" altLang="ja-JP" sz="2000" dirty="0">
              <a:latin typeface="Meiryo UI" panose="020B0604030504040204" pitchFamily="50" charset="-128"/>
              <a:ea typeface="Meiryo UI" panose="020B0604030504040204" pitchFamily="50" charset="-128"/>
            </a:endParaRPr>
          </a:p>
          <a:p>
            <a:pPr marL="342900" indent="-342900">
              <a:spcBef>
                <a:spcPts val="1200"/>
              </a:spcBef>
              <a:buClr>
                <a:srgbClr val="FF7979"/>
              </a:buClr>
              <a:buSzPct val="70000"/>
              <a:buFont typeface="Wingdings" panose="05000000000000000000" pitchFamily="2" charset="2"/>
              <a:buChar char="l"/>
            </a:pPr>
            <a:r>
              <a:rPr lang="ja-JP" altLang="en-US" sz="2000" dirty="0">
                <a:latin typeface="Meiryo UI" panose="020B0604030504040204" pitchFamily="50" charset="-128"/>
                <a:ea typeface="Meiryo UI" panose="020B0604030504040204" pitchFamily="50" charset="-128"/>
              </a:rPr>
              <a:t>料金など大事な情報が、分かりにくい場所に書いてある。</a:t>
            </a:r>
            <a:endParaRPr lang="en-US" altLang="ja-JP" sz="2000" dirty="0">
              <a:latin typeface="Meiryo UI" panose="020B0604030504040204" pitchFamily="50" charset="-128"/>
              <a:ea typeface="Meiryo UI" panose="020B0604030504040204" pitchFamily="50" charset="-128"/>
            </a:endParaRPr>
          </a:p>
          <a:p>
            <a:pPr marL="342900" indent="-342900">
              <a:spcBef>
                <a:spcPts val="1200"/>
              </a:spcBef>
              <a:buClr>
                <a:srgbClr val="FF7979"/>
              </a:buClr>
              <a:buSzPct val="70000"/>
              <a:buFont typeface="Wingdings" panose="05000000000000000000" pitchFamily="2" charset="2"/>
              <a:buChar char="l"/>
            </a:pPr>
            <a:r>
              <a:rPr lang="ja-JP" altLang="en-US" sz="2000" dirty="0">
                <a:latin typeface="Meiryo UI" panose="020B0604030504040204" pitchFamily="50" charset="-128"/>
                <a:ea typeface="Meiryo UI" panose="020B0604030504040204" pitchFamily="50" charset="-128"/>
              </a:rPr>
              <a:t>あなたの興味に応じた巧みな広告によって、消費意欲をあおられる。</a:t>
            </a:r>
            <a:endParaRPr lang="en-US" altLang="ja-JP" sz="2000" dirty="0">
              <a:latin typeface="Meiryo UI" panose="020B0604030504040204" pitchFamily="50" charset="-128"/>
              <a:ea typeface="Meiryo UI" panose="020B0604030504040204" pitchFamily="50" charset="-128"/>
            </a:endParaRPr>
          </a:p>
          <a:p>
            <a:pPr marL="342900" indent="-342900">
              <a:spcBef>
                <a:spcPts val="1200"/>
              </a:spcBef>
              <a:buClr>
                <a:srgbClr val="FF7979"/>
              </a:buClr>
              <a:buSzPct val="70000"/>
              <a:buFont typeface="Wingdings" panose="05000000000000000000" pitchFamily="2" charset="2"/>
              <a:buChar char="l"/>
            </a:pPr>
            <a:r>
              <a:rPr lang="ja-JP" altLang="en-US" sz="2000" dirty="0">
                <a:latin typeface="Meiryo UI" panose="020B0604030504040204" pitchFamily="50" charset="-128"/>
                <a:ea typeface="Meiryo UI" panose="020B0604030504040204" pitchFamily="50" charset="-128"/>
              </a:rPr>
              <a:t>口コミ、ランキング、誇大広告など、真偽が危うい情報もある。</a:t>
            </a:r>
            <a:endParaRPr lang="en-US" altLang="ja-JP" sz="2000" dirty="0">
              <a:latin typeface="Meiryo UI" panose="020B0604030504040204" pitchFamily="50" charset="-128"/>
              <a:ea typeface="Meiryo UI" panose="020B0604030504040204" pitchFamily="50" charset="-128"/>
            </a:endParaRPr>
          </a:p>
        </p:txBody>
      </p:sp>
      <p:sp>
        <p:nvSpPr>
          <p:cNvPr id="15" name="右矢印 1">
            <a:extLst>
              <a:ext uri="{FF2B5EF4-FFF2-40B4-BE49-F238E27FC236}">
                <a16:creationId xmlns:a16="http://schemas.microsoft.com/office/drawing/2014/main" id="{C30D32B8-0968-40A4-9322-5F622BB3CE73}"/>
              </a:ext>
            </a:extLst>
          </p:cNvPr>
          <p:cNvSpPr/>
          <p:nvPr/>
        </p:nvSpPr>
        <p:spPr>
          <a:xfrm rot="5400000">
            <a:off x="4290804" y="4015166"/>
            <a:ext cx="562371" cy="988090"/>
          </a:xfrm>
          <a:prstGeom prst="rightArrow">
            <a:avLst/>
          </a:prstGeom>
          <a:solidFill>
            <a:srgbClr val="FF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2" name="図表 1">
            <a:extLst>
              <a:ext uri="{FF2B5EF4-FFF2-40B4-BE49-F238E27FC236}">
                <a16:creationId xmlns:a16="http://schemas.microsoft.com/office/drawing/2014/main" id="{91200443-C8AA-4763-8A23-9613DEDEF640}"/>
              </a:ext>
            </a:extLst>
          </p:cNvPr>
          <p:cNvGraphicFramePr/>
          <p:nvPr>
            <p:extLst/>
          </p:nvPr>
        </p:nvGraphicFramePr>
        <p:xfrm>
          <a:off x="729673" y="5544907"/>
          <a:ext cx="7054919" cy="10498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9477402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754</Words>
  <Application>Microsoft Office PowerPoint</Application>
  <PresentationFormat>画面に合わせる (4:3)</PresentationFormat>
  <Paragraphs>59</Paragraphs>
  <Slides>4</Slides>
  <Notes>4</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4</vt:i4>
      </vt:variant>
    </vt:vector>
  </HeadingPairs>
  <TitlesOfParts>
    <vt:vector size="14" baseType="lpstr">
      <vt:lpstr>HGP創英角ｺﾞｼｯｸUB</vt:lpstr>
      <vt:lpstr>HGP創英角ﾎﾟｯﾌﾟ体</vt:lpstr>
      <vt:lpstr>Meiryo UI</vt:lpstr>
      <vt:lpstr>ＭＳ Ｐゴシック</vt:lpstr>
      <vt:lpstr>Arial</vt:lpstr>
      <vt:lpstr>Calibri</vt:lpstr>
      <vt:lpstr>Calibri Light</vt:lpstr>
      <vt:lpstr>Helvetica</vt:lpstr>
      <vt:lpstr>Wingdings</vt:lpstr>
      <vt:lpstr>Office テーマ</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2021-04-14T05:31:09Z</dcterms:created>
  <dcterms:modified xsi:type="dcterms:W3CDTF">2021-04-14T05:31:29Z</dcterms:modified>
</cp:coreProperties>
</file>