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0" r:id="rId1"/>
  </p:sldMasterIdLst>
  <p:notesMasterIdLst>
    <p:notesMasterId r:id="rId7"/>
  </p:notesMasterIdLst>
  <p:handoutMasterIdLst>
    <p:handoutMasterId r:id="rId8"/>
  </p:handoutMasterIdLst>
  <p:sldIdLst>
    <p:sldId id="342" r:id="rId2"/>
    <p:sldId id="297" r:id="rId3"/>
    <p:sldId id="294" r:id="rId4"/>
    <p:sldId id="340" r:id="rId5"/>
    <p:sldId id="341" r:id="rId6"/>
  </p:sldIdLst>
  <p:sldSz cx="9144000" cy="6858000" type="screen4x3"/>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7979"/>
    <a:srgbClr val="B7FEF7"/>
    <a:srgbClr val="FFFF97"/>
    <a:srgbClr val="B2E182"/>
    <a:srgbClr val="ACA1FD"/>
    <a:srgbClr val="FFB84F"/>
    <a:srgbClr val="FFCCFF"/>
    <a:srgbClr val="9DC3E6"/>
    <a:srgbClr val="FF9999"/>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087" autoAdjust="0"/>
    <p:restoredTop sz="79162" autoAdjust="0"/>
  </p:normalViewPr>
  <p:slideViewPr>
    <p:cSldViewPr snapToGrid="0">
      <p:cViewPr varScale="1">
        <p:scale>
          <a:sx n="69" d="100"/>
          <a:sy n="69" d="100"/>
        </p:scale>
        <p:origin x="2203" y="67"/>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6" d="100"/>
          <a:sy n="76" d="100"/>
        </p:scale>
        <p:origin x="395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kumimoji="1" lang="ja-JP" altLang="en-US"/>
          </a:p>
        </p:txBody>
      </p:sp>
      <p:sp>
        <p:nvSpPr>
          <p:cNvPr id="3" name="日付プレースホルダー 2"/>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4C6C7E1F-166D-4EBA-ABDF-CB95C0B7529C}" type="datetimeFigureOut">
              <a:rPr kumimoji="1" lang="ja-JP" altLang="en-US" smtClean="0"/>
              <a:t>2021/4/14</a:t>
            </a:fld>
            <a:endParaRPr kumimoji="1" lang="ja-JP" altLang="en-US"/>
          </a:p>
        </p:txBody>
      </p:sp>
      <p:sp>
        <p:nvSpPr>
          <p:cNvPr id="4" name="フッター プレースホルダー 3"/>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kumimoji="1" lang="ja-JP" altLang="en-US"/>
          </a:p>
        </p:txBody>
      </p:sp>
      <p:sp>
        <p:nvSpPr>
          <p:cNvPr id="5" name="スライド番号プレースホルダー 4"/>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D0844428-C2EE-478D-94C1-C74E5AA8E57B}" type="slidenum">
              <a:rPr kumimoji="1" lang="ja-JP" altLang="en-US" smtClean="0"/>
              <a:t>‹#›</a:t>
            </a:fld>
            <a:endParaRPr kumimoji="1" lang="ja-JP" altLang="en-US"/>
          </a:p>
        </p:txBody>
      </p:sp>
    </p:spTree>
    <p:extLst>
      <p:ext uri="{BB962C8B-B14F-4D97-AF65-F5344CB8AC3E}">
        <p14:creationId xmlns:p14="http://schemas.microsoft.com/office/powerpoint/2010/main" val="40237313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kumimoji="1" lang="ja-JP" altLang="en-US"/>
          </a:p>
        </p:txBody>
      </p:sp>
      <p:sp>
        <p:nvSpPr>
          <p:cNvPr id="3" name="日付プレースホルダー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8EF91553-D7A5-4E7F-8D52-FF27A2A164F3}" type="datetimeFigureOut">
              <a:rPr kumimoji="1" lang="ja-JP" altLang="en-US" smtClean="0"/>
              <a:t>2021/4/14</a:t>
            </a:fld>
            <a:endParaRPr kumimoji="1" lang="ja-JP" altLang="en-US"/>
          </a:p>
        </p:txBody>
      </p:sp>
      <p:sp>
        <p:nvSpPr>
          <p:cNvPr id="4" name="スライド イメージ プレースホルダー 3"/>
          <p:cNvSpPr>
            <a:spLocks noGrp="1" noRot="1" noChangeAspect="1"/>
          </p:cNvSpPr>
          <p:nvPr>
            <p:ph type="sldImg" idx="2"/>
          </p:nvPr>
        </p:nvSpPr>
        <p:spPr>
          <a:xfrm>
            <a:off x="1247775" y="1279525"/>
            <a:ext cx="4603750" cy="3454400"/>
          </a:xfrm>
          <a:prstGeom prst="rect">
            <a:avLst/>
          </a:prstGeom>
          <a:noFill/>
          <a:ln w="12700">
            <a:solidFill>
              <a:prstClr val="black"/>
            </a:solidFill>
          </a:ln>
        </p:spPr>
        <p:txBody>
          <a:bodyPr vert="horz" lIns="99048" tIns="49524" rIns="99048" bIns="49524" rtlCol="0" anchor="ctr"/>
          <a:lstStyle/>
          <a:p>
            <a:endParaRPr lang="ja-JP" altLang="en-US"/>
          </a:p>
        </p:txBody>
      </p:sp>
      <p:sp>
        <p:nvSpPr>
          <p:cNvPr id="5" name="ノート プレースホルダー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7CBD6D13-86E9-488D-B7C7-6556383DC3AD}" type="slidenum">
              <a:rPr kumimoji="1" lang="ja-JP" altLang="en-US" smtClean="0"/>
              <a:t>‹#›</a:t>
            </a:fld>
            <a:endParaRPr kumimoji="1" lang="ja-JP" altLang="en-US"/>
          </a:p>
        </p:txBody>
      </p:sp>
    </p:spTree>
    <p:extLst>
      <p:ext uri="{BB962C8B-B14F-4D97-AF65-F5344CB8AC3E}">
        <p14:creationId xmlns:p14="http://schemas.microsoft.com/office/powerpoint/2010/main" val="262403312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300" dirty="0">
                <a:latin typeface="Meiryo UI" panose="020B0604030504040204" pitchFamily="50" charset="-128"/>
                <a:ea typeface="Meiryo UI" panose="020B0604030504040204" pitchFamily="50" charset="-128"/>
              </a:rPr>
              <a:t>高等学校家庭科学習指導要領　家庭基礎：</a:t>
            </a:r>
            <a:r>
              <a:rPr lang="en-US" altLang="ja-JP" sz="1300" dirty="0">
                <a:latin typeface="Meiryo UI" panose="020B0604030504040204" pitchFamily="50" charset="-128"/>
                <a:ea typeface="Meiryo UI" panose="020B0604030504040204" pitchFamily="50" charset="-128"/>
              </a:rPr>
              <a:t>C(2)</a:t>
            </a:r>
            <a:r>
              <a:rPr lang="ja-JP" altLang="en-US" sz="1300" dirty="0">
                <a:latin typeface="Meiryo UI" panose="020B0604030504040204" pitchFamily="50" charset="-128"/>
                <a:ea typeface="Meiryo UI" panose="020B0604030504040204" pitchFamily="50" charset="-128"/>
              </a:rPr>
              <a:t>　家庭総合：</a:t>
            </a:r>
            <a:r>
              <a:rPr lang="en-US" altLang="ja-JP" sz="1300" dirty="0">
                <a:latin typeface="Meiryo UI" panose="020B0604030504040204" pitchFamily="50" charset="-128"/>
                <a:ea typeface="Meiryo UI" panose="020B0604030504040204" pitchFamily="50" charset="-128"/>
              </a:rPr>
              <a:t>C(2)</a:t>
            </a:r>
          </a:p>
          <a:p>
            <a:r>
              <a:rPr lang="ja-JP" altLang="en-US" sz="1300" dirty="0">
                <a:latin typeface="Meiryo UI" panose="020B0604030504040204" pitchFamily="50" charset="-128"/>
                <a:ea typeface="Meiryo UI" panose="020B0604030504040204" pitchFamily="50" charset="-128"/>
              </a:rPr>
              <a:t>消費行動における意思決定や責任ある消費の重要性、生活情報の収集・整理</a:t>
            </a:r>
            <a:endParaRPr lang="en-US" altLang="ja-JP" sz="1300" dirty="0">
              <a:latin typeface="Meiryo UI" panose="020B0604030504040204" pitchFamily="50" charset="-128"/>
              <a:ea typeface="Meiryo UI" panose="020B0604030504040204" pitchFamily="50" charset="-128"/>
            </a:endParaRPr>
          </a:p>
          <a:p>
            <a:endParaRPr lang="en-US" altLang="ja-JP" sz="1300" dirty="0">
              <a:latin typeface="Meiryo UI" panose="020B0604030504040204" pitchFamily="50" charset="-128"/>
              <a:ea typeface="Meiryo UI" panose="020B0604030504040204" pitchFamily="50" charset="-128"/>
            </a:endParaRPr>
          </a:p>
          <a:p>
            <a:r>
              <a:rPr lang="ja-JP" altLang="en-US" sz="1300" dirty="0">
                <a:latin typeface="Meiryo UI" panose="020B0604030504040204" pitchFamily="50" charset="-128"/>
                <a:ea typeface="Meiryo UI" panose="020B0604030504040204" pitchFamily="50" charset="-128"/>
              </a:rPr>
              <a:t>消費者が注意を払えば回避できそうなトラブルや、安易な意思決定による失敗を中心に紹介。</a:t>
            </a:r>
            <a:endParaRPr lang="en-US" altLang="ja-JP" sz="1300" dirty="0">
              <a:latin typeface="Meiryo UI" panose="020B0604030504040204" pitchFamily="50" charset="-128"/>
              <a:ea typeface="Meiryo UI" panose="020B0604030504040204" pitchFamily="50" charset="-128"/>
            </a:endParaRPr>
          </a:p>
          <a:p>
            <a:r>
              <a:rPr lang="ja-JP" altLang="en-US" sz="1300" dirty="0">
                <a:latin typeface="Meiryo UI" panose="020B0604030504040204" pitchFamily="50" charset="-128"/>
                <a:ea typeface="Meiryo UI" panose="020B0604030504040204" pitchFamily="50" charset="-128"/>
              </a:rPr>
              <a:t>意思決定の前には、しっかり生活情報を収集・整理し、その上で、現時点の自分にとって最善と思われるものを選択する、意思決定することが消費者として重要であることを学ぶ。安易な意思決定がトラブルを引き起こすきっかけになることに注意を促す。</a:t>
            </a:r>
          </a:p>
          <a:p>
            <a:endParaRPr lang="ja-JP" altLang="en-US" dirty="0"/>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1</a:t>
            </a:fld>
            <a:endParaRPr kumimoji="1" lang="ja-JP" altLang="en-US"/>
          </a:p>
        </p:txBody>
      </p:sp>
    </p:spTree>
    <p:extLst>
      <p:ext uri="{BB962C8B-B14F-4D97-AF65-F5344CB8AC3E}">
        <p14:creationId xmlns:p14="http://schemas.microsoft.com/office/powerpoint/2010/main" val="36555946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2</a:t>
            </a:fld>
            <a:endParaRPr kumimoji="1" lang="ja-JP" altLang="en-US"/>
          </a:p>
        </p:txBody>
      </p:sp>
    </p:spTree>
    <p:extLst>
      <p:ext uri="{BB962C8B-B14F-4D97-AF65-F5344CB8AC3E}">
        <p14:creationId xmlns:p14="http://schemas.microsoft.com/office/powerpoint/2010/main" val="28774144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3</a:t>
            </a:fld>
            <a:endParaRPr kumimoji="1" lang="ja-JP" altLang="en-US"/>
          </a:p>
        </p:txBody>
      </p:sp>
    </p:spTree>
    <p:extLst>
      <p:ext uri="{BB962C8B-B14F-4D97-AF65-F5344CB8AC3E}">
        <p14:creationId xmlns:p14="http://schemas.microsoft.com/office/powerpoint/2010/main" val="19505643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90478">
              <a:defRPr/>
            </a:pPr>
            <a:endParaRPr lang="en-US" altLang="ja-JP" dirty="0">
              <a:latin typeface="Meiryo UI" panose="020B0604030504040204" pitchFamily="50" charset="-128"/>
              <a:ea typeface="Meiryo UI" panose="020B0604030504040204" pitchFamily="50" charset="-128"/>
              <a:cs typeface="Times New Roman" panose="02020603050405020304" pitchFamily="18" charset="0"/>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4</a:t>
            </a:fld>
            <a:endParaRPr kumimoji="1" lang="ja-JP" altLang="en-US"/>
          </a:p>
        </p:txBody>
      </p:sp>
    </p:spTree>
    <p:extLst>
      <p:ext uri="{BB962C8B-B14F-4D97-AF65-F5344CB8AC3E}">
        <p14:creationId xmlns:p14="http://schemas.microsoft.com/office/powerpoint/2010/main" val="17067519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85875" y="711200"/>
            <a:ext cx="4603750" cy="3454400"/>
          </a:xfrm>
        </p:spPr>
      </p:sp>
      <p:sp>
        <p:nvSpPr>
          <p:cNvPr id="3" name="ノート プレースホルダー 2"/>
          <p:cNvSpPr>
            <a:spLocks noGrp="1"/>
          </p:cNvSpPr>
          <p:nvPr>
            <p:ph type="body" idx="1"/>
          </p:nvPr>
        </p:nvSpPr>
        <p:spPr>
          <a:xfrm>
            <a:off x="709930" y="4368800"/>
            <a:ext cx="5679440" cy="5776913"/>
          </a:xfrm>
        </p:spPr>
        <p:txBody>
          <a:bodyPr/>
          <a:lstStyle/>
          <a:p>
            <a:pPr defTabSz="1111832">
              <a:defRPr/>
            </a:pPr>
            <a:r>
              <a:rPr lang="ja-JP" altLang="en-US" dirty="0" smtClean="0">
                <a:latin typeface="Meiryo UI" panose="020B0604030504040204" pitchFamily="50" charset="-128"/>
                <a:ea typeface="Meiryo UI" panose="020B0604030504040204" pitchFamily="50" charset="-128"/>
              </a:rPr>
              <a:t>メリットのみが強調されたネット広告、</a:t>
            </a:r>
            <a:r>
              <a:rPr lang="en-US" altLang="ja-JP" dirty="0" smtClean="0">
                <a:latin typeface="Meiryo UI" panose="020B0604030504040204" pitchFamily="50" charset="-128"/>
                <a:ea typeface="Meiryo UI" panose="020B0604030504040204" pitchFamily="50" charset="-128"/>
              </a:rPr>
              <a:t>SNS</a:t>
            </a:r>
            <a:r>
              <a:rPr lang="ja-JP" altLang="en-US" dirty="0" smtClean="0">
                <a:latin typeface="Meiryo UI" panose="020B0604030504040204" pitchFamily="50" charset="-128"/>
                <a:ea typeface="Meiryo UI" panose="020B0604030504040204" pitchFamily="50" charset="-128"/>
              </a:rPr>
              <a:t>広告やホームページを見て契約したが、期待した効果が得られなかったり健康被害に遭う等のトラブルが増えている。</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他にも、不安をあおられて高額な契約をしてしまうケースや、解約を申し出たら高額な解約料を請求されるケースがある。</a:t>
            </a:r>
            <a:endParaRPr lang="en-US" altLang="ja-JP" dirty="0" smtClean="0">
              <a:latin typeface="Meiryo UI" panose="020B0604030504040204" pitchFamily="50" charset="-128"/>
              <a:ea typeface="Meiryo UI" panose="020B0604030504040204" pitchFamily="50" charset="-128"/>
            </a:endParaRPr>
          </a:p>
          <a:p>
            <a:pPr defTabSz="1111832">
              <a:defRPr/>
            </a:pPr>
            <a:r>
              <a:rPr lang="ja-JP" altLang="en-US" dirty="0" smtClean="0">
                <a:latin typeface="Meiryo UI" panose="020B0604030504040204" pitchFamily="50" charset="-128"/>
                <a:ea typeface="Meiryo UI" panose="020B0604030504040204" pitchFamily="50" charset="-128"/>
              </a:rPr>
              <a:t>事前に情報収集を行い、痛みややけど等のトラブルが起きる可能性があることを理解し、自分に合った施術を選ぼう。</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また、施術を受ける前には、エステや医療機関で十分な説明を求めよう。</a:t>
            </a:r>
            <a:endParaRPr lang="en-US" altLang="ja-JP" dirty="0" smtClean="0">
              <a:latin typeface="Meiryo UI" panose="020B0604030504040204" pitchFamily="50" charset="-128"/>
              <a:ea typeface="Meiryo UI" panose="020B0604030504040204" pitchFamily="50" charset="-128"/>
            </a:endParaRPr>
          </a:p>
          <a:p>
            <a:endParaRPr lang="en-US" altLang="ja-JP" dirty="0" smtClean="0">
              <a:latin typeface="Meiryo UI" panose="020B0604030504040204" pitchFamily="50" charset="-128"/>
              <a:ea typeface="Meiryo UI" panose="020B0604030504040204" pitchFamily="50" charset="-128"/>
            </a:endParaRPr>
          </a:p>
          <a:p>
            <a:pPr defTabSz="1111832">
              <a:defRPr/>
            </a:pPr>
            <a:r>
              <a:rPr lang="ja-JP" altLang="en-US" dirty="0" smtClean="0">
                <a:latin typeface="Meiryo UI" panose="020B0604030504040204" pitchFamily="50" charset="-128"/>
                <a:ea typeface="Meiryo UI" panose="020B0604030504040204" pitchFamily="50" charset="-128"/>
              </a:rPr>
              <a:t>困ったときや不安に思う場合は、最寄りの消費生活センターや消費者ホットライン１８８へ。</a:t>
            </a:r>
            <a:endParaRPr lang="en-US" altLang="ja-JP" dirty="0" smtClean="0">
              <a:latin typeface="Meiryo UI" panose="020B0604030504040204" pitchFamily="50" charset="-128"/>
              <a:ea typeface="Meiryo UI" panose="020B0604030504040204" pitchFamily="50" charset="-128"/>
            </a:endParaRPr>
          </a:p>
          <a:p>
            <a:pPr defTabSz="1111832">
              <a:defRPr/>
            </a:pPr>
            <a:endParaRPr lang="en-US" altLang="ja-JP" dirty="0" smtClean="0">
              <a:latin typeface="Meiryo UI" panose="020B0604030504040204" pitchFamily="50" charset="-128"/>
              <a:ea typeface="Meiryo UI" panose="020B0604030504040204" pitchFamily="50" charset="-128"/>
            </a:endParaRPr>
          </a:p>
          <a:p>
            <a:pPr defTabSz="1111832">
              <a:defRPr/>
            </a:pPr>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参考</a:t>
            </a:r>
            <a:r>
              <a:rPr lang="en-US" altLang="ja-JP" dirty="0" smtClean="0">
                <a:latin typeface="Meiryo UI" panose="020B0604030504040204" pitchFamily="50" charset="-128"/>
                <a:ea typeface="Meiryo UI" panose="020B0604030504040204" pitchFamily="50" charset="-128"/>
              </a:rPr>
              <a:t>】</a:t>
            </a:r>
          </a:p>
          <a:p>
            <a:r>
              <a:rPr lang="ja-JP" altLang="en-US" dirty="0" smtClean="0">
                <a:latin typeface="Meiryo UI" panose="020B0604030504040204" pitchFamily="50" charset="-128"/>
                <a:ea typeface="Meiryo UI" panose="020B0604030504040204" pitchFamily="50" charset="-128"/>
              </a:rPr>
              <a:t>○消費者庁「脱毛エステ契約のポイント」</a:t>
            </a:r>
          </a:p>
          <a:p>
            <a:r>
              <a:rPr lang="ja-JP" altLang="en-US" dirty="0" smtClean="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https://www.caa.go.jp/policies/policy/consumer_transaction/release/2016/pdf/160824kouhyou_2.pdf</a:t>
            </a:r>
          </a:p>
          <a:p>
            <a:endParaRPr lang="en-US" altLang="ja-JP" dirty="0" smtClean="0">
              <a:latin typeface="Meiryo UI" panose="020B0604030504040204" pitchFamily="50" charset="-128"/>
              <a:ea typeface="Meiryo UI" panose="020B0604030504040204" pitchFamily="50" charset="-128"/>
            </a:endParaRPr>
          </a:p>
          <a:p>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消費者庁「美容医療を受ける前に確認したい事項と相談窓口について」</a:t>
            </a:r>
          </a:p>
          <a:p>
            <a:r>
              <a:rPr lang="ja-JP" altLang="en-US" dirty="0" smtClean="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https://www.caa.go.jp/policies/policy/consumer_policy/information/information_002/</a:t>
            </a:r>
          </a:p>
          <a:p>
            <a:endParaRPr lang="ja-JP" altLang="en-US"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国民生活センター</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〇「「セルフエステ」の契約は慎重に検討しましょう！－安さ、手軽さが強調されている一方で、危害や解約トラブルが発生しています－」</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http://www.kokusen.go.jp/news/data/n-20200213_1.html</a:t>
            </a:r>
          </a:p>
          <a:p>
            <a:endParaRPr lang="en-US" altLang="ja-JP" dirty="0" smtClean="0">
              <a:latin typeface="Meiryo UI" panose="020B0604030504040204" pitchFamily="50" charset="-128"/>
              <a:ea typeface="Meiryo UI" panose="020B0604030504040204" pitchFamily="50" charset="-128"/>
            </a:endParaRPr>
          </a:p>
          <a:p>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エステティックサロンで用いられる機器やそれらと同等の効果があるとうたう機器等及び施設を事業者が提供し、店舗で説明を受けて消費者自らがエステ機器等を操作する、いわゆるセルフエステに関する相談も増加している。</a:t>
            </a:r>
            <a:endParaRPr lang="en-US" altLang="ja-JP" dirty="0" smtClean="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fld id="{7CBD6D13-86E9-488D-B7C7-6556383DC3AD}" type="slidenum">
              <a:rPr kumimoji="1" lang="ja-JP" altLang="en-US" smtClean="0"/>
              <a:t>5</a:t>
            </a:fld>
            <a:endParaRPr kumimoji="1" lang="ja-JP" altLang="en-US"/>
          </a:p>
        </p:txBody>
      </p:sp>
    </p:spTree>
    <p:extLst>
      <p:ext uri="{BB962C8B-B14F-4D97-AF65-F5344CB8AC3E}">
        <p14:creationId xmlns:p14="http://schemas.microsoft.com/office/powerpoint/2010/main" val="6078957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2B4D093F-6C01-4338-98D8-01B4D25C099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53425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41EAA1F9-EA31-45BF-83C5-B2A549D871E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005177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55B4A73C-F3B2-46B0-A633-E3DDD92E1A89}"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38322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EA6E35D4-E084-4796-944E-5A23BCD2497A}"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982472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BB7F10CA-064D-4CE8-B276-C5657E697253}" type="datetime1">
              <a:rPr kumimoji="1" lang="ja-JP" altLang="en-US" smtClean="0"/>
              <a:t>2021/4/14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520382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5BEDFAC0-0199-4389-932D-6FC95C5FF7DD}" type="datetime1">
              <a:rPr kumimoji="1" lang="ja-JP" altLang="en-US" smtClean="0"/>
              <a:t>2021/4/14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414245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73EE64-EA87-4351-889F-247AB84D1D61}" type="datetime1">
              <a:rPr kumimoji="1" lang="ja-JP" altLang="en-US" smtClean="0"/>
              <a:t>2021/4/14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911590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D8A1DE5-0465-41B1-8847-2003669A96BE}"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378315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03E87FF-2B8F-4551-BED0-2C039BFED11A}" type="datetime1">
              <a:rPr kumimoji="1" lang="ja-JP" altLang="en-US" smtClean="0"/>
              <a:t>2021/4/14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2078406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8769DBEC-4E0E-4C0D-B8D1-EE1E725EBFE1}"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797581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8205FB8-B52C-4E53-9505-C87D34C7091C}" type="datetime1">
              <a:rPr kumimoji="1" lang="ja-JP" altLang="en-US" smtClean="0"/>
              <a:t>2021/4/14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1757727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7A59C1-1247-48A9-B740-F9A09E1DB08E}" type="datetime1">
              <a:rPr kumimoji="1" lang="ja-JP" altLang="en-US" smtClean="0"/>
              <a:t>2021/4/14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C54C01-E441-4063-A8C0-6B47C5F83D77}" type="slidenum">
              <a:rPr kumimoji="1" lang="ja-JP" altLang="en-US" smtClean="0"/>
              <a:t>‹#›</a:t>
            </a:fld>
            <a:endParaRPr kumimoji="1" lang="ja-JP" altLang="en-US"/>
          </a:p>
        </p:txBody>
      </p:sp>
    </p:spTree>
    <p:extLst>
      <p:ext uri="{BB962C8B-B14F-4D97-AF65-F5344CB8AC3E}">
        <p14:creationId xmlns:p14="http://schemas.microsoft.com/office/powerpoint/2010/main" val="31440329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3035300"/>
            <a:ext cx="9144000" cy="787400"/>
          </a:xfrm>
          <a:prstGeom prst="rect">
            <a:avLst/>
          </a:prstGeom>
          <a:solidFill>
            <a:srgbClr val="FF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ja-JP" altLang="en-US" sz="2800" dirty="0">
                <a:solidFill>
                  <a:prstClr val="black"/>
                </a:solidFill>
                <a:latin typeface="HGP創英角ｺﾞｼｯｸUB" panose="020B0900000000000000" pitchFamily="50" charset="-128"/>
                <a:ea typeface="HGP創英角ｺﾞｼｯｸUB" panose="020B0900000000000000" pitchFamily="50" charset="-128"/>
              </a:rPr>
              <a:t>責任ある意思決定・広告や表示への批判的思考</a:t>
            </a:r>
          </a:p>
        </p:txBody>
      </p:sp>
    </p:spTree>
    <p:extLst>
      <p:ext uri="{BB962C8B-B14F-4D97-AF65-F5344CB8AC3E}">
        <p14:creationId xmlns:p14="http://schemas.microsoft.com/office/powerpoint/2010/main" val="5451317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rgbClr val="FF99FF"/>
              </a:solidFill>
            </a:endParaRPr>
          </a:p>
        </p:txBody>
      </p:sp>
      <p:sp>
        <p:nvSpPr>
          <p:cNvPr id="6" name="タイトル 3">
            <a:extLst>
              <a:ext uri="{FF2B5EF4-FFF2-40B4-BE49-F238E27FC236}">
                <a16:creationId xmlns:a16="http://schemas.microsoft.com/office/drawing/2014/main" id="{B36084D6-D1E6-44FA-A84B-6CB7FEE5C03D}"/>
              </a:ext>
            </a:extLst>
          </p:cNvPr>
          <p:cNvSpPr txBox="1">
            <a:spLocks/>
          </p:cNvSpPr>
          <p:nvPr/>
        </p:nvSpPr>
        <p:spPr>
          <a:xfrm>
            <a:off x="3001407" y="3107747"/>
            <a:ext cx="4940602" cy="969839"/>
          </a:xfrm>
          <a:prstGeom prst="rect">
            <a:avLst/>
          </a:prstGeom>
        </p:spPr>
        <p:txBody>
          <a:bodyPr vert="horz" lIns="68580" tIns="34290" rIns="68580" bIns="34290" rtlCol="0" anchor="b">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nSpc>
                <a:spcPct val="100000"/>
              </a:lnSpc>
            </a:pPr>
            <a:r>
              <a:rPr lang="ja-JP" altLang="en-US" sz="3600" dirty="0">
                <a:latin typeface="HGP創英角ﾎﾟｯﾌﾟ体" panose="040B0A00000000000000" pitchFamily="50" charset="-128"/>
                <a:ea typeface="HGP創英角ﾎﾟｯﾌﾟ体" panose="040B0A00000000000000" pitchFamily="50" charset="-128"/>
              </a:rPr>
              <a:t>ネット広告</a:t>
            </a:r>
            <a:r>
              <a:rPr lang="ja-JP" altLang="en-US" sz="3600" dirty="0" smtClean="0">
                <a:latin typeface="HGP創英角ﾎﾟｯﾌﾟ体" panose="040B0A00000000000000" pitchFamily="50" charset="-128"/>
                <a:ea typeface="HGP創英角ﾎﾟｯﾌﾟ体" panose="040B0A00000000000000" pitchFamily="50" charset="-128"/>
              </a:rPr>
              <a:t>で人気</a:t>
            </a:r>
            <a:r>
              <a:rPr lang="ja-JP" altLang="en-US" sz="3600" dirty="0">
                <a:latin typeface="HGP創英角ﾎﾟｯﾌﾟ体" panose="040B0A00000000000000" pitchFamily="50" charset="-128"/>
                <a:ea typeface="HGP創英角ﾎﾟｯﾌﾟ体" panose="040B0A00000000000000" pitchFamily="50" charset="-128"/>
              </a:rPr>
              <a:t>№１</a:t>
            </a:r>
            <a:r>
              <a:rPr lang="ja-JP" altLang="en-US" sz="3600" dirty="0" smtClean="0">
                <a:latin typeface="HGP創英角ﾎﾟｯﾌﾟ体" panose="040B0A00000000000000" pitchFamily="50" charset="-128"/>
                <a:ea typeface="HGP創英角ﾎﾟｯﾌﾟ体" panose="040B0A00000000000000" pitchFamily="50" charset="-128"/>
              </a:rPr>
              <a:t>だったのに</a:t>
            </a:r>
            <a:r>
              <a:rPr lang="ja-JP" altLang="en-US" sz="3600" dirty="0">
                <a:latin typeface="HGP創英角ﾎﾟｯﾌﾟ体" panose="040B0A00000000000000" pitchFamily="50" charset="-128"/>
                <a:ea typeface="HGP創英角ﾎﾟｯﾌﾟ体" panose="040B0A00000000000000" pitchFamily="50" charset="-128"/>
              </a:rPr>
              <a:t>・・・！</a:t>
            </a:r>
          </a:p>
        </p:txBody>
      </p:sp>
      <p:pic>
        <p:nvPicPr>
          <p:cNvPr id="10" name="図 9" descr="アイコン&#10;&#10;自動的に生成された説明">
            <a:extLst>
              <a:ext uri="{FF2B5EF4-FFF2-40B4-BE49-F238E27FC236}">
                <a16:creationId xmlns:a16="http://schemas.microsoft.com/office/drawing/2014/main" id="{C222E6F5-2074-4C5D-BEE8-A85ED0658C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8950" y="2692666"/>
            <a:ext cx="1800000" cy="1800000"/>
          </a:xfrm>
          <a:prstGeom prst="rect">
            <a:avLst/>
          </a:prstGeom>
        </p:spPr>
      </p:pic>
      <p:sp>
        <p:nvSpPr>
          <p:cNvPr id="7" name="テキスト ボックス 6"/>
          <p:cNvSpPr txBox="1"/>
          <p:nvPr/>
        </p:nvSpPr>
        <p:spPr>
          <a:xfrm>
            <a:off x="99977" y="120403"/>
            <a:ext cx="8437272" cy="584775"/>
          </a:xfrm>
          <a:prstGeom prst="rect">
            <a:avLst/>
          </a:prstGeom>
          <a:noFill/>
        </p:spPr>
        <p:txBody>
          <a:bodyPr wrap="square" rtlCol="0">
            <a:spAutoFit/>
          </a:bodyPr>
          <a:lstStyle/>
          <a:p>
            <a:r>
              <a:rPr lang="ja-JP" altLang="en-US" sz="3200" dirty="0">
                <a:latin typeface="HGP創英角ｺﾞｼｯｸUB" panose="020B0900000000000000" pitchFamily="50" charset="-128"/>
                <a:ea typeface="HGP創英角ｺﾞｼｯｸUB" panose="020B0900000000000000" pitchFamily="50" charset="-128"/>
              </a:rPr>
              <a:t>責任ある意思決定・広告や表示への批判的思考</a:t>
            </a:r>
          </a:p>
        </p:txBody>
      </p:sp>
    </p:spTree>
    <p:extLst>
      <p:ext uri="{BB962C8B-B14F-4D97-AF65-F5344CB8AC3E}">
        <p14:creationId xmlns:p14="http://schemas.microsoft.com/office/powerpoint/2010/main" val="20252602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889329"/>
            <a:ext cx="9144000" cy="1051570"/>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1800" dirty="0">
                <a:latin typeface="Meiryo UI" panose="020B0604030504040204" pitchFamily="50" charset="-128"/>
                <a:ea typeface="Meiryo UI" panose="020B0604030504040204" pitchFamily="50" charset="-128"/>
                <a:cs typeface="Times New Roman" panose="02020603050405020304" pitchFamily="18" charset="0"/>
              </a:rPr>
              <a:t>脱毛エステの比較サイトを見ると、人気ランキング１位のお店は</a:t>
            </a:r>
            <a:r>
              <a:rPr lang="ja-JP" altLang="en-US" sz="1800" dirty="0" smtClean="0">
                <a:latin typeface="Meiryo UI" panose="020B0604030504040204" pitchFamily="50" charset="-128"/>
                <a:ea typeface="Meiryo UI" panose="020B0604030504040204" pitchFamily="50" charset="-128"/>
                <a:cs typeface="Times New Roman" panose="02020603050405020304" pitchFamily="18" charset="0"/>
              </a:rPr>
              <a:t>、</a:t>
            </a:r>
            <a:endParaRPr lang="en-US" altLang="ja-JP" sz="1800" dirty="0" smtClean="0">
              <a:latin typeface="Meiryo UI" panose="020B0604030504040204" pitchFamily="50" charset="-128"/>
              <a:ea typeface="Meiryo UI" panose="020B0604030504040204" pitchFamily="50" charset="-128"/>
              <a:cs typeface="Times New Roman" panose="02020603050405020304" pitchFamily="18" charset="0"/>
            </a:endParaRPr>
          </a:p>
          <a:p>
            <a:pPr marL="457200" lvl="1" indent="0">
              <a:lnSpc>
                <a:spcPct val="100000"/>
              </a:lnSpc>
              <a:buNone/>
            </a:pPr>
            <a:r>
              <a:rPr lang="ja-JP" altLang="en-US" sz="1800" dirty="0" smtClean="0">
                <a:latin typeface="Meiryo UI" panose="020B0604030504040204" pitchFamily="50" charset="-128"/>
                <a:ea typeface="Meiryo UI" panose="020B0604030504040204" pitchFamily="50" charset="-128"/>
                <a:cs typeface="Times New Roman" panose="02020603050405020304" pitchFamily="18" charset="0"/>
              </a:rPr>
              <a:t>通える</a:t>
            </a:r>
            <a:r>
              <a:rPr lang="ja-JP" altLang="en-US" sz="1800" dirty="0">
                <a:latin typeface="Meiryo UI" panose="020B0604030504040204" pitchFamily="50" charset="-128"/>
                <a:ea typeface="Meiryo UI" panose="020B0604030504040204" pitchFamily="50" charset="-128"/>
                <a:cs typeface="Times New Roman" panose="02020603050405020304" pitchFamily="18" charset="0"/>
              </a:rPr>
              <a:t>場所だし、料金もお手頃！</a:t>
            </a:r>
          </a:p>
          <a:p>
            <a:pPr marL="457200" lvl="1" indent="0">
              <a:lnSpc>
                <a:spcPct val="100000"/>
              </a:lnSpc>
              <a:buNone/>
            </a:pPr>
            <a:r>
              <a:rPr lang="ja-JP" altLang="en-US" sz="1800" dirty="0">
                <a:latin typeface="Meiryo UI" panose="020B0604030504040204" pitchFamily="50" charset="-128"/>
                <a:ea typeface="Meiryo UI" panose="020B0604030504040204" pitchFamily="50" charset="-128"/>
                <a:cs typeface="Times New Roman" panose="02020603050405020304" pitchFamily="18" charset="0"/>
              </a:rPr>
              <a:t>無料カウンセリングで相談できるので、</a:t>
            </a:r>
            <a:r>
              <a:rPr lang="ja-JP" altLang="en-US" sz="1800" dirty="0" smtClean="0">
                <a:latin typeface="Meiryo UI" panose="020B0604030504040204" pitchFamily="50" charset="-128"/>
                <a:ea typeface="Meiryo UI" panose="020B0604030504040204" pitchFamily="50" charset="-128"/>
                <a:cs typeface="Times New Roman" panose="02020603050405020304" pitchFamily="18" charset="0"/>
              </a:rPr>
              <a:t>申し込んで</a:t>
            </a:r>
            <a:r>
              <a:rPr lang="ja-JP" altLang="en-US" sz="1800" dirty="0">
                <a:latin typeface="Meiryo UI" panose="020B0604030504040204" pitchFamily="50" charset="-128"/>
                <a:ea typeface="Meiryo UI" panose="020B0604030504040204" pitchFamily="50" charset="-128"/>
                <a:cs typeface="Times New Roman" panose="02020603050405020304" pitchFamily="18" charset="0"/>
              </a:rPr>
              <a:t>みた。</a:t>
            </a:r>
          </a:p>
        </p:txBody>
      </p:sp>
      <p:pic>
        <p:nvPicPr>
          <p:cNvPr id="11" name="図形 2" descr="01_4_1"/>
          <p:cNvPicPr>
            <a:picLocks noChangeAspect="1"/>
          </p:cNvPicPr>
          <p:nvPr/>
        </p:nvPicPr>
        <p:blipFill>
          <a:blip r:embed="rId3"/>
          <a:stretch>
            <a:fillRect/>
          </a:stretch>
        </p:blipFill>
        <p:spPr>
          <a:xfrm>
            <a:off x="2232025" y="1944000"/>
            <a:ext cx="4680000" cy="4680000"/>
          </a:xfrm>
          <a:prstGeom prst="rect">
            <a:avLst/>
          </a:prstGeom>
        </p:spPr>
      </p:pic>
      <p:sp>
        <p:nvSpPr>
          <p:cNvPr id="10" name="タイトル 3"/>
          <p:cNvSpPr txBox="1">
            <a:spLocks/>
          </p:cNvSpPr>
          <p:nvPr/>
        </p:nvSpPr>
        <p:spPr>
          <a:xfrm>
            <a:off x="94543" y="169409"/>
            <a:ext cx="4335217" cy="448582"/>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1800" dirty="0">
                <a:solidFill>
                  <a:schemeClr val="tx1"/>
                </a:solidFill>
                <a:latin typeface="HGP創英角ﾎﾟｯﾌﾟ体" panose="040B0A00000000000000" pitchFamily="50" charset="-128"/>
                <a:ea typeface="HGP創英角ﾎﾟｯﾌﾟ体" panose="040B0A00000000000000" pitchFamily="50" charset="-128"/>
              </a:rPr>
              <a:t>ネット広告で人気№１だったのに・・・！</a:t>
            </a:r>
          </a:p>
        </p:txBody>
      </p:sp>
    </p:spTree>
    <p:extLst>
      <p:ext uri="{BB962C8B-B14F-4D97-AF65-F5344CB8AC3E}">
        <p14:creationId xmlns:p14="http://schemas.microsoft.com/office/powerpoint/2010/main" val="11546916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889329"/>
            <a:ext cx="9144000" cy="987450"/>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1800" dirty="0">
                <a:latin typeface="Meiryo UI" panose="020B0604030504040204" pitchFamily="50" charset="-128"/>
                <a:ea typeface="Meiryo UI" panose="020B0604030504040204" pitchFamily="50" charset="-128"/>
                <a:cs typeface="Times New Roman" panose="02020603050405020304" pitchFamily="18" charset="0"/>
              </a:rPr>
              <a:t>サロンに行くと、今すぐに施術を受けるべきだと力説された。</a:t>
            </a:r>
            <a:br>
              <a:rPr lang="ja-JP" altLang="en-US" sz="1800" dirty="0">
                <a:latin typeface="Meiryo UI" panose="020B0604030504040204" pitchFamily="50" charset="-128"/>
                <a:ea typeface="Meiryo UI" panose="020B0604030504040204" pitchFamily="50" charset="-128"/>
                <a:cs typeface="Times New Roman" panose="02020603050405020304" pitchFamily="18" charset="0"/>
              </a:rPr>
            </a:br>
            <a:r>
              <a:rPr lang="ja-JP" altLang="en-US" sz="1800" dirty="0">
                <a:latin typeface="Meiryo UI" panose="020B0604030504040204" pitchFamily="50" charset="-128"/>
                <a:ea typeface="Meiryo UI" panose="020B0604030504040204" pitchFamily="50" charset="-128"/>
                <a:cs typeface="Times New Roman" panose="02020603050405020304" pitchFamily="18" charset="0"/>
              </a:rPr>
              <a:t>「キャンペーンは今だけ！人気があるけど、予約は必ず取れます！」と言われ、</a:t>
            </a:r>
          </a:p>
          <a:p>
            <a:pPr marL="457200" lvl="1" indent="0">
              <a:lnSpc>
                <a:spcPct val="100000"/>
              </a:lnSpc>
              <a:buNone/>
            </a:pPr>
            <a:r>
              <a:rPr lang="en-US" altLang="ja-JP" sz="1800" dirty="0">
                <a:latin typeface="Meiryo UI" panose="020B0604030504040204" pitchFamily="50" charset="-128"/>
                <a:ea typeface="Meiryo UI" panose="020B0604030504040204" pitchFamily="50" charset="-128"/>
                <a:cs typeface="Times New Roman" panose="02020603050405020304" pitchFamily="18" charset="0"/>
              </a:rPr>
              <a:t>20</a:t>
            </a:r>
            <a:r>
              <a:rPr lang="ja-JP" altLang="en-US" sz="1800" dirty="0">
                <a:latin typeface="Meiryo UI" panose="020B0604030504040204" pitchFamily="50" charset="-128"/>
                <a:ea typeface="Meiryo UI" panose="020B0604030504040204" pitchFamily="50" charset="-128"/>
                <a:cs typeface="Times New Roman" panose="02020603050405020304" pitchFamily="18" charset="0"/>
              </a:rPr>
              <a:t>回コースを契約してしまった。</a:t>
            </a:r>
          </a:p>
        </p:txBody>
      </p:sp>
      <p:pic>
        <p:nvPicPr>
          <p:cNvPr id="7" name="図形 2" descr="01_4_2"/>
          <p:cNvPicPr>
            <a:picLocks noChangeAspect="1"/>
          </p:cNvPicPr>
          <p:nvPr/>
        </p:nvPicPr>
        <p:blipFill>
          <a:blip r:embed="rId3"/>
          <a:stretch>
            <a:fillRect/>
          </a:stretch>
        </p:blipFill>
        <p:spPr>
          <a:xfrm>
            <a:off x="2232025" y="1944000"/>
            <a:ext cx="4680000" cy="4680000"/>
          </a:xfrm>
          <a:prstGeom prst="rect">
            <a:avLst/>
          </a:prstGeom>
        </p:spPr>
      </p:pic>
      <p:sp>
        <p:nvSpPr>
          <p:cNvPr id="10" name="タイトル 3"/>
          <p:cNvSpPr txBox="1">
            <a:spLocks/>
          </p:cNvSpPr>
          <p:nvPr/>
        </p:nvSpPr>
        <p:spPr>
          <a:xfrm>
            <a:off x="94543" y="169409"/>
            <a:ext cx="4335217" cy="448582"/>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1800" dirty="0">
                <a:solidFill>
                  <a:schemeClr val="tx1"/>
                </a:solidFill>
                <a:latin typeface="HGP創英角ﾎﾟｯﾌﾟ体" panose="040B0A00000000000000" pitchFamily="50" charset="-128"/>
                <a:ea typeface="HGP創英角ﾎﾟｯﾌﾟ体" panose="040B0A00000000000000" pitchFamily="50" charset="-128"/>
              </a:rPr>
              <a:t>ネット広告で人気№１だったのに・・・！</a:t>
            </a:r>
          </a:p>
        </p:txBody>
      </p:sp>
    </p:spTree>
    <p:extLst>
      <p:ext uri="{BB962C8B-B14F-4D97-AF65-F5344CB8AC3E}">
        <p14:creationId xmlns:p14="http://schemas.microsoft.com/office/powerpoint/2010/main" val="8368995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787400"/>
          </a:xfrm>
          <a:prstGeom prst="rect">
            <a:avLst/>
          </a:prstGeom>
          <a:solidFill>
            <a:srgbClr val="FF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コンテンツ プレースホルダー 3">
            <a:extLst>
              <a:ext uri="{FF2B5EF4-FFF2-40B4-BE49-F238E27FC236}">
                <a16:creationId xmlns:a16="http://schemas.microsoft.com/office/drawing/2014/main" id="{8130BF91-048C-494D-B01D-92BE03422924}"/>
              </a:ext>
            </a:extLst>
          </p:cNvPr>
          <p:cNvSpPr txBox="1">
            <a:spLocks/>
          </p:cNvSpPr>
          <p:nvPr/>
        </p:nvSpPr>
        <p:spPr>
          <a:xfrm>
            <a:off x="0" y="983109"/>
            <a:ext cx="9144000" cy="77200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何回か施術を受けたけれど、ヒリヒリ痛くて我慢できない。</a:t>
            </a:r>
          </a:p>
          <a:p>
            <a:pPr marL="457200" lvl="1" indent="0">
              <a:lnSpc>
                <a:spcPct val="100000"/>
              </a:lnSpc>
              <a:buNone/>
            </a:pP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「もうやめたい」と申し出たら、「</a:t>
            </a:r>
            <a:r>
              <a:rPr lang="ja-JP" altLang="en-US" sz="2000" dirty="0" smtClean="0">
                <a:latin typeface="Meiryo UI" panose="020B0604030504040204" pitchFamily="50" charset="-128"/>
                <a:ea typeface="Meiryo UI" panose="020B0604030504040204" pitchFamily="50" charset="-128"/>
                <a:cs typeface="Times New Roman" panose="02020603050405020304" pitchFamily="18" charset="0"/>
              </a:rPr>
              <a:t>支払済料金</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は返金できない」と言われた。</a:t>
            </a:r>
          </a:p>
        </p:txBody>
      </p:sp>
      <p:pic>
        <p:nvPicPr>
          <p:cNvPr id="11" name="図形 2" descr="01_4_3"/>
          <p:cNvPicPr>
            <a:picLocks noChangeAspect="1"/>
          </p:cNvPicPr>
          <p:nvPr/>
        </p:nvPicPr>
        <p:blipFill>
          <a:blip r:embed="rId3"/>
          <a:stretch>
            <a:fillRect/>
          </a:stretch>
        </p:blipFill>
        <p:spPr>
          <a:xfrm>
            <a:off x="2232025" y="1944000"/>
            <a:ext cx="4680000" cy="4680000"/>
          </a:xfrm>
          <a:prstGeom prst="rect">
            <a:avLst/>
          </a:prstGeom>
        </p:spPr>
      </p:pic>
      <p:sp>
        <p:nvSpPr>
          <p:cNvPr id="12" name="タイトル 3"/>
          <p:cNvSpPr txBox="1">
            <a:spLocks/>
          </p:cNvSpPr>
          <p:nvPr/>
        </p:nvSpPr>
        <p:spPr>
          <a:xfrm>
            <a:off x="94543" y="169409"/>
            <a:ext cx="4335217" cy="448582"/>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1800" dirty="0">
                <a:solidFill>
                  <a:schemeClr val="tx1"/>
                </a:solidFill>
                <a:latin typeface="HGP創英角ﾎﾟｯﾌﾟ体" panose="040B0A00000000000000" pitchFamily="50" charset="-128"/>
                <a:ea typeface="HGP創英角ﾎﾟｯﾌﾟ体" panose="040B0A00000000000000" pitchFamily="50" charset="-128"/>
              </a:rPr>
              <a:t>ネット広告で人気№１だったのに・・・！</a:t>
            </a:r>
          </a:p>
        </p:txBody>
      </p:sp>
    </p:spTree>
    <p:extLst>
      <p:ext uri="{BB962C8B-B14F-4D97-AF65-F5344CB8AC3E}">
        <p14:creationId xmlns:p14="http://schemas.microsoft.com/office/powerpoint/2010/main" val="283519795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572</Words>
  <Application>Microsoft Office PowerPoint</Application>
  <PresentationFormat>画面に合わせる (4:3)</PresentationFormat>
  <Paragraphs>42</Paragraphs>
  <Slides>5</Slides>
  <Notes>5</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5</vt:i4>
      </vt:variant>
    </vt:vector>
  </HeadingPairs>
  <TitlesOfParts>
    <vt:vector size="14" baseType="lpstr">
      <vt:lpstr>HGP創英角ｺﾞｼｯｸUB</vt:lpstr>
      <vt:lpstr>HGP創英角ﾎﾟｯﾌﾟ体</vt:lpstr>
      <vt:lpstr>Meiryo UI</vt:lpstr>
      <vt:lpstr>ＭＳ Ｐゴシック</vt:lpstr>
      <vt:lpstr>Arial</vt:lpstr>
      <vt:lpstr>Calibri</vt:lpstr>
      <vt:lpstr>Calibri Light</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2021-04-14T05:30:23Z</dcterms:created>
  <dcterms:modified xsi:type="dcterms:W3CDTF">2021-04-14T05:30:33Z</dcterms:modified>
</cp:coreProperties>
</file>