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7"/>
  </p:notesMasterIdLst>
  <p:handoutMasterIdLst>
    <p:handoutMasterId r:id="rId8"/>
  </p:handoutMasterIdLst>
  <p:sldIdLst>
    <p:sldId id="283" r:id="rId2"/>
    <p:sldId id="335" r:id="rId3"/>
    <p:sldId id="305" r:id="rId4"/>
    <p:sldId id="338" r:id="rId5"/>
    <p:sldId id="339" r:id="rId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300" dirty="0">
                <a:latin typeface="Meiryo UI" panose="020B0604030504040204" pitchFamily="50" charset="-128"/>
                <a:ea typeface="Meiryo UI" panose="020B0604030504040204" pitchFamily="50" charset="-128"/>
              </a:rPr>
              <a:t>高等学校家庭科学習指導要領　家庭基礎：</a:t>
            </a:r>
            <a:r>
              <a:rPr lang="en-US" altLang="ja-JP" sz="1300" dirty="0">
                <a:latin typeface="Meiryo UI" panose="020B0604030504040204" pitchFamily="50" charset="-128"/>
                <a:ea typeface="Meiryo UI" panose="020B0604030504040204" pitchFamily="50" charset="-128"/>
              </a:rPr>
              <a:t>C(2)</a:t>
            </a:r>
            <a:r>
              <a:rPr lang="ja-JP" altLang="en-US" sz="1300" dirty="0">
                <a:latin typeface="Meiryo UI" panose="020B0604030504040204" pitchFamily="50" charset="-128"/>
                <a:ea typeface="Meiryo UI" panose="020B0604030504040204" pitchFamily="50" charset="-128"/>
              </a:rPr>
              <a:t>　家庭総合：</a:t>
            </a:r>
            <a:r>
              <a:rPr lang="en-US" altLang="ja-JP" sz="1300" dirty="0">
                <a:latin typeface="Meiryo UI" panose="020B0604030504040204" pitchFamily="50" charset="-128"/>
                <a:ea typeface="Meiryo UI" panose="020B0604030504040204" pitchFamily="50" charset="-128"/>
              </a:rPr>
              <a:t>C(2)</a:t>
            </a:r>
          </a:p>
          <a:p>
            <a:r>
              <a:rPr lang="ja-JP" altLang="en-US" sz="1300" dirty="0">
                <a:latin typeface="Meiryo UI" panose="020B0604030504040204" pitchFamily="50" charset="-128"/>
                <a:ea typeface="Meiryo UI" panose="020B0604030504040204" pitchFamily="50" charset="-128"/>
              </a:rPr>
              <a:t>消費行動における意思決定や責任ある消費の重要性、生活情報の収集・整理</a:t>
            </a:r>
            <a:endParaRPr lang="en-US" altLang="ja-JP" sz="1300" dirty="0">
              <a:latin typeface="Meiryo UI" panose="020B0604030504040204" pitchFamily="50" charset="-128"/>
              <a:ea typeface="Meiryo UI" panose="020B0604030504040204" pitchFamily="50" charset="-128"/>
            </a:endParaRPr>
          </a:p>
          <a:p>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消費者が注意を払えば回避できそうなトラブルや、安易な意思決定による失敗を中心に紹介。</a:t>
            </a:r>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意思決定の前には、しっかり生活情報を収集・整理し、その上で、現時点の自分にとって最善と思われるものを選択する、意思決定することが消費者として重要であることを学ぶ。安易な意思決定がトラブルを引き起こすきっかけになることに注意を促す。</a:t>
            </a:r>
          </a:p>
          <a:p>
            <a:endParaRPr lang="ja-JP" altLang="en-US" dirty="0"/>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257270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latin typeface="Meiryo UI" panose="020B0604030504040204" pitchFamily="50" charset="-128"/>
                <a:ea typeface="Meiryo UI" panose="020B0604030504040204" pitchFamily="50" charset="-128"/>
              </a:rPr>
              <a:t>情報の収集や整理、比較をきちんとした上で購入する大切さを学ぶ導入</a:t>
            </a:r>
            <a:endParaRPr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4070682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3532212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1285785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0" y="4925408"/>
            <a:ext cx="5679440" cy="4462638"/>
          </a:xfrm>
        </p:spPr>
        <p:txBody>
          <a:bodyPr/>
          <a:lstStyle/>
          <a:p>
            <a:r>
              <a:rPr lang="ja-JP" altLang="en-US" dirty="0" smtClean="0">
                <a:latin typeface="Meiryo UI" panose="020B0604030504040204" pitchFamily="50" charset="-128"/>
                <a:ea typeface="Meiryo UI" panose="020B0604030504040204" pitchFamily="50" charset="-128"/>
              </a:rPr>
              <a:t>一つだけの情報や周りの意見に惑わされず、多面的な比較と検討が必要（友人、親などに聞いてみるなど）。</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自分にとって本当に必要なものかどうか考えて購入しよう。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インフルエンサーマーケティングの中には、ステルスマーケティング（ステマ）、「やらせ」も存在する。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「悪質商法」の事業者についてある程度警戒心を持っていたとしても、個人的・パーソナルなつながりが近くなると、とたんに信じてしまう傾向が強くある。</a:t>
            </a:r>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SNS</a:t>
            </a:r>
            <a:r>
              <a:rPr lang="ja-JP" altLang="en-US" dirty="0" smtClean="0">
                <a:latin typeface="Meiryo UI" panose="020B0604030504040204" pitchFamily="50" charset="-128"/>
                <a:ea typeface="Meiryo UI" panose="020B0604030504040204" pitchFamily="50" charset="-128"/>
              </a:rPr>
              <a:t>で、「自分の周りには良い人ばかり」という錯覚が生じることでトラブルに遭うケースがあるので要注意。</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a:t>
            </a: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参考</a:t>
            </a: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a:t>
            </a:r>
          </a:p>
          <a:p>
            <a:pPr defTabSz="1111832">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国民生活センター</a:t>
            </a: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〇「</a:t>
            </a: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SNS</a:t>
            </a: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の思わぬ落とし穴にご注意！－消費者トラブルのきっかけは、</a:t>
            </a: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SNS</a:t>
            </a: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の広告や知人から？－」</a:t>
            </a:r>
            <a:endParaRPr lang="en-US" altLang="ja-JP" dirty="0" smtClean="0">
              <a:latin typeface="Meiryo UI" panose="020B0604030504040204" pitchFamily="50" charset="-128"/>
              <a:ea typeface="Meiryo UI" panose="020B0604030504040204" pitchFamily="50" charset="-128"/>
              <a:cs typeface="Times New Roman" panose="02020603050405020304" pitchFamily="18" charset="0"/>
            </a:endParaRPr>
          </a:p>
          <a:p>
            <a:pPr defTabSz="1111832">
              <a:defRPr/>
            </a:pPr>
            <a:r>
              <a:rPr lang="ja-JP" altLang="en-US" dirty="0" smtClean="0">
                <a:latin typeface="Meiryo UI" panose="020B0604030504040204" pitchFamily="50" charset="-128"/>
                <a:ea typeface="Meiryo UI" panose="020B0604030504040204" pitchFamily="50" charset="-128"/>
                <a:cs typeface="Times New Roman" panose="02020603050405020304" pitchFamily="18" charset="0"/>
              </a:rPr>
              <a:t>　</a:t>
            </a:r>
            <a:r>
              <a:rPr lang="en-US" altLang="ja-JP" dirty="0" smtClean="0">
                <a:latin typeface="Meiryo UI" panose="020B0604030504040204" pitchFamily="50" charset="-128"/>
                <a:ea typeface="Meiryo UI" panose="020B0604030504040204" pitchFamily="50" charset="-128"/>
                <a:cs typeface="Times New Roman" panose="02020603050405020304" pitchFamily="18" charset="0"/>
              </a:rPr>
              <a:t>http://www.kokusen.go.jp/news/data/n-20140424_1.html</a:t>
            </a:r>
            <a:endParaRPr kumimoji="1" lang="ja-JP" altLang="en-US" b="0" dirty="0" smtClean="0">
              <a:latin typeface="Meiryo UI" panose="020B0604030504040204" pitchFamily="50" charset="-128"/>
              <a:ea typeface="Meiryo UI" panose="020B0604030504040204" pitchFamily="50" charset="-128"/>
            </a:endParaRPr>
          </a:p>
          <a:p>
            <a:pPr defTabSz="1111832">
              <a:defRPr/>
            </a:pPr>
            <a:endParaRPr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826350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800" dirty="0">
                <a:solidFill>
                  <a:prstClr val="black"/>
                </a:solidFill>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2535030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5" y="3007599"/>
            <a:ext cx="3578857" cy="1128552"/>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3600" dirty="0">
                <a:latin typeface="HGP創英角ﾎﾟｯﾌﾟ体" panose="040B0A00000000000000" pitchFamily="50" charset="-128"/>
                <a:ea typeface="HGP創英角ﾎﾟｯﾌﾟ体" panose="040B0A00000000000000" pitchFamily="50" charset="-128"/>
              </a:rPr>
              <a:t>SNS</a:t>
            </a:r>
            <a:r>
              <a:rPr lang="ja-JP" altLang="en-US" sz="3600" dirty="0">
                <a:latin typeface="HGP創英角ﾎﾟｯﾌﾟ体" panose="040B0A00000000000000" pitchFamily="50" charset="-128"/>
                <a:ea typeface="HGP創英角ﾎﾟｯﾌﾟ体" panose="040B0A00000000000000" pitchFamily="50" charset="-128"/>
              </a:rPr>
              <a:t>でイチオシの</a:t>
            </a:r>
            <a:endParaRPr lang="en-US" altLang="ja-JP" sz="3600" dirty="0">
              <a:latin typeface="HGP創英角ﾎﾟｯﾌﾟ体" panose="040B0A00000000000000" pitchFamily="50" charset="-128"/>
              <a:ea typeface="HGP創英角ﾎﾟｯﾌﾟ体" panose="040B0A00000000000000" pitchFamily="50" charset="-128"/>
            </a:endParaRPr>
          </a:p>
          <a:p>
            <a:r>
              <a:rPr lang="ja-JP" altLang="en-US" sz="3600" dirty="0">
                <a:latin typeface="HGP創英角ﾎﾟｯﾌﾟ体" panose="040B0A00000000000000" pitchFamily="50" charset="-128"/>
                <a:ea typeface="HGP創英角ﾎﾟｯﾌﾟ体" panose="040B0A00000000000000" pitchFamily="50" charset="-128"/>
              </a:rPr>
              <a:t>商品が・・・！</a:t>
            </a:r>
          </a:p>
        </p:txBody>
      </p:sp>
      <p:pic>
        <p:nvPicPr>
          <p:cNvPr id="9" name="図 8" descr="アイコン&#10;&#10;自動的に生成された説明">
            <a:extLst>
              <a:ext uri="{FF2B5EF4-FFF2-40B4-BE49-F238E27FC236}">
                <a16:creationId xmlns:a16="http://schemas.microsoft.com/office/drawing/2014/main" id="{90F68356-80BA-45CA-9079-965A0BD18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405" y="2674089"/>
            <a:ext cx="1800000" cy="1800000"/>
          </a:xfrm>
          <a:prstGeom prst="rect">
            <a:avLst/>
          </a:prstGeom>
        </p:spPr>
      </p:pic>
      <p:sp>
        <p:nvSpPr>
          <p:cNvPr id="11" name="テキスト ボックス 10"/>
          <p:cNvSpPr txBox="1"/>
          <p:nvPr/>
        </p:nvSpPr>
        <p:spPr>
          <a:xfrm>
            <a:off x="99977" y="120403"/>
            <a:ext cx="8437272"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2257864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ＳＮＳでイチオシの商品が・・・</a:t>
            </a:r>
          </a:p>
        </p:txBody>
      </p:sp>
      <p:sp>
        <p:nvSpPr>
          <p:cNvPr id="8"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好きな芸能人が</a:t>
            </a:r>
            <a:r>
              <a:rPr lang="en-US" altLang="ja-JP" sz="2000" dirty="0">
                <a:latin typeface="Meiryo UI" panose="020B0604030504040204" pitchFamily="50" charset="-128"/>
                <a:ea typeface="Meiryo UI" panose="020B0604030504040204" pitchFamily="50" charset="-128"/>
                <a:cs typeface="Times New Roman" panose="02020603050405020304" pitchFamily="18" charset="0"/>
              </a:rPr>
              <a:t>SNS</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でアクセサリーをオススメしている。</a:t>
            </a: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かわいいので</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スマホで注文してみた。</a:t>
            </a: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00" y="1950824"/>
            <a:ext cx="4680000" cy="4680000"/>
          </a:xfrm>
          <a:prstGeom prst="rect">
            <a:avLst/>
          </a:prstGeom>
        </p:spPr>
      </p:pic>
    </p:spTree>
    <p:extLst>
      <p:ext uri="{BB962C8B-B14F-4D97-AF65-F5344CB8AC3E}">
        <p14:creationId xmlns:p14="http://schemas.microsoft.com/office/powerpoint/2010/main" val="1418042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ＳＮＳでイチオシの商品が・・・</a:t>
            </a:r>
          </a:p>
        </p:txBody>
      </p:sp>
      <p:sp>
        <p:nvSpPr>
          <p:cNvPr id="7"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1165645"/>
            <a:ext cx="9144000" cy="40011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少し高額だったのに、届いてみた商品は、何だか安っぽい。</a:t>
            </a:r>
          </a:p>
        </p:txBody>
      </p:sp>
      <p:pic>
        <p:nvPicPr>
          <p:cNvPr id="8" name="図形 2" descr="01_3_2"/>
          <p:cNvPicPr>
            <a:picLocks noChangeAspect="1"/>
          </p:cNvPicPr>
          <p:nvPr/>
        </p:nvPicPr>
        <p:blipFill>
          <a:blip r:embed="rId3"/>
          <a:stretch>
            <a:fillRect/>
          </a:stretch>
        </p:blipFill>
        <p:spPr>
          <a:xfrm>
            <a:off x="2232000" y="1944000"/>
            <a:ext cx="4680000" cy="4680000"/>
          </a:xfrm>
          <a:prstGeom prst="rect">
            <a:avLst/>
          </a:prstGeom>
        </p:spPr>
      </p:pic>
    </p:spTree>
    <p:extLst>
      <p:ext uri="{BB962C8B-B14F-4D97-AF65-F5344CB8AC3E}">
        <p14:creationId xmlns:p14="http://schemas.microsoft.com/office/powerpoint/2010/main" val="307077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99976" y="195709"/>
            <a:ext cx="3923383" cy="369332"/>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ＳＮＳでイチオシの商品が・・・</a:t>
            </a:r>
          </a:p>
        </p:txBody>
      </p:sp>
      <p:sp>
        <p:nvSpPr>
          <p:cNvPr id="7"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週末にショッピングモールに行ったら</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、かわいい</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アクセサリーがたくさん売られていた</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20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手頃な</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値段のものもあった。</a:t>
            </a:r>
          </a:p>
        </p:txBody>
      </p:sp>
      <p:pic>
        <p:nvPicPr>
          <p:cNvPr id="10" name="図 9" descr="図形 が含まれている画像&#10;&#10;自動的に生成された説明">
            <a:extLst>
              <a:ext uri="{FF2B5EF4-FFF2-40B4-BE49-F238E27FC236}">
                <a16:creationId xmlns:a16="http://schemas.microsoft.com/office/drawing/2014/main" id="{31DA5475-CE9A-45D4-8981-8AD59B0BC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6974" y="1951487"/>
            <a:ext cx="4665025" cy="4665025"/>
          </a:xfrm>
          <a:prstGeom prst="rect">
            <a:avLst/>
          </a:prstGeom>
        </p:spPr>
      </p:pic>
    </p:spTree>
    <p:extLst>
      <p:ext uri="{BB962C8B-B14F-4D97-AF65-F5344CB8AC3E}">
        <p14:creationId xmlns:p14="http://schemas.microsoft.com/office/powerpoint/2010/main" val="3803647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448</Words>
  <Application>Microsoft Office PowerPoint</Application>
  <PresentationFormat>画面に合わせる (4:3)</PresentationFormat>
  <Paragraphs>36</Paragraphs>
  <Slides>5</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2021-04-14T00:44:46Z</dcterms:created>
  <dcterms:modified xsi:type="dcterms:W3CDTF">2021-04-14T00:45:19Z</dcterms:modified>
</cp:coreProperties>
</file>