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7"/>
  </p:notesMasterIdLst>
  <p:handoutMasterIdLst>
    <p:handoutMasterId r:id="rId8"/>
  </p:handoutMasterIdLst>
  <p:sldIdLst>
    <p:sldId id="283" r:id="rId2"/>
    <p:sldId id="284" r:id="rId3"/>
    <p:sldId id="330" r:id="rId4"/>
    <p:sldId id="285" r:id="rId5"/>
    <p:sldId id="352" r:id="rId6"/>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300" dirty="0">
                <a:latin typeface="Meiryo UI" panose="020B0604030504040204" pitchFamily="50" charset="-128"/>
                <a:ea typeface="Meiryo UI" panose="020B0604030504040204" pitchFamily="50" charset="-128"/>
              </a:rPr>
              <a:t>高等学校家庭科学習指導要領　家庭基礎：</a:t>
            </a:r>
            <a:r>
              <a:rPr lang="en-US" altLang="ja-JP" sz="1300" dirty="0">
                <a:latin typeface="Meiryo UI" panose="020B0604030504040204" pitchFamily="50" charset="-128"/>
                <a:ea typeface="Meiryo UI" panose="020B0604030504040204" pitchFamily="50" charset="-128"/>
              </a:rPr>
              <a:t>C(2)</a:t>
            </a:r>
            <a:r>
              <a:rPr lang="ja-JP" altLang="en-US" sz="1300" dirty="0">
                <a:latin typeface="Meiryo UI" panose="020B0604030504040204" pitchFamily="50" charset="-128"/>
                <a:ea typeface="Meiryo UI" panose="020B0604030504040204" pitchFamily="50" charset="-128"/>
              </a:rPr>
              <a:t>　家庭総合：</a:t>
            </a:r>
            <a:r>
              <a:rPr lang="en-US" altLang="ja-JP" sz="1300" dirty="0">
                <a:latin typeface="Meiryo UI" panose="020B0604030504040204" pitchFamily="50" charset="-128"/>
                <a:ea typeface="Meiryo UI" panose="020B0604030504040204" pitchFamily="50" charset="-128"/>
              </a:rPr>
              <a:t>C(2)</a:t>
            </a:r>
          </a:p>
          <a:p>
            <a:r>
              <a:rPr lang="ja-JP" altLang="en-US" sz="1300" dirty="0">
                <a:latin typeface="Meiryo UI" panose="020B0604030504040204" pitchFamily="50" charset="-128"/>
                <a:ea typeface="Meiryo UI" panose="020B0604030504040204" pitchFamily="50" charset="-128"/>
              </a:rPr>
              <a:t>消費行動における意思決定や責任ある消費の重要性、生活情報の収集・整理</a:t>
            </a:r>
            <a:endParaRPr lang="en-US" altLang="ja-JP" sz="1300" dirty="0">
              <a:latin typeface="Meiryo UI" panose="020B0604030504040204" pitchFamily="50" charset="-128"/>
              <a:ea typeface="Meiryo UI" panose="020B0604030504040204" pitchFamily="50" charset="-128"/>
            </a:endParaRPr>
          </a:p>
          <a:p>
            <a:endParaRPr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消費者が注意を払えば回避できそうなトラブルや、安易な意思決定による失敗を中心に紹介。</a:t>
            </a:r>
            <a:endParaRPr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意思決定の前には、しっかり生活情報を収集・整理し、その上で、現時点の自分にとって最善と思われるものを選択する、意思決定することが消費者として重要であることを学ぶ。安易な意思決定がトラブルを引き起こすきっかけになることに注意を促す。</a:t>
            </a:r>
          </a:p>
          <a:p>
            <a:endParaRPr lang="ja-JP" altLang="en-US" dirty="0"/>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257270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defTabSz="1072886">
              <a:defRPr/>
            </a:pPr>
            <a:r>
              <a:rPr lang="ja-JP" altLang="ja-JP" dirty="0" smtClean="0">
                <a:latin typeface="Meiryo UI" panose="020B0604030504040204" pitchFamily="50" charset="-128"/>
                <a:ea typeface="Meiryo UI" panose="020B0604030504040204" pitchFamily="50" charset="-128"/>
              </a:rPr>
              <a:t>主体的意思決定は</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消費生活を営む上で最も基本となる。</a:t>
            </a:r>
            <a:endParaRPr lang="en-US" altLang="ja-JP" dirty="0" smtClean="0">
              <a:latin typeface="Meiryo UI" panose="020B0604030504040204" pitchFamily="50" charset="-128"/>
              <a:ea typeface="Meiryo UI" panose="020B0604030504040204" pitchFamily="50" charset="-128"/>
            </a:endParaRPr>
          </a:p>
          <a:p>
            <a:pPr algn="just"/>
            <a:r>
              <a:rPr lang="en-US" altLang="ja-JP" dirty="0" smtClean="0">
                <a:latin typeface="Meiryo UI" panose="020B0604030504040204" pitchFamily="50" charset="-128"/>
                <a:ea typeface="Meiryo UI" panose="020B0604030504040204" pitchFamily="50" charset="-128"/>
              </a:rPr>
              <a:t>18</a:t>
            </a:r>
            <a:r>
              <a:rPr lang="ja-JP" altLang="ja-JP" dirty="0" smtClean="0">
                <a:latin typeface="Meiryo UI" panose="020B0604030504040204" pitchFamily="50" charset="-128"/>
                <a:ea typeface="Meiryo UI" panose="020B0604030504040204" pitchFamily="50" charset="-128"/>
              </a:rPr>
              <a:t>歳で契約できるようになることに備え</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自身で決定する判断力を身に</a:t>
            </a:r>
            <a:r>
              <a:rPr lang="ja-JP" altLang="en-US" dirty="0" smtClean="0">
                <a:latin typeface="Meiryo UI" panose="020B0604030504040204" pitchFamily="50" charset="-128"/>
                <a:ea typeface="Meiryo UI" panose="020B0604030504040204" pitchFamily="50" charset="-128"/>
              </a:rPr>
              <a:t>付</a:t>
            </a:r>
            <a:r>
              <a:rPr lang="ja-JP" altLang="ja-JP" dirty="0" smtClean="0">
                <a:latin typeface="Meiryo UI" panose="020B0604030504040204" pitchFamily="50" charset="-128"/>
                <a:ea typeface="Meiryo UI" panose="020B0604030504040204" pitchFamily="50" charset="-128"/>
              </a:rPr>
              <a:t>ける</a:t>
            </a:r>
            <a:r>
              <a:rPr lang="ja-JP" altLang="en-US" dirty="0" smtClean="0">
                <a:latin typeface="Meiryo UI" panose="020B0604030504040204" pitchFamily="50" charset="-128"/>
                <a:ea typeface="Meiryo UI" panose="020B0604030504040204" pitchFamily="50" charset="-128"/>
              </a:rPr>
              <a:t>ことが重要である。</a:t>
            </a:r>
            <a:endParaRPr lang="ja-JP"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「意思決定」は重要なライフスキルであ</a:t>
            </a:r>
            <a:r>
              <a:rPr lang="ja-JP" altLang="en-US" dirty="0" smtClean="0">
                <a:latin typeface="Meiryo UI" panose="020B0604030504040204" pitchFamily="50" charset="-128"/>
                <a:ea typeface="Meiryo UI" panose="020B0604030504040204" pitchFamily="50" charset="-128"/>
              </a:rPr>
              <a:t>り、</a:t>
            </a:r>
            <a:r>
              <a:rPr lang="ja-JP" altLang="ja-JP" dirty="0" smtClean="0">
                <a:latin typeface="Meiryo UI" panose="020B0604030504040204" pitchFamily="50" charset="-128"/>
                <a:ea typeface="Meiryo UI" panose="020B0604030504040204" pitchFamily="50" charset="-128"/>
              </a:rPr>
              <a:t>大きな決定ほど慎重さが求められ</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安易な決定はトラブルの</a:t>
            </a:r>
            <a:r>
              <a:rPr lang="ja-JP" altLang="en-US" dirty="0" smtClean="0">
                <a:latin typeface="Meiryo UI" panose="020B0604030504040204" pitchFamily="50" charset="-128"/>
                <a:ea typeface="Meiryo UI" panose="020B0604030504040204" pitchFamily="50" charset="-128"/>
              </a:rPr>
              <a:t>元</a:t>
            </a:r>
            <a:r>
              <a:rPr lang="ja-JP" altLang="ja-JP" dirty="0" smtClean="0">
                <a:latin typeface="Meiryo UI" panose="020B0604030504040204" pitchFamily="50" charset="-128"/>
                <a:ea typeface="Meiryo UI" panose="020B0604030504040204" pitchFamily="50" charset="-128"/>
              </a:rPr>
              <a:t>になる。</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消費者の責任の一つとして「批判的意識を持つ」ことが挙げられる。</a:t>
            </a:r>
            <a:r>
              <a:rPr lang="ja-JP" altLang="en-US" dirty="0" smtClean="0">
                <a:latin typeface="Meiryo UI" panose="020B0604030504040204" pitchFamily="50" charset="-128"/>
                <a:ea typeface="Meiryo UI" panose="020B0604030504040204" pitchFamily="50" charset="-128"/>
              </a:rPr>
              <a:t>ネット上では</a:t>
            </a:r>
            <a:r>
              <a:rPr lang="ja-JP" altLang="ja-JP" dirty="0" smtClean="0">
                <a:latin typeface="Meiryo UI" panose="020B0604030504040204" pitchFamily="50" charset="-128"/>
                <a:ea typeface="Meiryo UI" panose="020B0604030504040204" pitchFamily="50" charset="-128"/>
              </a:rPr>
              <a:t>巧みな</a:t>
            </a:r>
            <a:r>
              <a:rPr lang="ja-JP" altLang="en-US" dirty="0" smtClean="0">
                <a:latin typeface="Meiryo UI" panose="020B0604030504040204" pitchFamily="50" charset="-128"/>
                <a:ea typeface="Meiryo UI" panose="020B0604030504040204" pitchFamily="50" charset="-128"/>
              </a:rPr>
              <a:t>誘引</a:t>
            </a:r>
            <a:r>
              <a:rPr lang="ja-JP" altLang="ja-JP" dirty="0" smtClean="0">
                <a:latin typeface="Meiryo UI" panose="020B0604030504040204" pitchFamily="50" charset="-128"/>
                <a:ea typeface="Meiryo UI" panose="020B0604030504040204" pitchFamily="50" charset="-128"/>
              </a:rPr>
              <a:t>が行われていることを認識し</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広告や表示を批判的に検討する態度を養</a:t>
            </a:r>
            <a:r>
              <a:rPr lang="ja-JP" altLang="en-US" dirty="0" smtClean="0">
                <a:latin typeface="Meiryo UI" panose="020B0604030504040204" pitchFamily="50" charset="-128"/>
                <a:ea typeface="Meiryo UI" panose="020B0604030504040204" pitchFamily="50" charset="-128"/>
              </a:rPr>
              <a:t>うことが求められる</a:t>
            </a:r>
            <a:r>
              <a:rPr lang="ja-JP" altLang="ja-JP" dirty="0" smtClean="0">
                <a:latin typeface="Meiryo UI" panose="020B0604030504040204" pitchFamily="50" charset="-128"/>
                <a:ea typeface="Meiryo UI" panose="020B0604030504040204" pitchFamily="50" charset="-128"/>
              </a:rPr>
              <a:t>。</a:t>
            </a:r>
            <a:endParaRPr lang="ja-JP" altLang="en-US" dirty="0" smtClean="0">
              <a:latin typeface="Meiryo UI" panose="020B0604030504040204" pitchFamily="50" charset="-128"/>
              <a:ea typeface="Meiryo UI" panose="020B0604030504040204" pitchFamily="50" charset="-128"/>
            </a:endParaRP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179183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1541517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3226657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111750">
              <a:defRPr/>
            </a:pPr>
            <a:r>
              <a:rPr lang="ja-JP" altLang="en-US" kern="0" spc="145" dirty="0" smtClean="0">
                <a:latin typeface="Meiryo UI" panose="020B0604030504040204" pitchFamily="50" charset="-128"/>
                <a:ea typeface="Meiryo UI" panose="020B0604030504040204" pitchFamily="50" charset="-128"/>
                <a:cs typeface="Helvetica" panose="020B0604020202020204" pitchFamily="34" charset="0"/>
              </a:rPr>
              <a:t>アプリ内で課金を繰り返し、保護者名義のクレジットカードに対して高額の請求が来るトラブルが増えている。</a:t>
            </a:r>
            <a:endParaRPr lang="en-US" altLang="ja-JP" kern="0" spc="145" dirty="0" smtClean="0">
              <a:latin typeface="Meiryo UI" panose="020B0604030504040204" pitchFamily="50" charset="-128"/>
              <a:ea typeface="Meiryo UI" panose="020B0604030504040204" pitchFamily="50" charset="-128"/>
              <a:cs typeface="Helvetica" panose="020B0604020202020204" pitchFamily="34" charset="0"/>
            </a:endParaRPr>
          </a:p>
          <a:p>
            <a:pPr defTabSz="1111750">
              <a:defRPr/>
            </a:pPr>
            <a:r>
              <a:rPr lang="ja-JP" altLang="en-US" kern="0" spc="145" dirty="0" smtClean="0">
                <a:latin typeface="Meiryo UI" panose="020B0604030504040204" pitchFamily="50" charset="-128"/>
                <a:ea typeface="Meiryo UI" panose="020B0604030504040204" pitchFamily="50" charset="-128"/>
                <a:cs typeface="Helvetica" panose="020B0604020202020204" pitchFamily="34" charset="0"/>
              </a:rPr>
              <a:t>無料でダウンロードできるアプリでも、アプリ内で課金対象の機能等が付いている場合がある。</a:t>
            </a:r>
            <a:endParaRPr lang="en-US" altLang="ja-JP" kern="0" spc="145" dirty="0" smtClean="0">
              <a:latin typeface="Meiryo UI" panose="020B0604030504040204" pitchFamily="50" charset="-128"/>
              <a:ea typeface="Meiryo UI" panose="020B0604030504040204" pitchFamily="50" charset="-128"/>
              <a:cs typeface="Helvetica" panose="020B0604020202020204" pitchFamily="34" charset="0"/>
            </a:endParaRPr>
          </a:p>
          <a:p>
            <a:pPr defTabSz="1111750">
              <a:defRPr/>
            </a:pPr>
            <a:r>
              <a:rPr lang="ja-JP" altLang="en-US" kern="0" spc="145" dirty="0" smtClean="0">
                <a:latin typeface="Meiryo UI" panose="020B0604030504040204" pitchFamily="50" charset="-128"/>
                <a:ea typeface="Meiryo UI" panose="020B0604030504040204" pitchFamily="50" charset="-128"/>
                <a:cs typeface="Helvetica" panose="020B0604020202020204" pitchFamily="34" charset="0"/>
              </a:rPr>
              <a:t>クレジットカード番号を入力する画面などが表示された場合は、むやみに入力しないようにしよう。</a:t>
            </a:r>
            <a:endParaRPr lang="en-US" altLang="ja-JP" kern="0" spc="145" dirty="0" smtClean="0">
              <a:latin typeface="Meiryo UI" panose="020B0604030504040204" pitchFamily="50" charset="-128"/>
              <a:ea typeface="Meiryo UI" panose="020B0604030504040204" pitchFamily="50" charset="-128"/>
              <a:cs typeface="Helvetica" panose="020B0604020202020204" pitchFamily="34" charset="0"/>
            </a:endParaRPr>
          </a:p>
          <a:p>
            <a:pPr defTabSz="1111750">
              <a:defRPr/>
            </a:pPr>
            <a:r>
              <a:rPr lang="ja-JP" altLang="en-US" kern="0" spc="145" dirty="0" smtClean="0">
                <a:latin typeface="Meiryo UI" panose="020B0604030504040204" pitchFamily="50" charset="-128"/>
                <a:ea typeface="Meiryo UI" panose="020B0604030504040204" pitchFamily="50" charset="-128"/>
                <a:cs typeface="Helvetica" panose="020B0604020202020204" pitchFamily="34" charset="0"/>
              </a:rPr>
              <a:t>既にクレジットカードなどと</a:t>
            </a:r>
            <a:r>
              <a:rPr lang="ja-JP" altLang="en-US" kern="0" spc="145" smtClean="0">
                <a:latin typeface="Meiryo UI" panose="020B0604030504040204" pitchFamily="50" charset="-128"/>
                <a:ea typeface="Meiryo UI" panose="020B0604030504040204" pitchFamily="50" charset="-128"/>
                <a:cs typeface="Helvetica" panose="020B0604020202020204" pitchFamily="34" charset="0"/>
              </a:rPr>
              <a:t>ひも付けられて</a:t>
            </a:r>
            <a:r>
              <a:rPr lang="ja-JP" altLang="en-US" kern="0" spc="145" dirty="0" smtClean="0">
                <a:latin typeface="Meiryo UI" panose="020B0604030504040204" pitchFamily="50" charset="-128"/>
                <a:ea typeface="Meiryo UI" panose="020B0604030504040204" pitchFamily="50" charset="-128"/>
                <a:cs typeface="Helvetica" panose="020B0604020202020204" pitchFamily="34" charset="0"/>
              </a:rPr>
              <a:t>いるスマホ等を使う場合は、気付かないまま課金してしまう可能性もあるので注意が必要。</a:t>
            </a:r>
            <a:endParaRPr lang="en-US" altLang="ja-JP" kern="0" spc="145" dirty="0" smtClean="0">
              <a:latin typeface="Meiryo UI" panose="020B0604030504040204" pitchFamily="50" charset="-128"/>
              <a:ea typeface="Meiryo UI" panose="020B0604030504040204" pitchFamily="50" charset="-128"/>
              <a:cs typeface="Helvetica" panose="020B0604020202020204" pitchFamily="34" charset="0"/>
            </a:endParaRPr>
          </a:p>
          <a:p>
            <a:pPr defTabSz="1111750">
              <a:defRPr/>
            </a:pP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自分の責任において、しっかりと確認した上で利用しよう。</a:t>
            </a:r>
            <a:endParaRPr lang="en-US" altLang="ja-JP" dirty="0" smtClean="0">
              <a:latin typeface="Meiryo UI" panose="020B0604030504040204" pitchFamily="50" charset="-128"/>
              <a:ea typeface="Meiryo UI" panose="020B0604030504040204" pitchFamily="50" charset="-128"/>
              <a:cs typeface="Times New Roman" panose="02020603050405020304" pitchFamily="18" charset="0"/>
            </a:endParaRPr>
          </a:p>
          <a:p>
            <a:pPr defTabSz="1111832">
              <a:defRPr/>
            </a:pPr>
            <a:endParaRPr lang="en-US" altLang="ja-JP" dirty="0" smtClean="0">
              <a:solidFill>
                <a:srgbClr val="FF0000"/>
              </a:solidFill>
              <a:latin typeface="Meiryo UI" panose="020B0604030504040204" pitchFamily="50" charset="-128"/>
              <a:ea typeface="Meiryo UI" panose="020B0604030504040204" pitchFamily="50" charset="-128"/>
              <a:cs typeface="Times New Roman" panose="02020603050405020304" pitchFamily="18" charset="0"/>
            </a:endParaRPr>
          </a:p>
          <a:p>
            <a:pPr defTabSz="1111832">
              <a:defRPr/>
            </a:pP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cs typeface="Times New Roman" panose="02020603050405020304" pitchFamily="18" charset="0"/>
            </a:endParaRPr>
          </a:p>
          <a:p>
            <a:pPr defTabSz="1111832">
              <a:defRPr/>
            </a:pPr>
            <a:endParaRPr lang="en-US" altLang="ja-JP" dirty="0" smtClean="0">
              <a:latin typeface="Meiryo UI" panose="020B0604030504040204" pitchFamily="50" charset="-128"/>
              <a:ea typeface="Meiryo UI" panose="020B0604030504040204" pitchFamily="50" charset="-128"/>
              <a:cs typeface="Times New Roman" panose="02020603050405020304" pitchFamily="18" charset="0"/>
            </a:endParaRPr>
          </a:p>
          <a:p>
            <a:pPr defTabSz="1111832">
              <a:defRPr/>
            </a:pPr>
            <a:r>
              <a:rPr lang="en-US" altLang="ja-JP"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参考</a:t>
            </a:r>
            <a:r>
              <a:rPr lang="en-US" altLang="ja-JP" dirty="0" smtClean="0">
                <a:latin typeface="Meiryo UI" panose="020B0604030504040204" pitchFamily="50" charset="-128"/>
                <a:ea typeface="Meiryo UI" panose="020B0604030504040204" pitchFamily="50" charset="-128"/>
                <a:cs typeface="Times New Roman" panose="02020603050405020304" pitchFamily="18" charset="0"/>
              </a:rPr>
              <a:t>】</a:t>
            </a:r>
          </a:p>
          <a:p>
            <a:pPr defTabSz="1111832">
              <a:defRPr/>
            </a:pP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国民生活センター</a:t>
            </a:r>
            <a:endParaRPr lang="en-US" altLang="ja-JP" dirty="0" smtClean="0">
              <a:latin typeface="Meiryo UI" panose="020B0604030504040204" pitchFamily="50" charset="-128"/>
              <a:ea typeface="Meiryo UI" panose="020B0604030504040204" pitchFamily="50" charset="-128"/>
              <a:cs typeface="Times New Roman" panose="02020603050405020304" pitchFamily="18" charset="0"/>
            </a:endParaRPr>
          </a:p>
          <a:p>
            <a:pPr defTabSz="1111832">
              <a:defRPr/>
            </a:pP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〇「子どもがライブ配信サービスで投げ銭！？」</a:t>
            </a:r>
            <a:endParaRPr lang="en-US" altLang="ja-JP" dirty="0" smtClean="0">
              <a:latin typeface="Meiryo UI" panose="020B0604030504040204" pitchFamily="50" charset="-128"/>
              <a:ea typeface="Meiryo UI" panose="020B0604030504040204" pitchFamily="50" charset="-128"/>
              <a:cs typeface="Times New Roman" panose="02020603050405020304" pitchFamily="18" charset="0"/>
            </a:endParaRPr>
          </a:p>
          <a:p>
            <a:pPr defTabSz="1111832">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http://www.kokusen.go.jp/mimamori/kmj_mailmag/kmj-support150.html</a:t>
            </a:r>
            <a:endParaRPr lang="ja-JP" altLang="en-US" dirty="0" smtClean="0">
              <a:latin typeface="Meiryo UI" panose="020B0604030504040204" pitchFamily="50" charset="-128"/>
              <a:ea typeface="Meiryo UI" panose="020B0604030504040204" pitchFamily="50" charset="-128"/>
            </a:endParaRPr>
          </a:p>
          <a:p>
            <a:endParaRPr lang="ja-JP" altLang="en-US" dirty="0"/>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462212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2800" dirty="0">
                <a:solidFill>
                  <a:prstClr val="black"/>
                </a:solidFill>
                <a:latin typeface="HGP創英角ｺﾞｼｯｸUB" panose="020B0900000000000000" pitchFamily="50" charset="-128"/>
                <a:ea typeface="HGP創英角ｺﾞｼｯｸUB" panose="020B0900000000000000" pitchFamily="50" charset="-128"/>
              </a:rPr>
              <a:t>責任ある意思決定・広告や表示への批判的思考</a:t>
            </a:r>
          </a:p>
        </p:txBody>
      </p:sp>
    </p:spTree>
    <p:extLst>
      <p:ext uri="{BB962C8B-B14F-4D97-AF65-F5344CB8AC3E}">
        <p14:creationId xmlns:p14="http://schemas.microsoft.com/office/powerpoint/2010/main" val="2535030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28951" y="3127760"/>
            <a:ext cx="4790452" cy="670453"/>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dirty="0">
                <a:latin typeface="HGP創英角ﾎﾟｯﾌﾟ体" panose="040B0A00000000000000" pitchFamily="50" charset="-128"/>
                <a:ea typeface="HGP創英角ﾎﾟｯﾌﾟ体" panose="040B0A00000000000000" pitchFamily="50" charset="-128"/>
              </a:rPr>
              <a:t>無料のライブ配信で・・・</a:t>
            </a:r>
            <a:endParaRPr lang="ja-JP" altLang="en-US" sz="3600" dirty="0">
              <a:latin typeface="HGP創英角ﾎﾟｯﾌﾟ体" panose="040B0A00000000000000" pitchFamily="50" charset="-128"/>
              <a:ea typeface="HGP創英角ﾎﾟｯﾌﾟ体" panose="040B0A00000000000000" pitchFamily="50" charset="-128"/>
              <a:cs typeface="+mn-cs"/>
            </a:endParaRPr>
          </a:p>
        </p:txBody>
      </p:sp>
      <p:pic>
        <p:nvPicPr>
          <p:cNvPr id="9" name="図 8" descr="アイコン&#10;&#10;自動的に生成された説明">
            <a:extLst>
              <a:ext uri="{FF2B5EF4-FFF2-40B4-BE49-F238E27FC236}">
                <a16:creationId xmlns:a16="http://schemas.microsoft.com/office/drawing/2014/main" id="{9F20C021-CF9C-4D3C-8709-2A05AB5E0F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950" y="2674089"/>
            <a:ext cx="1800000" cy="1800000"/>
          </a:xfrm>
          <a:prstGeom prst="rect">
            <a:avLst/>
          </a:prstGeom>
        </p:spPr>
      </p:pic>
      <p:sp>
        <p:nvSpPr>
          <p:cNvPr id="10" name="テキスト ボックス 9"/>
          <p:cNvSpPr txBox="1"/>
          <p:nvPr/>
        </p:nvSpPr>
        <p:spPr>
          <a:xfrm>
            <a:off x="99977" y="120403"/>
            <a:ext cx="8437272"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責任ある意思決定・広告や表示への批判的思考</a:t>
            </a:r>
          </a:p>
        </p:txBody>
      </p:sp>
    </p:spTree>
    <p:extLst>
      <p:ext uri="{BB962C8B-B14F-4D97-AF65-F5344CB8AC3E}">
        <p14:creationId xmlns:p14="http://schemas.microsoft.com/office/powerpoint/2010/main" val="1746616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テキスト ボックス 10"/>
          <p:cNvSpPr txBox="1"/>
          <p:nvPr/>
        </p:nvSpPr>
        <p:spPr>
          <a:xfrm>
            <a:off x="99977" y="195709"/>
            <a:ext cx="2928973" cy="369332"/>
          </a:xfrm>
          <a:prstGeom prst="rect">
            <a:avLst/>
          </a:prstGeom>
          <a:noFill/>
        </p:spPr>
        <p:txBody>
          <a:bodyPr wrap="square" rtlCol="0">
            <a:spAutoFit/>
          </a:bodyPr>
          <a:lstStyle/>
          <a:p>
            <a:r>
              <a:rPr lang="ja-JP" altLang="en-US" dirty="0" smtClean="0">
                <a:latin typeface="HGP創英角ﾎﾟｯﾌﾟ体" panose="040B0A00000000000000" pitchFamily="50" charset="-128"/>
                <a:ea typeface="HGP創英角ﾎﾟｯﾌﾟ体" panose="040B0A00000000000000" pitchFamily="50" charset="-128"/>
              </a:rPr>
              <a:t>　無料</a:t>
            </a:r>
            <a:r>
              <a:rPr lang="ja-JP" altLang="en-US" dirty="0">
                <a:latin typeface="HGP創英角ﾎﾟｯﾌﾟ体" panose="040B0A00000000000000" pitchFamily="50" charset="-128"/>
                <a:ea typeface="HGP創英角ﾎﾟｯﾌﾟ体" panose="040B0A00000000000000" pitchFamily="50" charset="-128"/>
              </a:rPr>
              <a:t>のライブ配信</a:t>
            </a:r>
            <a:r>
              <a:rPr lang="ja-JP" altLang="en-US" dirty="0" smtClean="0">
                <a:latin typeface="HGP創英角ﾎﾟｯﾌﾟ体" panose="040B0A00000000000000" pitchFamily="50" charset="-128"/>
                <a:ea typeface="HGP創英角ﾎﾟｯﾌﾟ体" panose="040B0A00000000000000" pitchFamily="50" charset="-128"/>
              </a:rPr>
              <a:t>で・・・</a:t>
            </a:r>
            <a:endParaRPr lang="ja-JP" altLang="en-US" dirty="0">
              <a:latin typeface="HGP創英角ﾎﾟｯﾌﾟ体" panose="040B0A00000000000000" pitchFamily="50" charset="-128"/>
              <a:ea typeface="HGP創英角ﾎﾟｯﾌﾟ体" panose="040B0A00000000000000" pitchFamily="50" charset="-128"/>
            </a:endParaRPr>
          </a:p>
        </p:txBody>
      </p:sp>
      <p:sp>
        <p:nvSpPr>
          <p:cNvPr id="7" name="コンテンツ プレースホルダー 3">
            <a:extLst>
              <a:ext uri="{FF2B5EF4-FFF2-40B4-BE49-F238E27FC236}">
                <a16:creationId xmlns:a16="http://schemas.microsoft.com/office/drawing/2014/main" id="{66B1DC7F-06CB-4984-8535-58C9FE77AF0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先月、大好きなアーティストの無料ライブ配信があった。</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直接メッセージを伝えることができるので、何度も投げ銭を行った。</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000" y="1950824"/>
            <a:ext cx="4680000" cy="4680000"/>
          </a:xfrm>
          <a:prstGeom prst="rect">
            <a:avLst/>
          </a:prstGeom>
        </p:spPr>
      </p:pic>
    </p:spTree>
    <p:extLst>
      <p:ext uri="{BB962C8B-B14F-4D97-AF65-F5344CB8AC3E}">
        <p14:creationId xmlns:p14="http://schemas.microsoft.com/office/powerpoint/2010/main" val="20641236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テキスト ボックス 11"/>
          <p:cNvSpPr txBox="1"/>
          <p:nvPr/>
        </p:nvSpPr>
        <p:spPr>
          <a:xfrm>
            <a:off x="99977" y="195709"/>
            <a:ext cx="2928973" cy="369332"/>
          </a:xfrm>
          <a:prstGeom prst="rect">
            <a:avLst/>
          </a:prstGeom>
          <a:noFill/>
        </p:spPr>
        <p:txBody>
          <a:bodyPr wrap="square" rtlCol="0">
            <a:spAutoFit/>
          </a:bodyPr>
          <a:lstStyle/>
          <a:p>
            <a:r>
              <a:rPr lang="ja-JP" altLang="en-US" dirty="0" smtClean="0">
                <a:latin typeface="HGP創英角ﾎﾟｯﾌﾟ体" panose="040B0A00000000000000" pitchFamily="50" charset="-128"/>
                <a:ea typeface="HGP創英角ﾎﾟｯﾌﾟ体" panose="040B0A00000000000000" pitchFamily="50" charset="-128"/>
              </a:rPr>
              <a:t>　無料</a:t>
            </a:r>
            <a:r>
              <a:rPr lang="ja-JP" altLang="en-US" dirty="0">
                <a:latin typeface="HGP創英角ﾎﾟｯﾌﾟ体" panose="040B0A00000000000000" pitchFamily="50" charset="-128"/>
                <a:ea typeface="HGP創英角ﾎﾟｯﾌﾟ体" panose="040B0A00000000000000" pitchFamily="50" charset="-128"/>
              </a:rPr>
              <a:t>のライブ配信</a:t>
            </a:r>
            <a:r>
              <a:rPr lang="ja-JP" altLang="en-US" dirty="0" smtClean="0">
                <a:latin typeface="HGP創英角ﾎﾟｯﾌﾟ体" panose="040B0A00000000000000" pitchFamily="50" charset="-128"/>
                <a:ea typeface="HGP創英角ﾎﾟｯﾌﾟ体" panose="040B0A00000000000000" pitchFamily="50" charset="-128"/>
              </a:rPr>
              <a:t>で・・・</a:t>
            </a:r>
            <a:endParaRPr lang="ja-JP" altLang="en-US" dirty="0">
              <a:latin typeface="HGP創英角ﾎﾟｯﾌﾟ体" panose="040B0A00000000000000" pitchFamily="50" charset="-128"/>
              <a:ea typeface="HGP創英角ﾎﾟｯﾌﾟ体" panose="040B0A00000000000000" pitchFamily="50" charset="-128"/>
            </a:endParaRPr>
          </a:p>
        </p:txBody>
      </p:sp>
      <p:sp>
        <p:nvSpPr>
          <p:cNvPr id="7" name="コンテンツ プレースホルダー 3">
            <a:extLst>
              <a:ext uri="{FF2B5EF4-FFF2-40B4-BE49-F238E27FC236}">
                <a16:creationId xmlns:a16="http://schemas.microsoft.com/office/drawing/2014/main" id="{93CDD69B-7425-4739-A8F3-7908EEC01B6A}"/>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父が怒っている。クレジットカードに</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50</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万円も請求が来たというのだ。</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明細を見ると・・・請求は先月のライブ配信を行っていた会社からだった。</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8" name="図形 2" descr="01_1_2"/>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794200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テキスト ボックス 9"/>
          <p:cNvSpPr txBox="1"/>
          <p:nvPr/>
        </p:nvSpPr>
        <p:spPr>
          <a:xfrm>
            <a:off x="99977" y="195709"/>
            <a:ext cx="2928973" cy="369332"/>
          </a:xfrm>
          <a:prstGeom prst="rect">
            <a:avLst/>
          </a:prstGeom>
          <a:noFill/>
        </p:spPr>
        <p:txBody>
          <a:bodyPr wrap="square" rtlCol="0">
            <a:spAutoFit/>
          </a:bodyPr>
          <a:lstStyle/>
          <a:p>
            <a:r>
              <a:rPr lang="ja-JP" altLang="en-US" dirty="0" smtClean="0">
                <a:latin typeface="HGP創英角ﾎﾟｯﾌﾟ体" panose="040B0A00000000000000" pitchFamily="50" charset="-128"/>
                <a:ea typeface="HGP創英角ﾎﾟｯﾌﾟ体" panose="040B0A00000000000000" pitchFamily="50" charset="-128"/>
              </a:rPr>
              <a:t>　無料</a:t>
            </a:r>
            <a:r>
              <a:rPr lang="ja-JP" altLang="en-US" dirty="0">
                <a:latin typeface="HGP創英角ﾎﾟｯﾌﾟ体" panose="040B0A00000000000000" pitchFamily="50" charset="-128"/>
                <a:ea typeface="HGP創英角ﾎﾟｯﾌﾟ体" panose="040B0A00000000000000" pitchFamily="50" charset="-128"/>
              </a:rPr>
              <a:t>のライブ配信</a:t>
            </a:r>
            <a:r>
              <a:rPr lang="ja-JP" altLang="en-US" dirty="0" smtClean="0">
                <a:latin typeface="HGP創英角ﾎﾟｯﾌﾟ体" panose="040B0A00000000000000" pitchFamily="50" charset="-128"/>
                <a:ea typeface="HGP創英角ﾎﾟｯﾌﾟ体" panose="040B0A00000000000000" pitchFamily="50" charset="-128"/>
              </a:rPr>
              <a:t>で・・・</a:t>
            </a:r>
            <a:endParaRPr lang="ja-JP" altLang="en-US" dirty="0">
              <a:latin typeface="HGP創英角ﾎﾟｯﾌﾟ体" panose="040B0A00000000000000" pitchFamily="50" charset="-128"/>
              <a:ea typeface="HGP創英角ﾎﾟｯﾌﾟ体" panose="040B0A00000000000000" pitchFamily="50" charset="-128"/>
            </a:endParaRPr>
          </a:p>
        </p:txBody>
      </p:sp>
      <p:sp>
        <p:nvSpPr>
          <p:cNvPr id="7"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無料配信だったはずなのにおかしい</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。確認</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したら、投げ銭が１回１万円だった。</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そんなに高額だったと知っていたら、ほどほどにしたのに・・・。</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000" y="1950824"/>
            <a:ext cx="4680000" cy="4680000"/>
          </a:xfrm>
          <a:prstGeom prst="rect">
            <a:avLst/>
          </a:prstGeom>
        </p:spPr>
      </p:pic>
    </p:spTree>
    <p:extLst>
      <p:ext uri="{BB962C8B-B14F-4D97-AF65-F5344CB8AC3E}">
        <p14:creationId xmlns:p14="http://schemas.microsoft.com/office/powerpoint/2010/main" val="8153478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551</Words>
  <Application>Microsoft Office PowerPoint</Application>
  <PresentationFormat>画面に合わせる (4:3)</PresentationFormat>
  <Paragraphs>39</Paragraphs>
  <Slides>5</Slides>
  <Notes>5</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5</vt:i4>
      </vt:variant>
    </vt:vector>
  </HeadingPairs>
  <TitlesOfParts>
    <vt:vector size="15" baseType="lpstr">
      <vt:lpstr>HGP創英角ｺﾞｼｯｸUB</vt:lpstr>
      <vt:lpstr>HGP創英角ﾎﾟｯﾌﾟ体</vt:lpstr>
      <vt:lpstr>Meiryo UI</vt:lpstr>
      <vt:lpstr>ＭＳ Ｐゴシック</vt:lpstr>
      <vt:lpstr>Arial</vt:lpstr>
      <vt:lpstr>Calibri</vt:lpstr>
      <vt:lpstr>Calibri Light</vt:lpstr>
      <vt:lpstr>Helvetica</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2021-04-14T00:37:45Z</dcterms:created>
  <dcterms:modified xsi:type="dcterms:W3CDTF">2021-04-14T00:38:39Z</dcterms:modified>
</cp:coreProperties>
</file>