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60" r:id="rId1"/>
  </p:sldMasterIdLst>
  <p:notesMasterIdLst>
    <p:notesMasterId r:id="rId8"/>
  </p:notesMasterIdLst>
  <p:handoutMasterIdLst>
    <p:handoutMasterId r:id="rId9"/>
  </p:handoutMasterIdLst>
  <p:sldIdLst>
    <p:sldId id="256" r:id="rId2"/>
    <p:sldId id="442" r:id="rId3"/>
    <p:sldId id="428" r:id="rId4"/>
    <p:sldId id="439" r:id="rId5"/>
    <p:sldId id="443" r:id="rId6"/>
    <p:sldId id="444" r:id="rId7"/>
  </p:sldIdLst>
  <p:sldSz cx="9144000" cy="6858000" type="screen4x3"/>
  <p:notesSz cx="7099300" cy="102346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7979"/>
    <a:srgbClr val="B7FEF7"/>
    <a:srgbClr val="FFFF97"/>
    <a:srgbClr val="B2E182"/>
    <a:srgbClr val="ACA1FD"/>
    <a:srgbClr val="FFB84F"/>
    <a:srgbClr val="FFCCFF"/>
    <a:srgbClr val="9DC3E6"/>
    <a:srgbClr val="FF9999"/>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087" autoAdjust="0"/>
    <p:restoredTop sz="79162" autoAdjust="0"/>
  </p:normalViewPr>
  <p:slideViewPr>
    <p:cSldViewPr snapToGrid="0">
      <p:cViewPr varScale="1">
        <p:scale>
          <a:sx n="87" d="100"/>
          <a:sy n="87" d="100"/>
        </p:scale>
        <p:origin x="2658" y="90"/>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76" d="100"/>
          <a:sy n="76" d="100"/>
        </p:scale>
        <p:origin x="3954"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handoutMaster" Target="handoutMasters/handout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kumimoji="1" lang="ja-JP" altLang="en-US"/>
          </a:p>
        </p:txBody>
      </p:sp>
      <p:sp>
        <p:nvSpPr>
          <p:cNvPr id="3" name="日付プレースホルダー 2"/>
          <p:cNvSpPr>
            <a:spLocks noGrp="1"/>
          </p:cNvSpPr>
          <p:nvPr>
            <p:ph type="dt" sz="quarter" idx="1"/>
          </p:nvPr>
        </p:nvSpPr>
        <p:spPr>
          <a:xfrm>
            <a:off x="4021294" y="0"/>
            <a:ext cx="3076363" cy="513508"/>
          </a:xfrm>
          <a:prstGeom prst="rect">
            <a:avLst/>
          </a:prstGeom>
        </p:spPr>
        <p:txBody>
          <a:bodyPr vert="horz" lIns="99048" tIns="49524" rIns="99048" bIns="49524" rtlCol="0"/>
          <a:lstStyle>
            <a:lvl1pPr algn="r">
              <a:defRPr sz="1300"/>
            </a:lvl1pPr>
          </a:lstStyle>
          <a:p>
            <a:fld id="{4C6C7E1F-166D-4EBA-ABDF-CB95C0B7529C}" type="datetimeFigureOut">
              <a:rPr kumimoji="1" lang="ja-JP" altLang="en-US" smtClean="0"/>
              <a:t>2021/4/19</a:t>
            </a:fld>
            <a:endParaRPr kumimoji="1" lang="ja-JP" altLang="en-US"/>
          </a:p>
        </p:txBody>
      </p:sp>
      <p:sp>
        <p:nvSpPr>
          <p:cNvPr id="4" name="フッター プレースホルダー 3"/>
          <p:cNvSpPr>
            <a:spLocks noGrp="1"/>
          </p:cNvSpPr>
          <p:nvPr>
            <p:ph type="ftr" sz="quarter" idx="2"/>
          </p:nvPr>
        </p:nvSpPr>
        <p:spPr>
          <a:xfrm>
            <a:off x="0" y="9721107"/>
            <a:ext cx="3076363" cy="513507"/>
          </a:xfrm>
          <a:prstGeom prst="rect">
            <a:avLst/>
          </a:prstGeom>
        </p:spPr>
        <p:txBody>
          <a:bodyPr vert="horz" lIns="99048" tIns="49524" rIns="99048" bIns="49524" rtlCol="0" anchor="b"/>
          <a:lstStyle>
            <a:lvl1pPr algn="l">
              <a:defRPr sz="1300"/>
            </a:lvl1pPr>
          </a:lstStyle>
          <a:p>
            <a:endParaRPr kumimoji="1" lang="ja-JP" altLang="en-US"/>
          </a:p>
        </p:txBody>
      </p:sp>
      <p:sp>
        <p:nvSpPr>
          <p:cNvPr id="5" name="スライド番号プレースホルダー 4"/>
          <p:cNvSpPr>
            <a:spLocks noGrp="1"/>
          </p:cNvSpPr>
          <p:nvPr>
            <p:ph type="sldNum" sz="quarter" idx="3"/>
          </p:nvPr>
        </p:nvSpPr>
        <p:spPr>
          <a:xfrm>
            <a:off x="4021294" y="9721107"/>
            <a:ext cx="3076363" cy="513507"/>
          </a:xfrm>
          <a:prstGeom prst="rect">
            <a:avLst/>
          </a:prstGeom>
        </p:spPr>
        <p:txBody>
          <a:bodyPr vert="horz" lIns="99048" tIns="49524" rIns="99048" bIns="49524" rtlCol="0" anchor="b"/>
          <a:lstStyle>
            <a:lvl1pPr algn="r">
              <a:defRPr sz="1300"/>
            </a:lvl1pPr>
          </a:lstStyle>
          <a:p>
            <a:fld id="{D0844428-C2EE-478D-94C1-C74E5AA8E57B}" type="slidenum">
              <a:rPr kumimoji="1" lang="ja-JP" altLang="en-US" smtClean="0"/>
              <a:t>‹#›</a:t>
            </a:fld>
            <a:endParaRPr kumimoji="1" lang="ja-JP" altLang="en-US"/>
          </a:p>
        </p:txBody>
      </p:sp>
    </p:spTree>
    <p:extLst>
      <p:ext uri="{BB962C8B-B14F-4D97-AF65-F5344CB8AC3E}">
        <p14:creationId xmlns:p14="http://schemas.microsoft.com/office/powerpoint/2010/main" val="402373137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kumimoji="1" lang="ja-JP" altLang="en-US"/>
          </a:p>
        </p:txBody>
      </p:sp>
      <p:sp>
        <p:nvSpPr>
          <p:cNvPr id="3" name="日付プレースホルダー 2"/>
          <p:cNvSpPr>
            <a:spLocks noGrp="1"/>
          </p:cNvSpPr>
          <p:nvPr>
            <p:ph type="dt" idx="1"/>
          </p:nvPr>
        </p:nvSpPr>
        <p:spPr>
          <a:xfrm>
            <a:off x="4021294" y="0"/>
            <a:ext cx="3076363" cy="513508"/>
          </a:xfrm>
          <a:prstGeom prst="rect">
            <a:avLst/>
          </a:prstGeom>
        </p:spPr>
        <p:txBody>
          <a:bodyPr vert="horz" lIns="99048" tIns="49524" rIns="99048" bIns="49524" rtlCol="0"/>
          <a:lstStyle>
            <a:lvl1pPr algn="r">
              <a:defRPr sz="1300"/>
            </a:lvl1pPr>
          </a:lstStyle>
          <a:p>
            <a:fld id="{8EF91553-D7A5-4E7F-8D52-FF27A2A164F3}" type="datetimeFigureOut">
              <a:rPr kumimoji="1" lang="ja-JP" altLang="en-US" smtClean="0"/>
              <a:t>2021/4/19</a:t>
            </a:fld>
            <a:endParaRPr kumimoji="1" lang="ja-JP" altLang="en-US"/>
          </a:p>
        </p:txBody>
      </p:sp>
      <p:sp>
        <p:nvSpPr>
          <p:cNvPr id="4" name="スライド イメージ プレースホルダー 3"/>
          <p:cNvSpPr>
            <a:spLocks noGrp="1" noRot="1" noChangeAspect="1"/>
          </p:cNvSpPr>
          <p:nvPr>
            <p:ph type="sldImg" idx="2"/>
          </p:nvPr>
        </p:nvSpPr>
        <p:spPr>
          <a:xfrm>
            <a:off x="1247775" y="1279525"/>
            <a:ext cx="4603750" cy="3454400"/>
          </a:xfrm>
          <a:prstGeom prst="rect">
            <a:avLst/>
          </a:prstGeom>
          <a:noFill/>
          <a:ln w="12700">
            <a:solidFill>
              <a:prstClr val="black"/>
            </a:solidFill>
          </a:ln>
        </p:spPr>
        <p:txBody>
          <a:bodyPr vert="horz" lIns="99048" tIns="49524" rIns="99048" bIns="49524" rtlCol="0" anchor="ctr"/>
          <a:lstStyle/>
          <a:p>
            <a:endParaRPr lang="ja-JP" altLang="en-US"/>
          </a:p>
        </p:txBody>
      </p:sp>
      <p:sp>
        <p:nvSpPr>
          <p:cNvPr id="5" name="ノート プレースホルダー 4"/>
          <p:cNvSpPr>
            <a:spLocks noGrp="1"/>
          </p:cNvSpPr>
          <p:nvPr>
            <p:ph type="body" sz="quarter" idx="3"/>
          </p:nvPr>
        </p:nvSpPr>
        <p:spPr>
          <a:xfrm>
            <a:off x="709930" y="4925407"/>
            <a:ext cx="5679440" cy="4029879"/>
          </a:xfrm>
          <a:prstGeom prst="rect">
            <a:avLst/>
          </a:prstGeom>
        </p:spPr>
        <p:txBody>
          <a:bodyPr vert="horz" lIns="99048" tIns="49524" rIns="99048" bIns="49524"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9721107"/>
            <a:ext cx="3076363" cy="513507"/>
          </a:xfrm>
          <a:prstGeom prst="rect">
            <a:avLst/>
          </a:prstGeom>
        </p:spPr>
        <p:txBody>
          <a:bodyPr vert="horz" lIns="99048" tIns="49524" rIns="99048" bIns="49524" rtlCol="0" anchor="b"/>
          <a:lstStyle>
            <a:lvl1pPr algn="l">
              <a:defRPr sz="1300"/>
            </a:lvl1pPr>
          </a:lstStyle>
          <a:p>
            <a:endParaRPr kumimoji="1" lang="ja-JP" altLang="en-US"/>
          </a:p>
        </p:txBody>
      </p:sp>
      <p:sp>
        <p:nvSpPr>
          <p:cNvPr id="7" name="スライド番号プレースホルダー 6"/>
          <p:cNvSpPr>
            <a:spLocks noGrp="1"/>
          </p:cNvSpPr>
          <p:nvPr>
            <p:ph type="sldNum" sz="quarter" idx="5"/>
          </p:nvPr>
        </p:nvSpPr>
        <p:spPr>
          <a:xfrm>
            <a:off x="4021294" y="9721107"/>
            <a:ext cx="3076363" cy="513507"/>
          </a:xfrm>
          <a:prstGeom prst="rect">
            <a:avLst/>
          </a:prstGeom>
        </p:spPr>
        <p:txBody>
          <a:bodyPr vert="horz" lIns="99048" tIns="49524" rIns="99048" bIns="49524" rtlCol="0" anchor="b"/>
          <a:lstStyle>
            <a:lvl1pPr algn="r">
              <a:defRPr sz="1300"/>
            </a:lvl1pPr>
          </a:lstStyle>
          <a:p>
            <a:fld id="{7CBD6D13-86E9-488D-B7C7-6556383DC3AD}" type="slidenum">
              <a:rPr kumimoji="1" lang="ja-JP" altLang="en-US" smtClean="0"/>
              <a:t>‹#›</a:t>
            </a:fld>
            <a:endParaRPr kumimoji="1" lang="ja-JP" altLang="en-US"/>
          </a:p>
        </p:txBody>
      </p:sp>
    </p:spTree>
    <p:extLst>
      <p:ext uri="{BB962C8B-B14F-4D97-AF65-F5344CB8AC3E}">
        <p14:creationId xmlns:p14="http://schemas.microsoft.com/office/powerpoint/2010/main" val="262403312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47775" y="1279525"/>
            <a:ext cx="4603750" cy="3454400"/>
          </a:xfrm>
        </p:spPr>
      </p:sp>
      <p:sp>
        <p:nvSpPr>
          <p:cNvPr id="3" name="ノート プレースホルダー 2"/>
          <p:cNvSpPr>
            <a:spLocks noGrp="1"/>
          </p:cNvSpPr>
          <p:nvPr>
            <p:ph type="body" idx="1"/>
          </p:nvPr>
        </p:nvSpPr>
        <p:spPr/>
        <p:txBody>
          <a:bodyPr/>
          <a:lstStyle/>
          <a:p>
            <a:endParaRPr kumimoji="1" lang="ja-JP" altLang="en-US" dirty="0">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10"/>
          </p:nvPr>
        </p:nvSpPr>
        <p:spPr/>
        <p:txBody>
          <a:bodyPr/>
          <a:lstStyle/>
          <a:p>
            <a:fld id="{7CBD6D13-86E9-488D-B7C7-6556383DC3AD}" type="slidenum">
              <a:rPr kumimoji="1" lang="ja-JP" altLang="en-US" smtClean="0"/>
              <a:t>1</a:t>
            </a:fld>
            <a:endParaRPr kumimoji="1" lang="ja-JP" altLang="en-US"/>
          </a:p>
        </p:txBody>
      </p:sp>
    </p:spTree>
    <p:extLst>
      <p:ext uri="{BB962C8B-B14F-4D97-AF65-F5344CB8AC3E}">
        <p14:creationId xmlns:p14="http://schemas.microsoft.com/office/powerpoint/2010/main" val="5154731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10"/>
          </p:nvPr>
        </p:nvSpPr>
        <p:spPr/>
        <p:txBody>
          <a:bodyPr/>
          <a:lstStyle/>
          <a:p>
            <a:fld id="{7CBD6D13-86E9-488D-B7C7-6556383DC3AD}" type="slidenum">
              <a:rPr kumimoji="1" lang="ja-JP" altLang="en-US" smtClean="0"/>
              <a:t>2</a:t>
            </a:fld>
            <a:endParaRPr kumimoji="1" lang="ja-JP" altLang="en-US"/>
          </a:p>
        </p:txBody>
      </p:sp>
    </p:spTree>
    <p:extLst>
      <p:ext uri="{BB962C8B-B14F-4D97-AF65-F5344CB8AC3E}">
        <p14:creationId xmlns:p14="http://schemas.microsoft.com/office/powerpoint/2010/main" val="33028108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latin typeface="Meiryo UI" panose="020B0604030504040204" pitchFamily="50" charset="-128"/>
                <a:ea typeface="Meiryo UI" panose="020B0604030504040204" pitchFamily="50" charset="-128"/>
              </a:rPr>
              <a:t>主に授業の導入での利用を想定し、必要な知識や行動を考えるきっかけを提供することに主眼を置いています。</a:t>
            </a:r>
            <a:endParaRPr kumimoji="1" lang="en-US" altLang="ja-JP" dirty="0">
              <a:latin typeface="Meiryo UI" panose="020B0604030504040204" pitchFamily="50" charset="-128"/>
              <a:ea typeface="Meiryo UI" panose="020B0604030504040204" pitchFamily="50" charset="-128"/>
            </a:endParaRPr>
          </a:p>
          <a:p>
            <a:r>
              <a:rPr kumimoji="1" lang="ja-JP" altLang="en-US" dirty="0">
                <a:latin typeface="Meiryo UI" panose="020B0604030504040204" pitchFamily="50" charset="-128"/>
                <a:ea typeface="Meiryo UI" panose="020B0604030504040204" pitchFamily="50" charset="-128"/>
              </a:rPr>
              <a:t>教育目的であれば、著作権を気にすることなくイラストや事例の説明を自由に利用することができます。</a:t>
            </a:r>
          </a:p>
        </p:txBody>
      </p:sp>
      <p:sp>
        <p:nvSpPr>
          <p:cNvPr id="4" name="スライド番号プレースホルダー 3"/>
          <p:cNvSpPr>
            <a:spLocks noGrp="1"/>
          </p:cNvSpPr>
          <p:nvPr>
            <p:ph type="sldNum" sz="quarter" idx="10"/>
          </p:nvPr>
        </p:nvSpPr>
        <p:spPr/>
        <p:txBody>
          <a:bodyPr/>
          <a:lstStyle/>
          <a:p>
            <a:fld id="{7CBD6D13-86E9-488D-B7C7-6556383DC3AD}" type="slidenum">
              <a:rPr kumimoji="1" lang="ja-JP" altLang="en-US" smtClean="0"/>
              <a:t>3</a:t>
            </a:fld>
            <a:endParaRPr kumimoji="1" lang="ja-JP" altLang="en-US"/>
          </a:p>
        </p:txBody>
      </p:sp>
    </p:spTree>
    <p:extLst>
      <p:ext uri="{BB962C8B-B14F-4D97-AF65-F5344CB8AC3E}">
        <p14:creationId xmlns:p14="http://schemas.microsoft.com/office/powerpoint/2010/main" val="22660298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433513" y="1277938"/>
            <a:ext cx="4502150" cy="3376612"/>
          </a:xfrm>
        </p:spPr>
      </p:sp>
      <p:sp>
        <p:nvSpPr>
          <p:cNvPr id="3" name="ノート プレースホルダー 2"/>
          <p:cNvSpPr>
            <a:spLocks noGrp="1"/>
          </p:cNvSpPr>
          <p:nvPr>
            <p:ph type="body" idx="1"/>
          </p:nvPr>
        </p:nvSpPr>
        <p:spPr/>
        <p:txBody>
          <a:bodyPr/>
          <a:lstStyle/>
          <a:p>
            <a:r>
              <a:rPr kumimoji="1" lang="ja-JP" altLang="en-US" dirty="0">
                <a:latin typeface="Meiryo UI" panose="020B0604030504040204" pitchFamily="50" charset="-128"/>
                <a:ea typeface="Meiryo UI" panose="020B0604030504040204" pitchFamily="50" charset="-128"/>
              </a:rPr>
              <a:t>目次から各項目にリンクが貼られています。</a:t>
            </a:r>
            <a:endParaRPr kumimoji="1" lang="en-US" altLang="ja-JP" dirty="0">
              <a:latin typeface="Meiryo UI" panose="020B0604030504040204" pitchFamily="50" charset="-128"/>
              <a:ea typeface="Meiryo UI" panose="020B0604030504040204" pitchFamily="50" charset="-128"/>
            </a:endParaRPr>
          </a:p>
          <a:p>
            <a:r>
              <a:rPr kumimoji="1" lang="ja-JP" altLang="en-US" dirty="0">
                <a:latin typeface="Meiryo UI" panose="020B0604030504040204" pitchFamily="50" charset="-128"/>
                <a:ea typeface="Meiryo UI" panose="020B0604030504040204" pitchFamily="50" charset="-128"/>
              </a:rPr>
              <a:t>スライドショーモードにすると、クリックで各項目のページに飛ぶことができます。</a:t>
            </a:r>
          </a:p>
        </p:txBody>
      </p:sp>
      <p:sp>
        <p:nvSpPr>
          <p:cNvPr id="4" name="スライド番号プレースホルダー 3"/>
          <p:cNvSpPr>
            <a:spLocks noGrp="1"/>
          </p:cNvSpPr>
          <p:nvPr>
            <p:ph type="sldNum" sz="quarter" idx="10"/>
          </p:nvPr>
        </p:nvSpPr>
        <p:spPr/>
        <p:txBody>
          <a:bodyPr/>
          <a:lstStyle/>
          <a:p>
            <a:fld id="{A57AA11A-1A68-490D-AAC0-920DCE5CE85E}" type="slidenum">
              <a:rPr kumimoji="1" lang="ja-JP" altLang="en-US" smtClean="0"/>
              <a:t>4</a:t>
            </a:fld>
            <a:endParaRPr kumimoji="1" lang="ja-JP" altLang="en-US"/>
          </a:p>
        </p:txBody>
      </p:sp>
    </p:spTree>
    <p:extLst>
      <p:ext uri="{BB962C8B-B14F-4D97-AF65-F5344CB8AC3E}">
        <p14:creationId xmlns:p14="http://schemas.microsoft.com/office/powerpoint/2010/main" val="942941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lnSpc>
                <a:spcPct val="120000"/>
              </a:lnSpc>
              <a:spcBef>
                <a:spcPts val="1056"/>
              </a:spcBef>
              <a:buClr>
                <a:schemeClr val="accent5"/>
              </a:buClr>
              <a:buSzPct val="80000"/>
            </a:pPr>
            <a:r>
              <a:rPr lang="ja-JP" altLang="en-US" dirty="0">
                <a:latin typeface="Meiryo UI" panose="020B0604030504040204" pitchFamily="50" charset="-128"/>
                <a:ea typeface="Meiryo UI" panose="020B0604030504040204" pitchFamily="50" charset="-128"/>
              </a:rPr>
              <a:t>ノート部分の表示内容</a:t>
            </a:r>
          </a:p>
          <a:p>
            <a:pPr>
              <a:lnSpc>
                <a:spcPct val="120000"/>
              </a:lnSpc>
              <a:spcBef>
                <a:spcPts val="1056"/>
              </a:spcBef>
              <a:buClr>
                <a:schemeClr val="accent5"/>
              </a:buClr>
              <a:buSzPct val="80000"/>
            </a:pPr>
            <a:r>
              <a:rPr lang="ja-JP" altLang="en-US" dirty="0">
                <a:latin typeface="Meiryo UI" panose="020B0604030504040204" pitchFamily="50" charset="-128"/>
                <a:ea typeface="Meiryo UI" panose="020B0604030504040204" pitchFamily="50" charset="-128"/>
              </a:rPr>
              <a:t>・トラブル（場面）の説明</a:t>
            </a:r>
          </a:p>
          <a:p>
            <a:pPr>
              <a:lnSpc>
                <a:spcPct val="120000"/>
              </a:lnSpc>
              <a:spcBef>
                <a:spcPts val="1056"/>
              </a:spcBef>
              <a:buClr>
                <a:schemeClr val="accent5"/>
              </a:buClr>
              <a:buSzPct val="80000"/>
            </a:pPr>
            <a:r>
              <a:rPr lang="ja-JP" altLang="en-US" dirty="0">
                <a:latin typeface="Meiryo UI" panose="020B0604030504040204" pitchFamily="50" charset="-128"/>
                <a:ea typeface="Meiryo UI" panose="020B0604030504040204" pitchFamily="50" charset="-128"/>
              </a:rPr>
              <a:t>・トラブルに関する注意事項やアドバイス等</a:t>
            </a:r>
          </a:p>
          <a:p>
            <a:pPr>
              <a:lnSpc>
                <a:spcPct val="120000"/>
              </a:lnSpc>
              <a:spcBef>
                <a:spcPts val="1056"/>
              </a:spcBef>
              <a:buClr>
                <a:schemeClr val="accent5"/>
              </a:buClr>
              <a:buSzPct val="80000"/>
            </a:pPr>
            <a:r>
              <a:rPr lang="ja-JP" altLang="en-US" dirty="0">
                <a:latin typeface="Meiryo UI" panose="020B0604030504040204" pitchFamily="50" charset="-128"/>
                <a:ea typeface="Meiryo UI" panose="020B0604030504040204" pitchFamily="50" charset="-128"/>
              </a:rPr>
              <a:t>・相談窓口の紹介（最寄りの消費生活センターや消費者ホットライン１８８）</a:t>
            </a:r>
          </a:p>
          <a:p>
            <a:pPr>
              <a:lnSpc>
                <a:spcPct val="120000"/>
              </a:lnSpc>
              <a:spcBef>
                <a:spcPts val="1056"/>
              </a:spcBef>
              <a:buClr>
                <a:schemeClr val="accent5"/>
              </a:buClr>
              <a:buSzPct val="80000"/>
            </a:pPr>
            <a:r>
              <a:rPr lang="en-US" altLang="ja-JP" dirty="0">
                <a:latin typeface="Meiryo UI" panose="020B0604030504040204" pitchFamily="50" charset="-128"/>
                <a:ea typeface="Meiryo UI" panose="020B0604030504040204" pitchFamily="50" charset="-128"/>
              </a:rPr>
              <a:t>【</a:t>
            </a:r>
            <a:r>
              <a:rPr lang="ja-JP" altLang="en-US" dirty="0">
                <a:latin typeface="Meiryo UI" panose="020B0604030504040204" pitchFamily="50" charset="-128"/>
                <a:ea typeface="Meiryo UI" panose="020B0604030504040204" pitchFamily="50" charset="-128"/>
              </a:rPr>
              <a:t>参考</a:t>
            </a:r>
            <a:r>
              <a:rPr lang="en-US" altLang="ja-JP" dirty="0" smtClean="0">
                <a:latin typeface="Meiryo UI" panose="020B0604030504040204" pitchFamily="50" charset="-128"/>
                <a:ea typeface="Meiryo UI" panose="020B0604030504040204" pitchFamily="50" charset="-128"/>
              </a:rPr>
              <a:t>】</a:t>
            </a:r>
            <a:r>
              <a:rPr lang="ja-JP" altLang="en-US" dirty="0" smtClean="0">
                <a:latin typeface="Meiryo UI" panose="020B0604030504040204" pitchFamily="50" charset="-128"/>
                <a:ea typeface="Meiryo UI" panose="020B0604030504040204" pitchFamily="50" charset="-128"/>
              </a:rPr>
              <a:t>として、トラブル</a:t>
            </a:r>
            <a:r>
              <a:rPr lang="ja-JP" altLang="en-US" dirty="0">
                <a:latin typeface="Meiryo UI" panose="020B0604030504040204" pitchFamily="50" charset="-128"/>
                <a:ea typeface="Meiryo UI" panose="020B0604030504040204" pitchFamily="50" charset="-128"/>
              </a:rPr>
              <a:t>事例に関して紹介しているウェブサイトの</a:t>
            </a:r>
            <a:r>
              <a:rPr lang="en-US" altLang="ja-JP" dirty="0">
                <a:latin typeface="Meiryo UI" panose="020B0604030504040204" pitchFamily="50" charset="-128"/>
                <a:ea typeface="Meiryo UI" panose="020B0604030504040204" pitchFamily="50" charset="-128"/>
              </a:rPr>
              <a:t>URL</a:t>
            </a:r>
          </a:p>
          <a:p>
            <a:pPr>
              <a:lnSpc>
                <a:spcPct val="120000"/>
              </a:lnSpc>
              <a:spcBef>
                <a:spcPts val="1056"/>
              </a:spcBef>
              <a:buClr>
                <a:schemeClr val="accent5"/>
              </a:buClr>
              <a:buSzPct val="80000"/>
            </a:pPr>
            <a:r>
              <a:rPr lang="ja-JP" altLang="en-US" dirty="0">
                <a:latin typeface="Meiryo UI" panose="020B0604030504040204" pitchFamily="50" charset="-128"/>
                <a:ea typeface="Meiryo UI" panose="020B0604030504040204" pitchFamily="50" charset="-128"/>
              </a:rPr>
              <a:t>　　　　　　　　　　　　　　　　　（主に国民生活センターの</a:t>
            </a:r>
            <a:r>
              <a:rPr lang="en-US" altLang="ja-JP" dirty="0">
                <a:latin typeface="Meiryo UI" panose="020B0604030504040204" pitchFamily="50" charset="-128"/>
                <a:ea typeface="Meiryo UI" panose="020B0604030504040204" pitchFamily="50" charset="-128"/>
              </a:rPr>
              <a:t>HP</a:t>
            </a:r>
            <a:r>
              <a:rPr lang="ja-JP" altLang="en-US" dirty="0">
                <a:latin typeface="Meiryo UI" panose="020B0604030504040204" pitchFamily="50" charset="-128"/>
                <a:ea typeface="Meiryo UI" panose="020B0604030504040204" pitchFamily="50" charset="-128"/>
              </a:rPr>
              <a:t>）</a:t>
            </a:r>
          </a:p>
        </p:txBody>
      </p:sp>
      <p:sp>
        <p:nvSpPr>
          <p:cNvPr id="4" name="スライド番号プレースホルダー 3"/>
          <p:cNvSpPr>
            <a:spLocks noGrp="1"/>
          </p:cNvSpPr>
          <p:nvPr>
            <p:ph type="sldNum" sz="quarter" idx="10"/>
          </p:nvPr>
        </p:nvSpPr>
        <p:spPr/>
        <p:txBody>
          <a:bodyPr/>
          <a:lstStyle/>
          <a:p>
            <a:fld id="{7CBD6D13-86E9-488D-B7C7-6556383DC3AD}" type="slidenum">
              <a:rPr kumimoji="1" lang="ja-JP" altLang="en-US" smtClean="0"/>
              <a:t>5</a:t>
            </a:fld>
            <a:endParaRPr kumimoji="1" lang="ja-JP" altLang="en-US"/>
          </a:p>
        </p:txBody>
      </p:sp>
    </p:spTree>
    <p:extLst>
      <p:ext uri="{BB962C8B-B14F-4D97-AF65-F5344CB8AC3E}">
        <p14:creationId xmlns:p14="http://schemas.microsoft.com/office/powerpoint/2010/main" val="14937513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030288" y="982663"/>
            <a:ext cx="5256212" cy="3943350"/>
          </a:xfrm>
        </p:spPr>
      </p:sp>
      <p:sp>
        <p:nvSpPr>
          <p:cNvPr id="3" name="ノート プレースホルダー 2"/>
          <p:cNvSpPr>
            <a:spLocks noGrp="1"/>
          </p:cNvSpPr>
          <p:nvPr>
            <p:ph type="body" idx="1"/>
          </p:nvPr>
        </p:nvSpPr>
        <p:spPr/>
        <p:txBody>
          <a:bodyPr/>
          <a:lstStyle/>
          <a:p>
            <a:endParaRPr kumimoji="1" lang="ja-JP" altLang="en-US" dirty="0">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10"/>
          </p:nvPr>
        </p:nvSpPr>
        <p:spPr/>
        <p:txBody>
          <a:bodyPr/>
          <a:lstStyle/>
          <a:p>
            <a:fld id="{A57AA11A-1A68-490D-AAC0-920DCE5CE85E}" type="slidenum">
              <a:rPr kumimoji="1" lang="ja-JP" altLang="en-US" smtClean="0"/>
              <a:t>6</a:t>
            </a:fld>
            <a:endParaRPr kumimoji="1" lang="ja-JP" altLang="en-US"/>
          </a:p>
        </p:txBody>
      </p:sp>
    </p:spTree>
    <p:extLst>
      <p:ext uri="{BB962C8B-B14F-4D97-AF65-F5344CB8AC3E}">
        <p14:creationId xmlns:p14="http://schemas.microsoft.com/office/powerpoint/2010/main" val="37316173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2B4D093F-6C01-4338-98D8-01B4D25C0991}" type="datetime1">
              <a:rPr kumimoji="1" lang="ja-JP" altLang="en-US" smtClean="0"/>
              <a:t>2021/4/19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34534252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41EAA1F9-EA31-45BF-83C5-B2A549D871E1}" type="datetime1">
              <a:rPr kumimoji="1" lang="ja-JP" altLang="en-US" smtClean="0"/>
              <a:t>2021/4/19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1005177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55B4A73C-F3B2-46B0-A633-E3DDD92E1A89}" type="datetime1">
              <a:rPr kumimoji="1" lang="ja-JP" altLang="en-US" smtClean="0"/>
              <a:t>2021/4/19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17383223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EA6E35D4-E084-4796-944E-5A23BCD2497A}" type="datetime1">
              <a:rPr kumimoji="1" lang="ja-JP" altLang="en-US" smtClean="0"/>
              <a:t>2021/4/19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39824728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BB7F10CA-064D-4CE8-B276-C5657E697253}" type="datetime1">
              <a:rPr kumimoji="1" lang="ja-JP" altLang="en-US" smtClean="0"/>
              <a:t>2021/4/19</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5203828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5BEDFAC0-0199-4389-932D-6FC95C5FF7DD}" type="datetime1">
              <a:rPr kumimoji="1" lang="ja-JP" altLang="en-US" smtClean="0"/>
              <a:t>2021/4/19</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34142454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73EE64-EA87-4351-889F-247AB84D1D61}" type="datetime1">
              <a:rPr kumimoji="1" lang="ja-JP" altLang="en-US" smtClean="0"/>
              <a:t>2021/4/19</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19115902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ED8A1DE5-0465-41B1-8847-2003669A96BE}" type="datetime1">
              <a:rPr kumimoji="1" lang="ja-JP" altLang="en-US" smtClean="0"/>
              <a:t>2021/4/19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13783156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E03E87FF-2B8F-4551-BED0-2C039BFED11A}" type="datetime1">
              <a:rPr kumimoji="1" lang="ja-JP" altLang="en-US" smtClean="0"/>
              <a:t>2021/4/19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20784064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8769DBEC-4E0E-4C0D-B8D1-EE1E725EBFE1}" type="datetime1">
              <a:rPr kumimoji="1" lang="ja-JP" altLang="en-US" smtClean="0"/>
              <a:t>2021/4/19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37975818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A8205FB8-B52C-4E53-9505-C87D34C7091C}" type="datetime1">
              <a:rPr kumimoji="1" lang="ja-JP" altLang="en-US" smtClean="0"/>
              <a:t>2021/4/19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17577277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7A59C1-1247-48A9-B740-F9A09E1DB08E}" type="datetime1">
              <a:rPr kumimoji="1" lang="ja-JP" altLang="en-US" smtClean="0"/>
              <a:t>2021/4/19</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31440329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平行四辺形 3"/>
          <p:cNvSpPr/>
          <p:nvPr/>
        </p:nvSpPr>
        <p:spPr>
          <a:xfrm>
            <a:off x="1897626" y="4134854"/>
            <a:ext cx="5324168" cy="63910"/>
          </a:xfrm>
          <a:prstGeom prst="parallelogram">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0">
              <a:solidFill>
                <a:schemeClr val="accent1">
                  <a:lumMod val="40000"/>
                  <a:lumOff val="60000"/>
                </a:schemeClr>
              </a:solidFill>
            </a:endParaRPr>
          </a:p>
        </p:txBody>
      </p:sp>
      <p:sp>
        <p:nvSpPr>
          <p:cNvPr id="2" name="タイトル 1"/>
          <p:cNvSpPr>
            <a:spLocks noGrp="1"/>
          </p:cNvSpPr>
          <p:nvPr>
            <p:ph type="ctrTitle"/>
          </p:nvPr>
        </p:nvSpPr>
        <p:spPr>
          <a:xfrm>
            <a:off x="1493274" y="1991031"/>
            <a:ext cx="6157452" cy="1518931"/>
          </a:xfrm>
        </p:spPr>
        <p:txBody>
          <a:bodyPr>
            <a:normAutofit/>
          </a:bodyPr>
          <a:lstStyle/>
          <a:p>
            <a:r>
              <a:rPr lang="ja-JP" altLang="en-US" sz="4800" dirty="0">
                <a:solidFill>
                  <a:srgbClr val="080808"/>
                </a:solidFill>
                <a:latin typeface="HGP創英角ｺﾞｼｯｸUB" panose="020B0900000000000000" pitchFamily="50" charset="-128"/>
                <a:ea typeface="HGP創英角ｺﾞｼｯｸUB" panose="020B0900000000000000" pitchFamily="50" charset="-128"/>
              </a:rPr>
              <a:t>デジタル消費生活への</a:t>
            </a:r>
            <a:r>
              <a:rPr lang="en-US" altLang="ja-JP" sz="4800" dirty="0">
                <a:solidFill>
                  <a:srgbClr val="080808"/>
                </a:solidFill>
                <a:latin typeface="HGP創英角ｺﾞｼｯｸUB" panose="020B0900000000000000" pitchFamily="50" charset="-128"/>
                <a:ea typeface="HGP創英角ｺﾞｼｯｸUB" panose="020B0900000000000000" pitchFamily="50" charset="-128"/>
              </a:rPr>
              <a:t/>
            </a:r>
            <a:br>
              <a:rPr lang="en-US" altLang="ja-JP" sz="4800" dirty="0">
                <a:solidFill>
                  <a:srgbClr val="080808"/>
                </a:solidFill>
                <a:latin typeface="HGP創英角ｺﾞｼｯｸUB" panose="020B0900000000000000" pitchFamily="50" charset="-128"/>
                <a:ea typeface="HGP創英角ｺﾞｼｯｸUB" panose="020B0900000000000000" pitchFamily="50" charset="-128"/>
              </a:rPr>
            </a:br>
            <a:r>
              <a:rPr lang="ja-JP" altLang="en-US" sz="4800" dirty="0">
                <a:solidFill>
                  <a:srgbClr val="080808"/>
                </a:solidFill>
                <a:latin typeface="HGP創英角ｺﾞｼｯｸUB" panose="020B0900000000000000" pitchFamily="50" charset="-128"/>
                <a:ea typeface="HGP創英角ｺﾞｼｯｸUB" panose="020B0900000000000000" pitchFamily="50" charset="-128"/>
              </a:rPr>
              <a:t>スタートライン</a:t>
            </a:r>
            <a:endParaRPr kumimoji="1" lang="ja-JP" altLang="en-US" sz="4800" dirty="0">
              <a:latin typeface="HGP創英角ｺﾞｼｯｸUB" panose="020B0900000000000000" pitchFamily="50" charset="-128"/>
              <a:ea typeface="HGP創英角ｺﾞｼｯｸUB" panose="020B0900000000000000" pitchFamily="50" charset="-128"/>
            </a:endParaRPr>
          </a:p>
        </p:txBody>
      </p:sp>
      <p:sp>
        <p:nvSpPr>
          <p:cNvPr id="3" name="サブタイトル 2"/>
          <p:cNvSpPr>
            <a:spLocks noGrp="1"/>
          </p:cNvSpPr>
          <p:nvPr>
            <p:ph type="subTitle" idx="1"/>
          </p:nvPr>
        </p:nvSpPr>
        <p:spPr>
          <a:xfrm>
            <a:off x="1785784" y="3920093"/>
            <a:ext cx="5572432" cy="355446"/>
          </a:xfrm>
        </p:spPr>
        <p:txBody>
          <a:bodyPr>
            <a:normAutofit/>
          </a:bodyPr>
          <a:lstStyle/>
          <a:p>
            <a:r>
              <a:rPr lang="ja-JP" altLang="en-US" sz="1800" b="1" dirty="0"/>
              <a:t>消費生活のデジタル化に伴って生じるトラブル事例集</a:t>
            </a:r>
          </a:p>
        </p:txBody>
      </p:sp>
      <p:pic>
        <p:nvPicPr>
          <p:cNvPr id="6" name="Picture 2" descr="H:\Users\ez202\Desktop\新シンボルマークデータ\横(白).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89734" y="5670999"/>
            <a:ext cx="1964531" cy="497940"/>
          </a:xfrm>
          <a:prstGeom prst="rect">
            <a:avLst/>
          </a:prstGeom>
          <a:noFill/>
          <a:extLst>
            <a:ext uri="{909E8E84-426E-40DD-AFC4-6F175D3DCCD1}">
              <a14:hiddenFill xmlns:a14="http://schemas.microsoft.com/office/drawing/2010/main">
                <a:solidFill>
                  <a:srgbClr val="FFFFFF"/>
                </a:solidFill>
              </a14:hiddenFill>
            </a:ext>
          </a:extLst>
        </p:spPr>
      </p:pic>
      <p:sp>
        <p:nvSpPr>
          <p:cNvPr id="7" name="正方形/長方形 6"/>
          <p:cNvSpPr/>
          <p:nvPr/>
        </p:nvSpPr>
        <p:spPr>
          <a:xfrm>
            <a:off x="0" y="0"/>
            <a:ext cx="9144000" cy="7874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accent1">
                  <a:lumMod val="40000"/>
                  <a:lumOff val="60000"/>
                </a:schemeClr>
              </a:solidFill>
            </a:endParaRPr>
          </a:p>
        </p:txBody>
      </p:sp>
    </p:spTree>
    <p:extLst>
      <p:ext uri="{BB962C8B-B14F-4D97-AF65-F5344CB8AC3E}">
        <p14:creationId xmlns:p14="http://schemas.microsoft.com/office/powerpoint/2010/main" val="5141061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p:cNvSpPr/>
          <p:nvPr/>
        </p:nvSpPr>
        <p:spPr>
          <a:xfrm>
            <a:off x="0" y="0"/>
            <a:ext cx="9144000" cy="7874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accent1">
                  <a:lumMod val="40000"/>
                  <a:lumOff val="60000"/>
                </a:schemeClr>
              </a:solidFill>
            </a:endParaRPr>
          </a:p>
        </p:txBody>
      </p:sp>
      <p:sp>
        <p:nvSpPr>
          <p:cNvPr id="8" name="コンテンツ プレースホルダー 2"/>
          <p:cNvSpPr txBox="1">
            <a:spLocks/>
          </p:cNvSpPr>
          <p:nvPr/>
        </p:nvSpPr>
        <p:spPr>
          <a:xfrm>
            <a:off x="485775" y="1119499"/>
            <a:ext cx="8210550" cy="4824101"/>
          </a:xfrm>
          <a:prstGeom prst="rect">
            <a:avLst/>
          </a:prstGeom>
          <a:ln w="28575">
            <a:noFill/>
          </a:ln>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120000"/>
              </a:lnSpc>
              <a:spcBef>
                <a:spcPts val="1200"/>
              </a:spcBef>
              <a:buClr>
                <a:schemeClr val="accent5"/>
              </a:buClr>
              <a:buSzPct val="80000"/>
              <a:buNone/>
            </a:pPr>
            <a:r>
              <a:rPr lang="ja-JP" altLang="en-US" sz="2400" dirty="0">
                <a:latin typeface="Meiryo UI" panose="020B0604030504040204" pitchFamily="50" charset="-128"/>
                <a:ea typeface="Meiryo UI" panose="020B0604030504040204" pitchFamily="50" charset="-128"/>
              </a:rPr>
              <a:t>　近年、パソコンやスマートフォンを始めとした多種多様なデジタル機器や、デジタルを活用したサービスが生まれています。様々な場面でデジタル技術の活用が進む「デジタル化」によって、私たちの日常生活はとても便利になっています。</a:t>
            </a:r>
          </a:p>
          <a:p>
            <a:pPr marL="0" indent="0">
              <a:lnSpc>
                <a:spcPct val="120000"/>
              </a:lnSpc>
              <a:spcBef>
                <a:spcPts val="1200"/>
              </a:spcBef>
              <a:buClr>
                <a:schemeClr val="accent5"/>
              </a:buClr>
              <a:buSzPct val="80000"/>
              <a:buNone/>
            </a:pPr>
            <a:r>
              <a:rPr lang="ja-JP" altLang="en-US" sz="2400" dirty="0">
                <a:latin typeface="Meiryo UI" panose="020B0604030504040204" pitchFamily="50" charset="-128"/>
                <a:ea typeface="Meiryo UI" panose="020B0604030504040204" pitchFamily="50" charset="-128"/>
              </a:rPr>
              <a:t>　しかしデジタル化により、消費者が様々な取引で不利な状況</a:t>
            </a:r>
            <a:r>
              <a:rPr lang="ja-JP" altLang="en-US" sz="2400" dirty="0" smtClean="0">
                <a:latin typeface="Meiryo UI" panose="020B0604030504040204" pitchFamily="50" charset="-128"/>
                <a:ea typeface="Meiryo UI" panose="020B0604030504040204" pitchFamily="50" charset="-128"/>
              </a:rPr>
              <a:t>に置かれる</a:t>
            </a:r>
            <a:r>
              <a:rPr lang="ja-JP" altLang="en-US" sz="2400" dirty="0">
                <a:latin typeface="Meiryo UI" panose="020B0604030504040204" pitchFamily="50" charset="-128"/>
                <a:ea typeface="Meiryo UI" panose="020B0604030504040204" pitchFamily="50" charset="-128"/>
              </a:rPr>
              <a:t>ことが報告されています。便利な機能も正しく活用しなければトラブルにつながるおそれがあります。</a:t>
            </a:r>
            <a:endParaRPr lang="en-US" altLang="ja-JP" sz="2400" dirty="0">
              <a:latin typeface="Meiryo UI" panose="020B0604030504040204" pitchFamily="50" charset="-128"/>
              <a:ea typeface="Meiryo UI" panose="020B0604030504040204" pitchFamily="50" charset="-128"/>
            </a:endParaRPr>
          </a:p>
          <a:p>
            <a:pPr marL="0" indent="0">
              <a:lnSpc>
                <a:spcPct val="120000"/>
              </a:lnSpc>
              <a:spcBef>
                <a:spcPts val="1200"/>
              </a:spcBef>
              <a:buClr>
                <a:schemeClr val="accent5"/>
              </a:buClr>
              <a:buSzPct val="80000"/>
              <a:buNone/>
            </a:pPr>
            <a:r>
              <a:rPr lang="ja-JP" altLang="en-US" sz="2400" dirty="0">
                <a:latin typeface="Meiryo UI" panose="020B0604030504040204" pitchFamily="50" charset="-128"/>
                <a:ea typeface="Meiryo UI" panose="020B0604030504040204" pitchFamily="50" charset="-128"/>
              </a:rPr>
              <a:t>　本教材は、若年者を中心とする消費者が、デジタル社会における消費者トラブルから自身を守るための心構えや知識を身に付けることを目的としました。実践的な教材として、高等学校の授業ほか消費者教育の場で活用いただければ幸いです。</a:t>
            </a:r>
          </a:p>
        </p:txBody>
      </p:sp>
      <p:sp>
        <p:nvSpPr>
          <p:cNvPr id="9" name="テキスト ボックス 8"/>
          <p:cNvSpPr txBox="1"/>
          <p:nvPr/>
        </p:nvSpPr>
        <p:spPr>
          <a:xfrm>
            <a:off x="99977" y="120403"/>
            <a:ext cx="2178766" cy="535531"/>
          </a:xfrm>
          <a:prstGeom prst="rect">
            <a:avLst/>
          </a:prstGeom>
          <a:noFill/>
        </p:spPr>
        <p:txBody>
          <a:bodyPr wrap="square" rtlCol="0">
            <a:spAutoFit/>
          </a:bodyPr>
          <a:lstStyle/>
          <a:p>
            <a:pPr defTabSz="685766">
              <a:lnSpc>
                <a:spcPct val="90000"/>
              </a:lnSpc>
              <a:spcBef>
                <a:spcPct val="0"/>
              </a:spcBef>
            </a:pPr>
            <a:r>
              <a:rPr lang="ja-JP" altLang="en-US" sz="3200" dirty="0">
                <a:latin typeface="HGP創英角ｺﾞｼｯｸUB" panose="020B0900000000000000" pitchFamily="50" charset="-128"/>
                <a:ea typeface="HGP創英角ｺﾞｼｯｸUB" panose="020B0900000000000000" pitchFamily="50" charset="-128"/>
              </a:rPr>
              <a:t>はじめに</a:t>
            </a:r>
            <a:endParaRPr lang="en-US" altLang="ja-JP" sz="3200" dirty="0">
              <a:latin typeface="HGP創英角ｺﾞｼｯｸUB" panose="020B0900000000000000" pitchFamily="50" charset="-128"/>
              <a:ea typeface="HGP創英角ｺﾞｼｯｸUB" panose="020B0900000000000000" pitchFamily="50" charset="-128"/>
            </a:endParaRPr>
          </a:p>
        </p:txBody>
      </p:sp>
    </p:spTree>
    <p:extLst>
      <p:ext uri="{BB962C8B-B14F-4D97-AF65-F5344CB8AC3E}">
        <p14:creationId xmlns:p14="http://schemas.microsoft.com/office/powerpoint/2010/main" val="131382390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p:cNvSpPr/>
          <p:nvPr/>
        </p:nvSpPr>
        <p:spPr>
          <a:xfrm>
            <a:off x="0" y="0"/>
            <a:ext cx="9144000" cy="7874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accent1">
                  <a:lumMod val="40000"/>
                  <a:lumOff val="60000"/>
                </a:schemeClr>
              </a:solidFill>
            </a:endParaRPr>
          </a:p>
        </p:txBody>
      </p:sp>
      <p:sp>
        <p:nvSpPr>
          <p:cNvPr id="8" name="コンテンツ プレースホルダー 2"/>
          <p:cNvSpPr txBox="1">
            <a:spLocks/>
          </p:cNvSpPr>
          <p:nvPr/>
        </p:nvSpPr>
        <p:spPr>
          <a:xfrm>
            <a:off x="496127" y="1036179"/>
            <a:ext cx="7805235" cy="4989235"/>
          </a:xfrm>
          <a:prstGeom prst="rect">
            <a:avLst/>
          </a:prstGeom>
          <a:ln w="28575">
            <a:noFill/>
          </a:ln>
        </p:spPr>
        <p:txBody>
          <a:bodyPr>
            <a:normAutofit fontScale="70000" lnSpcReduction="20000"/>
          </a:bodyPr>
          <a:lstStyle>
            <a:defPPr>
              <a:defRPr lang="ja-JP"/>
            </a:defPPr>
            <a:lvl1pPr indent="0">
              <a:lnSpc>
                <a:spcPct val="120000"/>
              </a:lnSpc>
              <a:spcBef>
                <a:spcPts val="900"/>
              </a:spcBef>
              <a:buClr>
                <a:schemeClr val="accent5"/>
              </a:buClr>
              <a:buSzPct val="80000"/>
              <a:buFont typeface="Arial" panose="020B0604020202020204" pitchFamily="34" charset="0"/>
              <a:buNone/>
              <a:defRPr sz="2800">
                <a:latin typeface="Meiryo UI" panose="020B0604030504040204" pitchFamily="50" charset="-128"/>
                <a:ea typeface="Meiryo UI" panose="020B0604030504040204" pitchFamily="50" charset="-128"/>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ja-JP" altLang="en-US" dirty="0">
                <a:latin typeface="HGP創英角ｺﾞｼｯｸUB" panose="020B0900000000000000" pitchFamily="50" charset="-128"/>
                <a:ea typeface="HGP創英角ｺﾞｼｯｸUB" panose="020B0900000000000000" pitchFamily="50" charset="-128"/>
              </a:rPr>
              <a:t>目的</a:t>
            </a:r>
            <a:endParaRPr lang="en-US" altLang="ja-JP" dirty="0">
              <a:latin typeface="HGP創英角ｺﾞｼｯｸUB" panose="020B0900000000000000" pitchFamily="50" charset="-128"/>
              <a:ea typeface="HGP創英角ｺﾞｼｯｸUB" panose="020B0900000000000000" pitchFamily="50" charset="-128"/>
            </a:endParaRPr>
          </a:p>
          <a:p>
            <a:pPr marL="457200" indent="-457200">
              <a:buFont typeface="Wingdings" panose="05000000000000000000" pitchFamily="2" charset="2"/>
              <a:buChar char="l"/>
            </a:pPr>
            <a:r>
              <a:rPr lang="ja-JP" altLang="en-US" dirty="0"/>
              <a:t>デジタル社会で起こりやすい買い物の失敗や、典型的なトラブルを紹介</a:t>
            </a:r>
            <a:r>
              <a:rPr lang="ja-JP" altLang="en-US" sz="2300" dirty="0">
                <a:latin typeface="Meiryo UI" panose="020B0604030504040204" pitchFamily="50" charset="-128"/>
                <a:ea typeface="Meiryo UI" panose="020B0604030504040204" pitchFamily="50" charset="-128"/>
              </a:rPr>
              <a:t>特に</a:t>
            </a:r>
            <a:r>
              <a:rPr lang="en-US" altLang="ja-JP" sz="2300" dirty="0">
                <a:latin typeface="Meiryo UI" panose="020B0604030504040204" pitchFamily="50" charset="-128"/>
                <a:ea typeface="Meiryo UI" panose="020B0604030504040204" pitchFamily="50" charset="-128"/>
              </a:rPr>
              <a:t>2022</a:t>
            </a:r>
            <a:r>
              <a:rPr lang="ja-JP" altLang="en-US" sz="2300" dirty="0">
                <a:latin typeface="Meiryo UI" panose="020B0604030504040204" pitchFamily="50" charset="-128"/>
                <a:ea typeface="Meiryo UI" panose="020B0604030504040204" pitchFamily="50" charset="-128"/>
              </a:rPr>
              <a:t>年４月の成年年齢引下げで増加しそうな</a:t>
            </a:r>
            <a:r>
              <a:rPr lang="en-US" altLang="ja-JP" sz="2300" dirty="0">
                <a:latin typeface="Meiryo UI" panose="020B0604030504040204" pitchFamily="50" charset="-128"/>
                <a:ea typeface="Meiryo UI" panose="020B0604030504040204" pitchFamily="50" charset="-128"/>
              </a:rPr>
              <a:t>18</a:t>
            </a:r>
            <a:r>
              <a:rPr lang="ja-JP" altLang="en-US" sz="2300" dirty="0">
                <a:latin typeface="Meiryo UI" panose="020B0604030504040204" pitchFamily="50" charset="-128"/>
                <a:ea typeface="Meiryo UI" panose="020B0604030504040204" pitchFamily="50" charset="-128"/>
              </a:rPr>
              <a:t>～</a:t>
            </a:r>
            <a:r>
              <a:rPr lang="en-US" altLang="ja-JP" sz="2300" dirty="0">
                <a:latin typeface="Meiryo UI" panose="020B0604030504040204" pitchFamily="50" charset="-128"/>
                <a:ea typeface="Meiryo UI" panose="020B0604030504040204" pitchFamily="50" charset="-128"/>
              </a:rPr>
              <a:t>19</a:t>
            </a:r>
            <a:r>
              <a:rPr lang="ja-JP" altLang="en-US" sz="2300" dirty="0">
                <a:latin typeface="Meiryo UI" panose="020B0604030504040204" pitchFamily="50" charset="-128"/>
                <a:ea typeface="Meiryo UI" panose="020B0604030504040204" pitchFamily="50" charset="-128"/>
              </a:rPr>
              <a:t>歳の消費者トラブル</a:t>
            </a:r>
            <a:endParaRPr lang="en-US" altLang="ja-JP" sz="2300" dirty="0">
              <a:latin typeface="Meiryo UI" panose="020B0604030504040204" pitchFamily="50" charset="-128"/>
              <a:ea typeface="Meiryo UI" panose="020B0604030504040204" pitchFamily="50" charset="-128"/>
            </a:endParaRPr>
          </a:p>
          <a:p>
            <a:pPr marL="457200" indent="-457200">
              <a:buFont typeface="Wingdings" panose="05000000000000000000" pitchFamily="2" charset="2"/>
              <a:buChar char="l"/>
            </a:pPr>
            <a:r>
              <a:rPr lang="ja-JP" altLang="en-US" dirty="0"/>
              <a:t>トラブルから自身を守るために必要な知識や行動を考えるきっかけを提供</a:t>
            </a:r>
            <a:endParaRPr lang="en-US" altLang="ja-JP" dirty="0"/>
          </a:p>
          <a:p>
            <a:r>
              <a:rPr lang="ja-JP" altLang="en-US" dirty="0">
                <a:latin typeface="HGP創英角ｺﾞｼｯｸUB" panose="020B0900000000000000" pitchFamily="50" charset="-128"/>
                <a:ea typeface="HGP創英角ｺﾞｼｯｸUB" panose="020B0900000000000000" pitchFamily="50" charset="-128"/>
              </a:rPr>
              <a:t>特徴</a:t>
            </a:r>
            <a:endParaRPr lang="en-US" altLang="ja-JP" dirty="0">
              <a:latin typeface="HGP創英角ｺﾞｼｯｸUB" panose="020B0900000000000000" pitchFamily="50" charset="-128"/>
              <a:ea typeface="HGP創英角ｺﾞｼｯｸUB" panose="020B0900000000000000" pitchFamily="50" charset="-128"/>
            </a:endParaRPr>
          </a:p>
          <a:p>
            <a:pPr marL="457200" indent="-457200">
              <a:buFont typeface="Wingdings" panose="05000000000000000000" pitchFamily="2" charset="2"/>
              <a:buChar char="l"/>
            </a:pPr>
            <a:r>
              <a:rPr lang="ja-JP" altLang="en-US" dirty="0"/>
              <a:t>興味・関心が高められるよう、イラストで分かりやすく事例を紹介</a:t>
            </a:r>
          </a:p>
          <a:p>
            <a:pPr marL="457200" indent="-457200">
              <a:buFont typeface="Wingdings" panose="05000000000000000000" pitchFamily="2" charset="2"/>
              <a:buChar char="l"/>
            </a:pPr>
            <a:r>
              <a:rPr lang="ja-JP" altLang="en-US" dirty="0"/>
              <a:t>若年者を中心に、幅広い世代の消費者を想定</a:t>
            </a:r>
            <a:endParaRPr lang="en-US" altLang="ja-JP" dirty="0"/>
          </a:p>
          <a:p>
            <a:pPr marL="457200" indent="-457200">
              <a:buFont typeface="Wingdings" panose="05000000000000000000" pitchFamily="2" charset="2"/>
              <a:buChar char="l"/>
            </a:pPr>
            <a:r>
              <a:rPr lang="ja-JP" altLang="en-US" dirty="0"/>
              <a:t>授業・講座の導入など、消費者教育の実践場面ですぐに利用できる</a:t>
            </a:r>
            <a:endParaRPr lang="en-US" altLang="ja-JP" dirty="0"/>
          </a:p>
          <a:p>
            <a:pPr marL="457200" indent="-457200">
              <a:buFont typeface="Wingdings" panose="05000000000000000000" pitchFamily="2" charset="2"/>
              <a:buChar char="l"/>
            </a:pPr>
            <a:r>
              <a:rPr lang="ja-JP" altLang="en-US" dirty="0"/>
              <a:t>現場で活用しやすいよう、「自由にカスタマイズできる」形式で制作</a:t>
            </a:r>
            <a:endParaRPr lang="en-US" altLang="ja-JP" dirty="0"/>
          </a:p>
          <a:p>
            <a:pPr marL="457200" indent="-457200">
              <a:buFont typeface="Wingdings" panose="05000000000000000000" pitchFamily="2" charset="2"/>
              <a:buChar char="l"/>
            </a:pPr>
            <a:r>
              <a:rPr lang="ja-JP" altLang="ja-JP" dirty="0"/>
              <a:t>教育目的で</a:t>
            </a:r>
            <a:r>
              <a:rPr lang="ja-JP" altLang="ja-JP" b="1" u="sng" dirty="0">
                <a:uFill>
                  <a:solidFill>
                    <a:srgbClr val="FF0000"/>
                  </a:solidFill>
                </a:uFill>
              </a:rPr>
              <a:t>自由に流用</a:t>
            </a:r>
            <a:r>
              <a:rPr lang="ja-JP" altLang="en-US" b="1" u="sng" dirty="0">
                <a:uFill>
                  <a:solidFill>
                    <a:srgbClr val="FF0000"/>
                  </a:solidFill>
                </a:uFill>
              </a:rPr>
              <a:t>できる素材としている</a:t>
            </a:r>
            <a:endParaRPr lang="en-US" altLang="ja-JP" dirty="0"/>
          </a:p>
          <a:p>
            <a:r>
              <a:rPr lang="ja-JP" altLang="en-US" dirty="0"/>
              <a:t>　</a:t>
            </a:r>
          </a:p>
        </p:txBody>
      </p:sp>
      <p:sp>
        <p:nvSpPr>
          <p:cNvPr id="10" name="矢印: 下 9">
            <a:extLst>
              <a:ext uri="{FF2B5EF4-FFF2-40B4-BE49-F238E27FC236}">
                <a16:creationId xmlns:a16="http://schemas.microsoft.com/office/drawing/2014/main" id="{53B7FC14-64D8-4F8C-AEFF-C6A3FFF138BA}"/>
              </a:ext>
            </a:extLst>
          </p:cNvPr>
          <p:cNvSpPr/>
          <p:nvPr/>
        </p:nvSpPr>
        <p:spPr>
          <a:xfrm>
            <a:off x="4178894" y="5033686"/>
            <a:ext cx="818147" cy="336884"/>
          </a:xfrm>
          <a:prstGeom prst="downArrow">
            <a:avLst>
              <a:gd name="adj1" fmla="val 50000"/>
              <a:gd name="adj2" fmla="val 6714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テキスト ボックス 11">
            <a:extLst>
              <a:ext uri="{FF2B5EF4-FFF2-40B4-BE49-F238E27FC236}">
                <a16:creationId xmlns:a16="http://schemas.microsoft.com/office/drawing/2014/main" id="{5A08AE85-7A4B-4C1C-B17D-0AD54C34644F}"/>
              </a:ext>
            </a:extLst>
          </p:cNvPr>
          <p:cNvSpPr txBox="1"/>
          <p:nvPr/>
        </p:nvSpPr>
        <p:spPr>
          <a:xfrm>
            <a:off x="776171" y="5370570"/>
            <a:ext cx="7245145" cy="1168539"/>
          </a:xfrm>
          <a:prstGeom prst="flowChartTerminator">
            <a:avLst/>
          </a:prstGeom>
          <a:ln w="38100" cmpd="dbl"/>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ja-JP" altLang="en-US" sz="2400" b="1" dirty="0">
                <a:latin typeface="Meiryo UI" panose="020B0604030504040204" pitchFamily="50" charset="-128"/>
                <a:ea typeface="Meiryo UI" panose="020B0604030504040204" pitchFamily="50" charset="-128"/>
              </a:rPr>
              <a:t>「デジタル消費生活へのスタートライン」</a:t>
            </a:r>
            <a:r>
              <a:rPr lang="ja-JP" altLang="en-US" sz="2400" dirty="0">
                <a:latin typeface="Meiryo UI" panose="020B0604030504040204" pitchFamily="50" charset="-128"/>
                <a:ea typeface="Meiryo UI" panose="020B0604030504040204" pitchFamily="50" charset="-128"/>
              </a:rPr>
              <a:t>として、</a:t>
            </a:r>
            <a:endParaRPr lang="en-US" altLang="ja-JP" sz="2400" dirty="0">
              <a:latin typeface="Meiryo UI" panose="020B0604030504040204" pitchFamily="50" charset="-128"/>
              <a:ea typeface="Meiryo UI" panose="020B0604030504040204" pitchFamily="50" charset="-128"/>
            </a:endParaRPr>
          </a:p>
          <a:p>
            <a:pPr algn="ctr"/>
            <a:r>
              <a:rPr lang="ja-JP" altLang="en-US" sz="2400" dirty="0">
                <a:latin typeface="Meiryo UI" panose="020B0604030504040204" pitchFamily="50" charset="-128"/>
                <a:ea typeface="Meiryo UI" panose="020B0604030504040204" pitchFamily="50" charset="-128"/>
              </a:rPr>
              <a:t>是非ご活用ください。</a:t>
            </a:r>
          </a:p>
        </p:txBody>
      </p:sp>
      <p:sp>
        <p:nvSpPr>
          <p:cNvPr id="11" name="テキスト ボックス 10"/>
          <p:cNvSpPr txBox="1"/>
          <p:nvPr/>
        </p:nvSpPr>
        <p:spPr>
          <a:xfrm>
            <a:off x="99977" y="120403"/>
            <a:ext cx="3470888" cy="535531"/>
          </a:xfrm>
          <a:prstGeom prst="rect">
            <a:avLst/>
          </a:prstGeom>
          <a:noFill/>
        </p:spPr>
        <p:txBody>
          <a:bodyPr wrap="square" rtlCol="0">
            <a:spAutoFit/>
          </a:bodyPr>
          <a:lstStyle/>
          <a:p>
            <a:pPr defTabSz="685766">
              <a:lnSpc>
                <a:spcPct val="90000"/>
              </a:lnSpc>
              <a:spcBef>
                <a:spcPct val="0"/>
              </a:spcBef>
            </a:pPr>
            <a:r>
              <a:rPr lang="ja-JP" altLang="en-US" sz="3200" dirty="0">
                <a:latin typeface="HGP創英角ｺﾞｼｯｸUB" panose="020B0900000000000000" pitchFamily="50" charset="-128"/>
                <a:ea typeface="HGP創英角ｺﾞｼｯｸUB" panose="020B0900000000000000" pitchFamily="50" charset="-128"/>
              </a:rPr>
              <a:t>教材の目的と特徴</a:t>
            </a:r>
          </a:p>
        </p:txBody>
      </p:sp>
    </p:spTree>
    <p:extLst>
      <p:ext uri="{BB962C8B-B14F-4D97-AF65-F5344CB8AC3E}">
        <p14:creationId xmlns:p14="http://schemas.microsoft.com/office/powerpoint/2010/main" val="3743356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サブタイトル 2"/>
          <p:cNvSpPr txBox="1">
            <a:spLocks/>
          </p:cNvSpPr>
          <p:nvPr/>
        </p:nvSpPr>
        <p:spPr>
          <a:xfrm>
            <a:off x="4577497" y="5109369"/>
            <a:ext cx="4316935" cy="1249486"/>
          </a:xfrm>
          <a:prstGeom prst="rect">
            <a:avLst/>
          </a:prstGeom>
        </p:spPr>
        <p:txBody>
          <a:bodyPr vert="horz" lIns="68580" tIns="34290" rIns="68580" bIns="34290" rtlCol="0">
            <a:no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1600" b="1" dirty="0">
                <a:solidFill>
                  <a:srgbClr val="B7FEF7"/>
                </a:solidFill>
                <a:latin typeface="Meiryo UI" panose="020B0604030504040204" pitchFamily="50" charset="-128"/>
                <a:ea typeface="Meiryo UI" panose="020B0604030504040204" pitchFamily="50" charset="-128"/>
              </a:rPr>
              <a:t>●</a:t>
            </a:r>
            <a:r>
              <a:rPr lang="ja-JP" altLang="en-US" sz="1600" b="1" dirty="0">
                <a:latin typeface="Meiryo UI" panose="020B0604030504040204" pitchFamily="50" charset="-128"/>
                <a:ea typeface="Meiryo UI" panose="020B0604030504040204" pitchFamily="50" charset="-128"/>
                <a:hlinkClick r:id="" action="ppaction://noaction"/>
              </a:rPr>
              <a:t>まとめ</a:t>
            </a:r>
            <a:endParaRPr lang="en-US" altLang="ja-JP" sz="1600" b="1" dirty="0">
              <a:latin typeface="Meiryo UI" panose="020B0604030504040204" pitchFamily="50" charset="-128"/>
              <a:ea typeface="Meiryo UI" panose="020B0604030504040204" pitchFamily="50" charset="-128"/>
            </a:endParaRPr>
          </a:p>
          <a:p>
            <a:pPr algn="l"/>
            <a:r>
              <a:rPr lang="ja-JP" altLang="en-US" sz="1600" b="1" dirty="0">
                <a:solidFill>
                  <a:srgbClr val="B7FEF7"/>
                </a:solidFill>
                <a:latin typeface="Meiryo UI" panose="020B0604030504040204" pitchFamily="50" charset="-128"/>
                <a:ea typeface="Meiryo UI" panose="020B0604030504040204" pitchFamily="50" charset="-128"/>
              </a:rPr>
              <a:t>●</a:t>
            </a:r>
            <a:r>
              <a:rPr lang="ja-JP" altLang="en-US" sz="1600" b="1" dirty="0">
                <a:latin typeface="Meiryo UI" panose="020B0604030504040204" pitchFamily="50" charset="-128"/>
                <a:ea typeface="Meiryo UI" panose="020B0604030504040204" pitchFamily="50" charset="-128"/>
                <a:hlinkClick r:id="" action="ppaction://noaction"/>
              </a:rPr>
              <a:t>参考にした資料等（出典</a:t>
            </a:r>
            <a:r>
              <a:rPr lang="ja-JP" altLang="en-US" sz="1600" b="1" dirty="0" smtClean="0">
                <a:latin typeface="Meiryo UI" panose="020B0604030504040204" pitchFamily="50" charset="-128"/>
                <a:ea typeface="Meiryo UI" panose="020B0604030504040204" pitchFamily="50" charset="-128"/>
                <a:hlinkClick r:id="" action="ppaction://noaction"/>
              </a:rPr>
              <a:t>）</a:t>
            </a:r>
            <a:endParaRPr lang="en-US" altLang="ja-JP" sz="1600" b="1" dirty="0" smtClean="0">
              <a:solidFill>
                <a:srgbClr val="B7FEF7"/>
              </a:solidFill>
              <a:latin typeface="Meiryo UI" panose="020B0604030504040204" pitchFamily="50" charset="-128"/>
              <a:ea typeface="Meiryo UI" panose="020B0604030504040204" pitchFamily="50" charset="-128"/>
            </a:endParaRPr>
          </a:p>
          <a:p>
            <a:pPr algn="l"/>
            <a:r>
              <a:rPr lang="ja-JP" altLang="en-US" sz="1600" b="1" dirty="0" smtClean="0">
                <a:solidFill>
                  <a:srgbClr val="B7FEF7"/>
                </a:solidFill>
                <a:latin typeface="Meiryo UI" panose="020B0604030504040204" pitchFamily="50" charset="-128"/>
                <a:ea typeface="Meiryo UI" panose="020B0604030504040204" pitchFamily="50" charset="-128"/>
              </a:rPr>
              <a:t>●</a:t>
            </a:r>
            <a:r>
              <a:rPr lang="ja-JP" altLang="en-US" sz="1600" b="1" dirty="0">
                <a:latin typeface="Meiryo UI" panose="020B0604030504040204" pitchFamily="50" charset="-128"/>
                <a:ea typeface="Meiryo UI" panose="020B0604030504040204" pitchFamily="50" charset="-128"/>
                <a:hlinkClick r:id="" action="ppaction://noaction"/>
              </a:rPr>
              <a:t>相談したいときにかける電話番号</a:t>
            </a:r>
            <a:r>
              <a:rPr lang="ja-JP" altLang="en-US" sz="1600" b="1" dirty="0" smtClean="0">
                <a:latin typeface="Meiryo UI" panose="020B0604030504040204" pitchFamily="50" charset="-128"/>
                <a:ea typeface="Meiryo UI" panose="020B0604030504040204" pitchFamily="50" charset="-128"/>
                <a:hlinkClick r:id="" action="ppaction://noaction"/>
              </a:rPr>
              <a:t>は</a:t>
            </a:r>
            <a:endParaRPr lang="en-US" altLang="ja-JP" sz="1600" b="1" dirty="0">
              <a:latin typeface="Meiryo UI" panose="020B0604030504040204" pitchFamily="50" charset="-128"/>
              <a:ea typeface="Meiryo UI" panose="020B0604030504040204" pitchFamily="50" charset="-128"/>
            </a:endParaRPr>
          </a:p>
        </p:txBody>
      </p:sp>
      <p:sp>
        <p:nvSpPr>
          <p:cNvPr id="46" name="正方形/長方形 45">
            <a:hlinkClick r:id="" action="ppaction://noaction"/>
          </p:cNvPr>
          <p:cNvSpPr/>
          <p:nvPr/>
        </p:nvSpPr>
        <p:spPr>
          <a:xfrm>
            <a:off x="4577497" y="3654419"/>
            <a:ext cx="4316935" cy="322575"/>
          </a:xfrm>
          <a:prstGeom prst="rect">
            <a:avLst/>
          </a:prstGeom>
          <a:solidFill>
            <a:srgbClr val="FFFF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b="1" dirty="0">
                <a:solidFill>
                  <a:schemeClr val="tx1"/>
                </a:solidFill>
                <a:latin typeface="Meiryo UI" panose="020B0604030504040204" pitchFamily="50" charset="-128"/>
                <a:ea typeface="Meiryo UI" panose="020B0604030504040204" pitchFamily="50" charset="-128"/>
              </a:rPr>
              <a:t>経済の</a:t>
            </a:r>
            <a:r>
              <a:rPr lang="ja-JP" altLang="en-US" sz="1600" b="1" dirty="0" smtClean="0">
                <a:solidFill>
                  <a:schemeClr val="tx1"/>
                </a:solidFill>
                <a:latin typeface="Meiryo UI" panose="020B0604030504040204" pitchFamily="50" charset="-128"/>
                <a:ea typeface="Meiryo UI" panose="020B0604030504040204" pitchFamily="50" charset="-128"/>
              </a:rPr>
              <a:t>管理や計画</a:t>
            </a:r>
            <a:r>
              <a:rPr lang="ja-JP" altLang="en-US" sz="1600" b="1" dirty="0">
                <a:solidFill>
                  <a:schemeClr val="tx1"/>
                </a:solidFill>
                <a:latin typeface="Meiryo UI" panose="020B0604030504040204" pitchFamily="50" charset="-128"/>
                <a:ea typeface="Meiryo UI" panose="020B0604030504040204" pitchFamily="50" charset="-128"/>
              </a:rPr>
              <a:t>　　　　　　　　　　　　　　　　　　　　　　　　　　　　　　　　　　　</a:t>
            </a:r>
            <a:endParaRPr lang="en-US" altLang="ja-JP" sz="1600" b="1" dirty="0">
              <a:solidFill>
                <a:schemeClr val="tx1"/>
              </a:solidFill>
              <a:latin typeface="Meiryo UI" panose="020B0604030504040204" pitchFamily="50" charset="-128"/>
              <a:ea typeface="Meiryo UI" panose="020B0604030504040204" pitchFamily="50" charset="-128"/>
            </a:endParaRPr>
          </a:p>
        </p:txBody>
      </p:sp>
      <p:sp>
        <p:nvSpPr>
          <p:cNvPr id="43" name="正方形/長方形 42">
            <a:hlinkClick r:id="" action="ppaction://noaction"/>
          </p:cNvPr>
          <p:cNvSpPr/>
          <p:nvPr/>
        </p:nvSpPr>
        <p:spPr>
          <a:xfrm>
            <a:off x="4595129" y="2515713"/>
            <a:ext cx="4316935" cy="265439"/>
          </a:xfrm>
          <a:prstGeom prst="rect">
            <a:avLst/>
          </a:prstGeom>
          <a:solidFill>
            <a:srgbClr val="B2E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b="1" dirty="0">
                <a:solidFill>
                  <a:schemeClr val="tx1"/>
                </a:solidFill>
                <a:latin typeface="Meiryo UI" panose="020B0604030504040204" pitchFamily="50" charset="-128"/>
                <a:ea typeface="Meiryo UI" panose="020B0604030504040204" pitchFamily="50" charset="-128"/>
              </a:rPr>
              <a:t>キャッシュレス決済の利便性と問題点</a:t>
            </a:r>
            <a:endParaRPr lang="ja-JP" altLang="en-US" sz="1600" dirty="0">
              <a:solidFill>
                <a:schemeClr val="tx1"/>
              </a:solidFill>
            </a:endParaRPr>
          </a:p>
        </p:txBody>
      </p:sp>
      <p:sp>
        <p:nvSpPr>
          <p:cNvPr id="39" name="正方形/長方形 38">
            <a:hlinkClick r:id="" action="ppaction://noaction"/>
          </p:cNvPr>
          <p:cNvSpPr/>
          <p:nvPr/>
        </p:nvSpPr>
        <p:spPr>
          <a:xfrm>
            <a:off x="4527963" y="1286090"/>
            <a:ext cx="4316935" cy="263368"/>
          </a:xfrm>
          <a:prstGeom prst="rect">
            <a:avLst/>
          </a:prstGeom>
          <a:solidFill>
            <a:srgbClr val="ACA1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b="1" dirty="0">
                <a:solidFill>
                  <a:schemeClr val="tx1"/>
                </a:solidFill>
                <a:latin typeface="Meiryo UI" panose="020B0604030504040204" pitchFamily="50" charset="-128"/>
                <a:ea typeface="Meiryo UI" panose="020B0604030504040204" pitchFamily="50" charset="-128"/>
              </a:rPr>
              <a:t>消費者保護制度と消費者相談窓口の活用　　　　　　　　　　　　　　　　</a:t>
            </a:r>
            <a:endParaRPr lang="en-US" altLang="ja-JP" sz="1600" b="1" dirty="0">
              <a:solidFill>
                <a:schemeClr val="tx1"/>
              </a:solidFill>
              <a:latin typeface="Meiryo UI" panose="020B0604030504040204" pitchFamily="50" charset="-128"/>
              <a:ea typeface="Meiryo UI" panose="020B0604030504040204" pitchFamily="50" charset="-128"/>
            </a:endParaRPr>
          </a:p>
        </p:txBody>
      </p:sp>
      <p:sp>
        <p:nvSpPr>
          <p:cNvPr id="36" name="正方形/長方形 35">
            <a:hlinkClick r:id="" action="ppaction://noaction"/>
          </p:cNvPr>
          <p:cNvSpPr/>
          <p:nvPr/>
        </p:nvSpPr>
        <p:spPr>
          <a:xfrm>
            <a:off x="230864" y="5213496"/>
            <a:ext cx="4316935" cy="265438"/>
          </a:xfrm>
          <a:prstGeom prst="rect">
            <a:avLst/>
          </a:prstGeom>
          <a:solidFill>
            <a:srgbClr val="93AD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b="1" dirty="0">
                <a:solidFill>
                  <a:schemeClr val="tx1"/>
                </a:solidFill>
                <a:latin typeface="Meiryo UI" panose="020B0604030504040204" pitchFamily="50" charset="-128"/>
                <a:ea typeface="Meiryo UI" panose="020B0604030504040204" pitchFamily="50" charset="-128"/>
              </a:rPr>
              <a:t>製品事故の予防</a:t>
            </a:r>
            <a:endParaRPr lang="en-US" altLang="ja-JP" sz="1600" b="1" dirty="0">
              <a:solidFill>
                <a:schemeClr val="tx1"/>
              </a:solidFill>
              <a:latin typeface="Meiryo UI" panose="020B0604030504040204" pitchFamily="50" charset="-128"/>
              <a:ea typeface="Meiryo UI" panose="020B0604030504040204" pitchFamily="50" charset="-128"/>
            </a:endParaRPr>
          </a:p>
        </p:txBody>
      </p:sp>
      <p:sp>
        <p:nvSpPr>
          <p:cNvPr id="28" name="正方形/長方形 27">
            <a:hlinkClick r:id="" action="ppaction://noaction"/>
          </p:cNvPr>
          <p:cNvSpPr/>
          <p:nvPr/>
        </p:nvSpPr>
        <p:spPr>
          <a:xfrm>
            <a:off x="230864" y="3654419"/>
            <a:ext cx="4316935" cy="322575"/>
          </a:xfrm>
          <a:prstGeom prst="rect">
            <a:avLst/>
          </a:prstGeom>
          <a:solidFill>
            <a:srgbClr val="FFB8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b="1" dirty="0">
                <a:solidFill>
                  <a:schemeClr val="tx1"/>
                </a:solidFill>
                <a:latin typeface="Meiryo UI" panose="020B0604030504040204" pitchFamily="50" charset="-128"/>
                <a:ea typeface="Meiryo UI" panose="020B0604030504040204" pitchFamily="50" charset="-128"/>
              </a:rPr>
              <a:t>多様な購入方法と契約ルールの理解　　　　　　　　　　　　　　　　　　　　　　　　</a:t>
            </a:r>
            <a:endParaRPr lang="en-US" altLang="ja-JP" sz="1600" b="1" dirty="0">
              <a:solidFill>
                <a:schemeClr val="tx1"/>
              </a:solidFill>
              <a:latin typeface="Meiryo UI" panose="020B0604030504040204" pitchFamily="50" charset="-128"/>
              <a:ea typeface="Meiryo UI" panose="020B0604030504040204" pitchFamily="50" charset="-128"/>
            </a:endParaRPr>
          </a:p>
        </p:txBody>
      </p:sp>
      <p:sp>
        <p:nvSpPr>
          <p:cNvPr id="16" name="正方形/長方形 15">
            <a:hlinkClick r:id="" action="ppaction://noaction"/>
          </p:cNvPr>
          <p:cNvSpPr/>
          <p:nvPr/>
        </p:nvSpPr>
        <p:spPr>
          <a:xfrm>
            <a:off x="181328" y="1284019"/>
            <a:ext cx="4316935" cy="265438"/>
          </a:xfrm>
          <a:prstGeom prst="rect">
            <a:avLst/>
          </a:prstGeom>
          <a:solidFill>
            <a:srgbClr val="FF797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r>
              <a:rPr lang="ja-JP" altLang="en-US" sz="1600" b="1" dirty="0">
                <a:solidFill>
                  <a:schemeClr val="tx1"/>
                </a:solidFill>
                <a:latin typeface="Meiryo UI" panose="020B0604030504040204" pitchFamily="50" charset="-128"/>
                <a:ea typeface="Meiryo UI" panose="020B0604030504040204" pitchFamily="50" charset="-128"/>
              </a:rPr>
              <a:t>責任ある意思決定・広告や表示への批判的思考　　　　　　　　　　　　　　　</a:t>
            </a:r>
            <a:endParaRPr lang="en-US" altLang="ja-JP" sz="1600" b="1" dirty="0">
              <a:solidFill>
                <a:schemeClr val="tx1"/>
              </a:solidFill>
              <a:latin typeface="Meiryo UI" panose="020B0604030504040204" pitchFamily="50" charset="-128"/>
              <a:ea typeface="Meiryo UI" panose="020B0604030504040204" pitchFamily="50" charset="-128"/>
            </a:endParaRPr>
          </a:p>
        </p:txBody>
      </p:sp>
      <p:sp>
        <p:nvSpPr>
          <p:cNvPr id="13" name="サブタイトル 2"/>
          <p:cNvSpPr txBox="1">
            <a:spLocks/>
          </p:cNvSpPr>
          <p:nvPr/>
        </p:nvSpPr>
        <p:spPr>
          <a:xfrm>
            <a:off x="4577497" y="2847622"/>
            <a:ext cx="4316935" cy="455366"/>
          </a:xfrm>
          <a:prstGeom prst="rect">
            <a:avLst/>
          </a:prstGeom>
        </p:spPr>
        <p:txBody>
          <a:bodyPr vert="horz" lIns="68580" tIns="34290" rIns="68580" bIns="34290" rtlCol="0">
            <a:no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lnSpc>
                <a:spcPct val="100000"/>
              </a:lnSpc>
              <a:spcBef>
                <a:spcPts val="0"/>
              </a:spcBef>
            </a:pPr>
            <a:r>
              <a:rPr lang="ja-JP" altLang="en-US" sz="1600" dirty="0">
                <a:solidFill>
                  <a:srgbClr val="B2E182"/>
                </a:solidFill>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hlinkClick r:id="" action="ppaction://noaction"/>
              </a:rPr>
              <a:t>電子マネーで・・</a:t>
            </a:r>
            <a:r>
              <a:rPr lang="ja-JP" altLang="en-US" sz="1600" dirty="0" smtClean="0">
                <a:latin typeface="Meiryo UI" panose="020B0604030504040204" pitchFamily="50" charset="-128"/>
                <a:ea typeface="Meiryo UI" panose="020B0604030504040204" pitchFamily="50" charset="-128"/>
                <a:hlinkClick r:id="" action="ppaction://noaction"/>
              </a:rPr>
              <a:t>・！ </a:t>
            </a:r>
            <a:endParaRPr lang="en-US" altLang="ja-JP" sz="1600" dirty="0">
              <a:latin typeface="Meiryo UI" panose="020B0604030504040204" pitchFamily="50" charset="-128"/>
              <a:ea typeface="Meiryo UI" panose="020B0604030504040204" pitchFamily="50" charset="-128"/>
            </a:endParaRPr>
          </a:p>
          <a:p>
            <a:pPr algn="l">
              <a:lnSpc>
                <a:spcPct val="100000"/>
              </a:lnSpc>
              <a:spcBef>
                <a:spcPts val="0"/>
              </a:spcBef>
            </a:pPr>
            <a:r>
              <a:rPr lang="ja-JP" altLang="en-US" sz="1600" dirty="0">
                <a:solidFill>
                  <a:srgbClr val="B2E182"/>
                </a:solidFill>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hlinkClick r:id="" action="ppaction://noaction"/>
              </a:rPr>
              <a:t>クレジットカードで・・</a:t>
            </a:r>
            <a:r>
              <a:rPr lang="ja-JP" altLang="en-US" sz="1600" dirty="0" smtClean="0">
                <a:latin typeface="Meiryo UI" panose="020B0604030504040204" pitchFamily="50" charset="-128"/>
                <a:ea typeface="Meiryo UI" panose="020B0604030504040204" pitchFamily="50" charset="-128"/>
                <a:hlinkClick r:id="" action="ppaction://noaction"/>
              </a:rPr>
              <a:t>・！</a:t>
            </a:r>
            <a:endParaRPr lang="ja-JP" altLang="en-US" sz="1600" dirty="0"/>
          </a:p>
        </p:txBody>
      </p:sp>
      <p:sp>
        <p:nvSpPr>
          <p:cNvPr id="21" name="正方形/長方形 20">
            <a:hlinkClick r:id="" action="ppaction://noaction"/>
          </p:cNvPr>
          <p:cNvSpPr/>
          <p:nvPr/>
        </p:nvSpPr>
        <p:spPr>
          <a:xfrm>
            <a:off x="248496" y="2515714"/>
            <a:ext cx="4316935" cy="265438"/>
          </a:xfrm>
          <a:prstGeom prst="rect">
            <a:avLst/>
          </a:prstGeom>
          <a:solidFill>
            <a:srgbClr val="FF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b="1" dirty="0">
                <a:solidFill>
                  <a:schemeClr val="tx1"/>
                </a:solidFill>
                <a:latin typeface="Meiryo UI" panose="020B0604030504040204" pitchFamily="50" charset="-128"/>
                <a:ea typeface="Meiryo UI" panose="020B0604030504040204" pitchFamily="50" charset="-128"/>
              </a:rPr>
              <a:t>個人情報流出の予防</a:t>
            </a:r>
          </a:p>
        </p:txBody>
      </p:sp>
      <p:sp>
        <p:nvSpPr>
          <p:cNvPr id="23" name="サブタイトル 2"/>
          <p:cNvSpPr txBox="1">
            <a:spLocks/>
          </p:cNvSpPr>
          <p:nvPr/>
        </p:nvSpPr>
        <p:spPr>
          <a:xfrm>
            <a:off x="230863" y="2854525"/>
            <a:ext cx="4316935" cy="509150"/>
          </a:xfrm>
          <a:prstGeom prst="rect">
            <a:avLst/>
          </a:prstGeom>
        </p:spPr>
        <p:txBody>
          <a:bodyPr vert="horz" lIns="68580" tIns="34290" rIns="68580" bIns="34290" rtlCol="0">
            <a:no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lnSpc>
                <a:spcPct val="100000"/>
              </a:lnSpc>
              <a:spcBef>
                <a:spcPts val="0"/>
              </a:spcBef>
            </a:pPr>
            <a:r>
              <a:rPr lang="ja-JP" altLang="en-US" sz="1600" dirty="0">
                <a:solidFill>
                  <a:srgbClr val="FFCCFF"/>
                </a:solidFill>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hlinkClick r:id="" action="ppaction://noaction"/>
              </a:rPr>
              <a:t>プレゼントに当選！</a:t>
            </a:r>
            <a:endParaRPr lang="en-US" altLang="ja-JP" sz="1600" dirty="0">
              <a:latin typeface="Meiryo UI" panose="020B0604030504040204" pitchFamily="50" charset="-128"/>
              <a:ea typeface="Meiryo UI" panose="020B0604030504040204" pitchFamily="50" charset="-128"/>
            </a:endParaRPr>
          </a:p>
          <a:p>
            <a:pPr algn="l">
              <a:lnSpc>
                <a:spcPct val="100000"/>
              </a:lnSpc>
              <a:spcBef>
                <a:spcPts val="0"/>
              </a:spcBef>
            </a:pPr>
            <a:r>
              <a:rPr lang="ja-JP" altLang="en-US" sz="1600" dirty="0">
                <a:solidFill>
                  <a:srgbClr val="FFCCFF"/>
                </a:solidFill>
                <a:latin typeface="Meiryo UI" panose="020B0604030504040204" pitchFamily="50" charset="-128"/>
                <a:ea typeface="Meiryo UI" panose="020B0604030504040204" pitchFamily="50" charset="-128"/>
              </a:rPr>
              <a:t>●</a:t>
            </a:r>
            <a:r>
              <a:rPr lang="ja-JP" altLang="en-US" sz="1600" dirty="0" smtClean="0">
                <a:latin typeface="Meiryo UI" panose="020B0604030504040204" pitchFamily="50" charset="-128"/>
                <a:ea typeface="Meiryo UI" panose="020B0604030504040204" pitchFamily="50" charset="-128"/>
                <a:hlinkClick r:id="" action="ppaction://noaction"/>
              </a:rPr>
              <a:t>友達だ</a:t>
            </a:r>
            <a:r>
              <a:rPr lang="ja-JP" altLang="en-US" sz="1600" dirty="0">
                <a:latin typeface="Meiryo UI" panose="020B0604030504040204" pitchFamily="50" charset="-128"/>
                <a:ea typeface="Meiryo UI" panose="020B0604030504040204" pitchFamily="50" charset="-128"/>
                <a:hlinkClick r:id="" action="ppaction://noaction"/>
              </a:rPr>
              <a:t>と思ったら・・・</a:t>
            </a:r>
            <a:r>
              <a:rPr lang="ja-JP" altLang="en-US" sz="1600" dirty="0">
                <a:latin typeface="Meiryo UI" panose="020B0604030504040204" pitchFamily="50" charset="-128"/>
                <a:ea typeface="Meiryo UI" panose="020B0604030504040204" pitchFamily="50" charset="-128"/>
              </a:rPr>
              <a:t>　　　　　　　　　　　　　　　　　　　　　　　　　　　　　　   　　　　</a:t>
            </a:r>
            <a:endParaRPr lang="en-US" altLang="ja-JP" sz="1600" dirty="0">
              <a:latin typeface="Meiryo UI" panose="020B0604030504040204" pitchFamily="50" charset="-128"/>
              <a:ea typeface="Meiryo UI" panose="020B0604030504040204" pitchFamily="50" charset="-128"/>
            </a:endParaRPr>
          </a:p>
        </p:txBody>
      </p:sp>
      <p:sp>
        <p:nvSpPr>
          <p:cNvPr id="25" name="サブタイトル 2"/>
          <p:cNvSpPr txBox="1">
            <a:spLocks/>
          </p:cNvSpPr>
          <p:nvPr/>
        </p:nvSpPr>
        <p:spPr>
          <a:xfrm>
            <a:off x="230864" y="3999460"/>
            <a:ext cx="4316935" cy="1043899"/>
          </a:xfrm>
          <a:prstGeom prst="rect">
            <a:avLst/>
          </a:prstGeom>
        </p:spPr>
        <p:txBody>
          <a:bodyPr vert="horz" lIns="68580" tIns="34290" rIns="68580" bIns="34290" rtlCol="0">
            <a:no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lnSpc>
                <a:spcPct val="100000"/>
              </a:lnSpc>
              <a:spcBef>
                <a:spcPts val="0"/>
              </a:spcBef>
            </a:pPr>
            <a:r>
              <a:rPr lang="ja-JP" altLang="en-US" sz="1600" dirty="0" smtClean="0">
                <a:solidFill>
                  <a:srgbClr val="FFB84F"/>
                </a:solidFill>
                <a:latin typeface="Meiryo UI" panose="020B0604030504040204" pitchFamily="50" charset="-128"/>
                <a:ea typeface="Meiryo UI" panose="020B0604030504040204" pitchFamily="50" charset="-128"/>
              </a:rPr>
              <a:t>●</a:t>
            </a:r>
            <a:r>
              <a:rPr lang="ja-JP" altLang="en-US" sz="1600" dirty="0" smtClean="0">
                <a:latin typeface="Meiryo UI" panose="020B0604030504040204" pitchFamily="50" charset="-128"/>
                <a:ea typeface="Meiryo UI" panose="020B0604030504040204" pitchFamily="50" charset="-128"/>
                <a:hlinkClick r:id="" action="ppaction://noaction"/>
              </a:rPr>
              <a:t>１回</a:t>
            </a:r>
            <a:r>
              <a:rPr lang="ja-JP" altLang="en-US" sz="1600" dirty="0">
                <a:latin typeface="Meiryo UI" panose="020B0604030504040204" pitchFamily="50" charset="-128"/>
                <a:ea typeface="Meiryo UI" panose="020B0604030504040204" pitchFamily="50" charset="-128"/>
                <a:hlinkClick r:id="" action="ppaction://noaction"/>
              </a:rPr>
              <a:t>だけのつもりが・・・</a:t>
            </a:r>
            <a:endParaRPr lang="en-US" altLang="ja-JP" sz="1600" dirty="0">
              <a:latin typeface="Meiryo UI" panose="020B0604030504040204" pitchFamily="50" charset="-128"/>
              <a:ea typeface="Meiryo UI" panose="020B0604030504040204" pitchFamily="50" charset="-128"/>
            </a:endParaRPr>
          </a:p>
          <a:p>
            <a:pPr algn="l">
              <a:lnSpc>
                <a:spcPct val="100000"/>
              </a:lnSpc>
              <a:spcBef>
                <a:spcPts val="0"/>
              </a:spcBef>
            </a:pPr>
            <a:r>
              <a:rPr lang="ja-JP" altLang="en-US" sz="1600" dirty="0">
                <a:solidFill>
                  <a:srgbClr val="FFB84F"/>
                </a:solidFill>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hlinkClick r:id="" action="ppaction://noaction"/>
              </a:rPr>
              <a:t>お得なセール品だったけど・</a:t>
            </a:r>
            <a:r>
              <a:rPr lang="ja-JP" altLang="en-US" sz="1600" dirty="0" smtClean="0">
                <a:latin typeface="Meiryo UI" panose="020B0604030504040204" pitchFamily="50" charset="-128"/>
                <a:ea typeface="Meiryo UI" panose="020B0604030504040204" pitchFamily="50" charset="-128"/>
                <a:hlinkClick r:id="" action="ppaction://noaction"/>
              </a:rPr>
              <a:t>・・</a:t>
            </a:r>
            <a:endParaRPr lang="en-US" altLang="ja-JP" sz="1600" dirty="0">
              <a:latin typeface="Meiryo UI" panose="020B0604030504040204" pitchFamily="50" charset="-128"/>
              <a:ea typeface="Meiryo UI" panose="020B0604030504040204" pitchFamily="50" charset="-128"/>
            </a:endParaRPr>
          </a:p>
          <a:p>
            <a:pPr algn="l">
              <a:lnSpc>
                <a:spcPct val="100000"/>
              </a:lnSpc>
              <a:spcBef>
                <a:spcPts val="0"/>
              </a:spcBef>
            </a:pPr>
            <a:r>
              <a:rPr lang="ja-JP" altLang="en-US" sz="1600" dirty="0">
                <a:solidFill>
                  <a:srgbClr val="FFB84F"/>
                </a:solidFill>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hlinkClick r:id="" action="ppaction://noaction"/>
              </a:rPr>
              <a:t>激安広告につられたら・・・</a:t>
            </a:r>
            <a:endParaRPr lang="en-US" altLang="ja-JP" sz="1600" dirty="0">
              <a:latin typeface="Meiryo UI" panose="020B0604030504040204" pitchFamily="50" charset="-128"/>
              <a:ea typeface="Meiryo UI" panose="020B0604030504040204" pitchFamily="50" charset="-128"/>
            </a:endParaRPr>
          </a:p>
          <a:p>
            <a:pPr algn="l">
              <a:lnSpc>
                <a:spcPct val="100000"/>
              </a:lnSpc>
              <a:spcBef>
                <a:spcPts val="0"/>
              </a:spcBef>
            </a:pPr>
            <a:r>
              <a:rPr lang="ja-JP" altLang="en-US" sz="1600" dirty="0">
                <a:solidFill>
                  <a:srgbClr val="FFB84F"/>
                </a:solidFill>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hlinkClick r:id="" action="ppaction://noaction"/>
              </a:rPr>
              <a:t>出品者が指定する方法で支払ったら・・・</a:t>
            </a:r>
            <a:endParaRPr lang="ja-JP" altLang="en-US" sz="1600" dirty="0">
              <a:latin typeface="Meiryo UI" panose="020B0604030504040204" pitchFamily="50" charset="-128"/>
              <a:ea typeface="Meiryo UI" panose="020B0604030504040204" pitchFamily="50" charset="-128"/>
            </a:endParaRPr>
          </a:p>
        </p:txBody>
      </p:sp>
      <p:sp>
        <p:nvSpPr>
          <p:cNvPr id="26" name="サブタイトル 2"/>
          <p:cNvSpPr txBox="1">
            <a:spLocks/>
          </p:cNvSpPr>
          <p:nvPr/>
        </p:nvSpPr>
        <p:spPr>
          <a:xfrm>
            <a:off x="230864" y="5520439"/>
            <a:ext cx="4316935" cy="452476"/>
          </a:xfrm>
          <a:prstGeom prst="rect">
            <a:avLst/>
          </a:prstGeom>
        </p:spPr>
        <p:txBody>
          <a:bodyPr vert="horz" lIns="68580" tIns="34290" rIns="68580" bIns="34290" rtlCol="0">
            <a:no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lnSpc>
                <a:spcPct val="100000"/>
              </a:lnSpc>
              <a:spcBef>
                <a:spcPts val="0"/>
              </a:spcBef>
            </a:pPr>
            <a:r>
              <a:rPr lang="ja-JP" altLang="en-US" sz="1600" dirty="0">
                <a:solidFill>
                  <a:srgbClr val="93ADDD"/>
                </a:solidFill>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hlinkClick r:id="" action="ppaction://noaction"/>
              </a:rPr>
              <a:t>その商品、大丈夫？</a:t>
            </a:r>
            <a:r>
              <a:rPr lang="ja-JP" altLang="en-US" sz="1200" dirty="0">
                <a:latin typeface="Meiryo UI" panose="020B0604030504040204" pitchFamily="50" charset="-128"/>
                <a:ea typeface="Meiryo UI" panose="020B0604030504040204" pitchFamily="50" charset="-128"/>
                <a:hlinkClick r:id="" action="ppaction://noaction"/>
              </a:rPr>
              <a:t>「激安」に惹かれて買ったけど・・・</a:t>
            </a:r>
            <a:r>
              <a:rPr lang="ja-JP" altLang="en-US" sz="1400" dirty="0">
                <a:latin typeface="Meiryo UI" panose="020B0604030504040204" pitchFamily="50" charset="-128"/>
                <a:ea typeface="Meiryo UI" panose="020B0604030504040204" pitchFamily="50" charset="-128"/>
                <a:hlinkClick r:id="" action="ppaction://noaction"/>
              </a:rPr>
              <a:t>①</a:t>
            </a:r>
            <a:endParaRPr lang="en-US" altLang="ja-JP" sz="1400" dirty="0">
              <a:latin typeface="Meiryo UI" panose="020B0604030504040204" pitchFamily="50" charset="-128"/>
              <a:ea typeface="Meiryo UI" panose="020B0604030504040204" pitchFamily="50" charset="-128"/>
            </a:endParaRPr>
          </a:p>
          <a:p>
            <a:pPr algn="l">
              <a:lnSpc>
                <a:spcPct val="100000"/>
              </a:lnSpc>
              <a:spcBef>
                <a:spcPts val="0"/>
              </a:spcBef>
            </a:pPr>
            <a:r>
              <a:rPr lang="ja-JP" altLang="en-US" sz="1600" dirty="0">
                <a:solidFill>
                  <a:srgbClr val="93ADDD"/>
                </a:solidFill>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hlinkClick r:id="" action="ppaction://noaction"/>
              </a:rPr>
              <a:t>その商品、大丈夫</a:t>
            </a:r>
            <a:r>
              <a:rPr lang="ja-JP" altLang="en-US" sz="1600" dirty="0" smtClean="0">
                <a:latin typeface="Meiryo UI" panose="020B0604030504040204" pitchFamily="50" charset="-128"/>
                <a:ea typeface="Meiryo UI" panose="020B0604030504040204" pitchFamily="50" charset="-128"/>
                <a:hlinkClick r:id="" action="ppaction://noaction"/>
              </a:rPr>
              <a:t>？</a:t>
            </a:r>
            <a:r>
              <a:rPr lang="ja-JP" altLang="en-US" sz="1200" dirty="0" smtClean="0">
                <a:latin typeface="Meiryo UI" panose="020B0604030504040204" pitchFamily="50" charset="-128"/>
                <a:ea typeface="Meiryo UI" panose="020B0604030504040204" pitchFamily="50" charset="-128"/>
                <a:hlinkClick r:id="" action="ppaction://noaction"/>
              </a:rPr>
              <a:t>「</a:t>
            </a:r>
            <a:r>
              <a:rPr lang="ja-JP" altLang="en-US" sz="1200" dirty="0">
                <a:latin typeface="Meiryo UI" panose="020B0604030504040204" pitchFamily="50" charset="-128"/>
                <a:ea typeface="Meiryo UI" panose="020B0604030504040204" pitchFamily="50" charset="-128"/>
                <a:hlinkClick r:id="" action="ppaction://noaction"/>
              </a:rPr>
              <a:t>激安」に惹かれて買ったけど・・・②</a:t>
            </a:r>
            <a:endParaRPr lang="ja-JP" altLang="en-US" sz="1400" dirty="0"/>
          </a:p>
        </p:txBody>
      </p:sp>
      <p:sp>
        <p:nvSpPr>
          <p:cNvPr id="32" name="サブタイトル 2"/>
          <p:cNvSpPr txBox="1">
            <a:spLocks/>
          </p:cNvSpPr>
          <p:nvPr/>
        </p:nvSpPr>
        <p:spPr>
          <a:xfrm>
            <a:off x="4527963" y="1600196"/>
            <a:ext cx="4381645" cy="443533"/>
          </a:xfrm>
          <a:prstGeom prst="rect">
            <a:avLst/>
          </a:prstGeom>
        </p:spPr>
        <p:txBody>
          <a:bodyPr vert="horz" lIns="68580" tIns="34290" rIns="68580" bIns="34290" rtlCol="0">
            <a:no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defTabSz="589331">
              <a:lnSpc>
                <a:spcPct val="100000"/>
              </a:lnSpc>
              <a:spcBef>
                <a:spcPts val="0"/>
              </a:spcBef>
            </a:pPr>
            <a:r>
              <a:rPr lang="ja-JP" altLang="en-US" sz="1600" dirty="0" smtClean="0">
                <a:solidFill>
                  <a:srgbClr val="ACA1FD"/>
                </a:solidFill>
                <a:latin typeface="Meiryo UI" panose="020B0604030504040204" pitchFamily="50" charset="-128"/>
                <a:ea typeface="Meiryo UI" panose="020B0604030504040204" pitchFamily="50" charset="-128"/>
              </a:rPr>
              <a:t>●</a:t>
            </a:r>
            <a:r>
              <a:rPr lang="ja-JP" altLang="en-US" sz="1600" dirty="0" smtClean="0">
                <a:latin typeface="Meiryo UI" panose="020B0604030504040204" pitchFamily="50" charset="-128"/>
                <a:ea typeface="Meiryo UI" panose="020B0604030504040204" pitchFamily="50" charset="-128"/>
                <a:hlinkClick r:id="" action="ppaction://noaction"/>
              </a:rPr>
              <a:t>思わず</a:t>
            </a:r>
            <a:r>
              <a:rPr lang="ja-JP" altLang="en-US" sz="1600" dirty="0">
                <a:latin typeface="Meiryo UI" panose="020B0604030504040204" pitchFamily="50" charset="-128"/>
                <a:ea typeface="Meiryo UI" panose="020B0604030504040204" pitchFamily="50" charset="-128"/>
                <a:hlinkClick r:id="" action="ppaction://noaction"/>
              </a:rPr>
              <a:t>タップしてしまったら・・・</a:t>
            </a:r>
            <a:r>
              <a:rPr lang="ja-JP" altLang="en-US" sz="1600" dirty="0" smtClean="0">
                <a:latin typeface="Meiryo UI" panose="020B0604030504040204" pitchFamily="50" charset="-128"/>
                <a:ea typeface="Meiryo UI" panose="020B0604030504040204" pitchFamily="50" charset="-128"/>
                <a:hlinkClick r:id="" action="ppaction://noaction"/>
              </a:rPr>
              <a:t>①</a:t>
            </a:r>
            <a:endParaRPr lang="en-US" altLang="ja-JP" sz="1600" dirty="0">
              <a:solidFill>
                <a:srgbClr val="FF0000"/>
              </a:solidFill>
              <a:latin typeface="Meiryo UI" panose="020B0604030504040204" pitchFamily="50" charset="-128"/>
              <a:ea typeface="Meiryo UI" panose="020B0604030504040204" pitchFamily="50" charset="-128"/>
            </a:endParaRPr>
          </a:p>
          <a:p>
            <a:pPr algn="l" defTabSz="589331">
              <a:lnSpc>
                <a:spcPct val="100000"/>
              </a:lnSpc>
              <a:spcBef>
                <a:spcPts val="0"/>
              </a:spcBef>
            </a:pPr>
            <a:r>
              <a:rPr lang="ja-JP" altLang="en-US" sz="1600" dirty="0">
                <a:solidFill>
                  <a:srgbClr val="ACA1FD"/>
                </a:solidFill>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hlinkClick r:id="" action="ppaction://noaction"/>
              </a:rPr>
              <a:t>思わずタップしてしまったら・・・</a:t>
            </a:r>
            <a:r>
              <a:rPr lang="ja-JP" altLang="en-US" sz="1600" dirty="0" smtClean="0">
                <a:latin typeface="Meiryo UI" panose="020B0604030504040204" pitchFamily="50" charset="-128"/>
                <a:ea typeface="Meiryo UI" panose="020B0604030504040204" pitchFamily="50" charset="-128"/>
                <a:hlinkClick r:id="" action="ppaction://noaction"/>
              </a:rPr>
              <a:t>②</a:t>
            </a:r>
            <a:endParaRPr lang="ja-JP" altLang="en-US" sz="1600" dirty="0"/>
          </a:p>
        </p:txBody>
      </p:sp>
      <p:sp>
        <p:nvSpPr>
          <p:cNvPr id="33" name="サブタイトル 2"/>
          <p:cNvSpPr txBox="1">
            <a:spLocks/>
          </p:cNvSpPr>
          <p:nvPr/>
        </p:nvSpPr>
        <p:spPr>
          <a:xfrm>
            <a:off x="4565431" y="4064739"/>
            <a:ext cx="4316935" cy="211728"/>
          </a:xfrm>
          <a:prstGeom prst="rect">
            <a:avLst/>
          </a:prstGeom>
        </p:spPr>
        <p:txBody>
          <a:bodyPr vert="horz" lIns="68580" tIns="34290" rIns="68580" bIns="34290" rtlCol="0">
            <a:no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lnSpc>
                <a:spcPct val="100000"/>
              </a:lnSpc>
              <a:spcBef>
                <a:spcPts val="0"/>
              </a:spcBef>
            </a:pPr>
            <a:r>
              <a:rPr lang="ja-JP" altLang="en-US" sz="1600" dirty="0" smtClean="0">
                <a:solidFill>
                  <a:srgbClr val="FFFF97"/>
                </a:solidFill>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hlinkClick r:id="" action="ppaction://noaction"/>
              </a:rPr>
              <a:t>バイトよりも簡単！？</a:t>
            </a:r>
            <a:r>
              <a:rPr lang="ja-JP" altLang="en-US" sz="1600" dirty="0">
                <a:latin typeface="Meiryo UI" panose="020B0604030504040204" pitchFamily="50" charset="-128"/>
                <a:ea typeface="Meiryo UI" panose="020B0604030504040204" pitchFamily="50" charset="-128"/>
              </a:rPr>
              <a:t>　　　　　　　　　　　　　　　　　　　　　              　　　　　　　　　　　　　　　</a:t>
            </a:r>
            <a:endParaRPr lang="ja-JP" altLang="en-US" sz="1600" dirty="0"/>
          </a:p>
        </p:txBody>
      </p:sp>
      <p:sp>
        <p:nvSpPr>
          <p:cNvPr id="41" name="正方形/長方形 40"/>
          <p:cNvSpPr/>
          <p:nvPr/>
        </p:nvSpPr>
        <p:spPr>
          <a:xfrm>
            <a:off x="0" y="0"/>
            <a:ext cx="9144000" cy="7874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accent1">
                  <a:lumMod val="40000"/>
                  <a:lumOff val="60000"/>
                </a:schemeClr>
              </a:solidFill>
            </a:endParaRPr>
          </a:p>
        </p:txBody>
      </p:sp>
      <p:sp>
        <p:nvSpPr>
          <p:cNvPr id="49" name="テキスト ボックス 48"/>
          <p:cNvSpPr txBox="1"/>
          <p:nvPr/>
        </p:nvSpPr>
        <p:spPr>
          <a:xfrm>
            <a:off x="99977" y="120403"/>
            <a:ext cx="1526616" cy="535531"/>
          </a:xfrm>
          <a:prstGeom prst="rect">
            <a:avLst/>
          </a:prstGeom>
          <a:noFill/>
        </p:spPr>
        <p:txBody>
          <a:bodyPr wrap="square" rtlCol="0">
            <a:spAutoFit/>
          </a:bodyPr>
          <a:lstStyle/>
          <a:p>
            <a:pPr defTabSz="685766">
              <a:lnSpc>
                <a:spcPct val="90000"/>
              </a:lnSpc>
              <a:spcBef>
                <a:spcPct val="0"/>
              </a:spcBef>
            </a:pPr>
            <a:r>
              <a:rPr lang="ja-JP" altLang="en-US" sz="3200" dirty="0">
                <a:latin typeface="HGP創英角ｺﾞｼｯｸUB" panose="020B0900000000000000" pitchFamily="50" charset="-128"/>
                <a:ea typeface="HGP創英角ｺﾞｼｯｸUB" panose="020B0900000000000000" pitchFamily="50" charset="-128"/>
              </a:rPr>
              <a:t>目次</a:t>
            </a:r>
            <a:endParaRPr lang="en-US" altLang="ja-JP" sz="3200" dirty="0">
              <a:latin typeface="HGP創英角ｺﾞｼｯｸUB" panose="020B0900000000000000" pitchFamily="50" charset="-128"/>
              <a:ea typeface="HGP創英角ｺﾞｼｯｸUB" panose="020B0900000000000000" pitchFamily="50" charset="-128"/>
            </a:endParaRPr>
          </a:p>
        </p:txBody>
      </p:sp>
      <p:sp>
        <p:nvSpPr>
          <p:cNvPr id="3" name="サブタイトル 2"/>
          <p:cNvSpPr>
            <a:spLocks noGrp="1"/>
          </p:cNvSpPr>
          <p:nvPr>
            <p:ph type="subTitle" idx="1"/>
          </p:nvPr>
        </p:nvSpPr>
        <p:spPr>
          <a:xfrm>
            <a:off x="181330" y="1606900"/>
            <a:ext cx="4346633" cy="815823"/>
          </a:xfrm>
        </p:spPr>
        <p:txBody>
          <a:bodyPr>
            <a:noAutofit/>
          </a:bodyPr>
          <a:lstStyle/>
          <a:p>
            <a:pPr algn="l">
              <a:lnSpc>
                <a:spcPct val="100000"/>
              </a:lnSpc>
              <a:spcBef>
                <a:spcPts val="0"/>
              </a:spcBef>
            </a:pPr>
            <a:r>
              <a:rPr lang="ja-JP" altLang="en-US" sz="1600" dirty="0">
                <a:solidFill>
                  <a:srgbClr val="FF7979"/>
                </a:solidFill>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hlinkClick r:id="" action="ppaction://noaction"/>
              </a:rPr>
              <a:t>無料のライブ配信で・・・</a:t>
            </a:r>
            <a:endParaRPr lang="en-US" altLang="ja-JP" sz="1600" dirty="0">
              <a:latin typeface="Meiryo UI" panose="020B0604030504040204" pitchFamily="50" charset="-128"/>
              <a:ea typeface="Meiryo UI" panose="020B0604030504040204" pitchFamily="50" charset="-128"/>
            </a:endParaRPr>
          </a:p>
          <a:p>
            <a:pPr algn="l">
              <a:lnSpc>
                <a:spcPct val="100000"/>
              </a:lnSpc>
              <a:spcBef>
                <a:spcPts val="0"/>
              </a:spcBef>
            </a:pPr>
            <a:r>
              <a:rPr lang="ja-JP" altLang="en-US" sz="1600" dirty="0">
                <a:solidFill>
                  <a:srgbClr val="FF7979"/>
                </a:solidFill>
                <a:latin typeface="Meiryo UI" panose="020B0604030504040204" pitchFamily="50" charset="-128"/>
                <a:ea typeface="Meiryo UI" panose="020B0604030504040204" pitchFamily="50" charset="-128"/>
              </a:rPr>
              <a:t>●</a:t>
            </a:r>
            <a:r>
              <a:rPr lang="en-US" altLang="ja-JP" sz="1600" dirty="0">
                <a:latin typeface="Meiryo UI" panose="020B0604030504040204" pitchFamily="50" charset="-128"/>
                <a:ea typeface="Meiryo UI" panose="020B0604030504040204" pitchFamily="50" charset="-128"/>
                <a:hlinkClick r:id="" action="ppaction://noaction"/>
              </a:rPr>
              <a:t>SNS</a:t>
            </a:r>
            <a:r>
              <a:rPr lang="ja-JP" altLang="en-US" sz="1600" dirty="0">
                <a:latin typeface="Meiryo UI" panose="020B0604030504040204" pitchFamily="50" charset="-128"/>
                <a:ea typeface="Meiryo UI" panose="020B0604030504040204" pitchFamily="50" charset="-128"/>
                <a:hlinkClick r:id="" action="ppaction://noaction"/>
              </a:rPr>
              <a:t>でイチオシの商品が・・・！</a:t>
            </a:r>
            <a:r>
              <a:rPr lang="ja-JP" altLang="en-US" sz="1600" dirty="0">
                <a:solidFill>
                  <a:srgbClr val="FF0000"/>
                </a:solidFill>
                <a:latin typeface="Meiryo UI" panose="020B0604030504040204" pitchFamily="50" charset="-128"/>
                <a:ea typeface="Meiryo UI" panose="020B0604030504040204" pitchFamily="50" charset="-128"/>
              </a:rPr>
              <a:t> </a:t>
            </a:r>
            <a:endParaRPr lang="en-US" altLang="ja-JP" sz="1600" dirty="0">
              <a:solidFill>
                <a:srgbClr val="FF0000"/>
              </a:solidFill>
              <a:latin typeface="Meiryo UI" panose="020B0604030504040204" pitchFamily="50" charset="-128"/>
              <a:ea typeface="Meiryo UI" panose="020B0604030504040204" pitchFamily="50" charset="-128"/>
            </a:endParaRPr>
          </a:p>
          <a:p>
            <a:pPr algn="l">
              <a:lnSpc>
                <a:spcPct val="100000"/>
              </a:lnSpc>
              <a:spcBef>
                <a:spcPts val="0"/>
              </a:spcBef>
            </a:pPr>
            <a:r>
              <a:rPr lang="ja-JP" altLang="en-US" sz="1600" dirty="0">
                <a:solidFill>
                  <a:srgbClr val="FF7979"/>
                </a:solidFill>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hlinkClick r:id="" action="ppaction://noaction"/>
              </a:rPr>
              <a:t>ネット広告で人気№１だったのに・・・！</a:t>
            </a:r>
            <a:endParaRPr lang="en-US" altLang="ja-JP" sz="1600" dirty="0">
              <a:solidFill>
                <a:schemeClr val="accent5"/>
              </a:solidFill>
              <a:latin typeface="Meiryo UI" panose="020B0604030504040204" pitchFamily="50" charset="-128"/>
              <a:ea typeface="Meiryo UI" panose="020B0604030504040204" pitchFamily="50" charset="-128"/>
            </a:endParaRPr>
          </a:p>
          <a:p>
            <a:pPr algn="l">
              <a:lnSpc>
                <a:spcPct val="100000"/>
              </a:lnSpc>
              <a:spcBef>
                <a:spcPts val="0"/>
              </a:spcBef>
            </a:pPr>
            <a:r>
              <a:rPr lang="ja-JP" altLang="en-US" sz="1600" dirty="0">
                <a:latin typeface="Meiryo UI" panose="020B0604030504040204" pitchFamily="50" charset="-128"/>
                <a:ea typeface="Meiryo UI" panose="020B0604030504040204" pitchFamily="50" charset="-128"/>
              </a:rPr>
              <a:t>　</a:t>
            </a:r>
            <a:endParaRPr lang="ja-JP" altLang="en-US" sz="1600" dirty="0"/>
          </a:p>
        </p:txBody>
      </p:sp>
      <p:sp>
        <p:nvSpPr>
          <p:cNvPr id="50" name="正方形/長方形 49">
            <a:hlinkClick r:id="" action="ppaction://noaction"/>
          </p:cNvPr>
          <p:cNvSpPr/>
          <p:nvPr/>
        </p:nvSpPr>
        <p:spPr>
          <a:xfrm>
            <a:off x="4577497" y="4819213"/>
            <a:ext cx="4316935" cy="265438"/>
          </a:xfrm>
          <a:prstGeom prst="rect">
            <a:avLst/>
          </a:prstGeom>
          <a:solidFill>
            <a:srgbClr val="B7FE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b="1" dirty="0">
                <a:solidFill>
                  <a:schemeClr val="tx1"/>
                </a:solidFill>
                <a:latin typeface="Meiryo UI" panose="020B0604030504040204" pitchFamily="50" charset="-128"/>
                <a:ea typeface="Meiryo UI" panose="020B0604030504040204" pitchFamily="50" charset="-128"/>
              </a:rPr>
              <a:t>資料</a:t>
            </a:r>
            <a:endParaRPr lang="en-US" altLang="ja-JP" sz="1600" b="1" dirty="0">
              <a:solidFill>
                <a:schemeClr val="tx1"/>
              </a:solidFill>
              <a:latin typeface="Meiryo UI" panose="020B0604030504040204" pitchFamily="50" charset="-128"/>
              <a:ea typeface="Meiryo UI" panose="020B0604030504040204" pitchFamily="50" charset="-128"/>
            </a:endParaRPr>
          </a:p>
        </p:txBody>
      </p:sp>
      <p:sp>
        <p:nvSpPr>
          <p:cNvPr id="24" name="サブタイトル 2"/>
          <p:cNvSpPr txBox="1">
            <a:spLocks/>
          </p:cNvSpPr>
          <p:nvPr/>
        </p:nvSpPr>
        <p:spPr>
          <a:xfrm>
            <a:off x="181329" y="992423"/>
            <a:ext cx="4316935" cy="211728"/>
          </a:xfrm>
          <a:prstGeom prst="rect">
            <a:avLst/>
          </a:prstGeom>
        </p:spPr>
        <p:txBody>
          <a:bodyPr vert="horz" lIns="68580" tIns="34290" rIns="68580" bIns="34290" rtlCol="0">
            <a:no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1600" dirty="0">
                <a:solidFill>
                  <a:srgbClr val="9DC3E6"/>
                </a:solidFill>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はじめに　　　　　　　　　　　　　　　　　　　　　              　　　　　　　　　　　　　　　　　　　　　　　　　　　　　　　　　</a:t>
            </a:r>
            <a:endParaRPr lang="ja-JP" altLang="en-US" sz="1600" dirty="0"/>
          </a:p>
        </p:txBody>
      </p:sp>
    </p:spTree>
    <p:extLst>
      <p:ext uri="{BB962C8B-B14F-4D97-AF65-F5344CB8AC3E}">
        <p14:creationId xmlns:p14="http://schemas.microsoft.com/office/powerpoint/2010/main" val="10410527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フッター プレースホルダー 1"/>
          <p:cNvSpPr>
            <a:spLocks noGrp="1"/>
          </p:cNvSpPr>
          <p:nvPr>
            <p:ph type="ftr" sz="quarter" idx="11"/>
          </p:nvPr>
        </p:nvSpPr>
        <p:spPr/>
        <p:txBody>
          <a:bodyPr/>
          <a:lstStyle/>
          <a:p>
            <a:endParaRPr kumimoji="1" lang="ja-JP" altLang="en-US"/>
          </a:p>
        </p:txBody>
      </p:sp>
      <p:sp>
        <p:nvSpPr>
          <p:cNvPr id="3" name="正方形/長方形 2"/>
          <p:cNvSpPr/>
          <p:nvPr/>
        </p:nvSpPr>
        <p:spPr>
          <a:xfrm>
            <a:off x="0" y="0"/>
            <a:ext cx="9144000" cy="7874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accent1">
                  <a:lumMod val="40000"/>
                  <a:lumOff val="60000"/>
                </a:schemeClr>
              </a:solidFill>
            </a:endParaRPr>
          </a:p>
        </p:txBody>
      </p:sp>
      <p:sp>
        <p:nvSpPr>
          <p:cNvPr id="6" name="テキスト ボックス 5"/>
          <p:cNvSpPr txBox="1"/>
          <p:nvPr/>
        </p:nvSpPr>
        <p:spPr>
          <a:xfrm>
            <a:off x="145610" y="179164"/>
            <a:ext cx="6648480" cy="535531"/>
          </a:xfrm>
          <a:prstGeom prst="rect">
            <a:avLst/>
          </a:prstGeom>
          <a:noFill/>
        </p:spPr>
        <p:txBody>
          <a:bodyPr wrap="square" rtlCol="0">
            <a:spAutoFit/>
          </a:bodyPr>
          <a:lstStyle/>
          <a:p>
            <a:pPr defTabSz="685766">
              <a:lnSpc>
                <a:spcPct val="90000"/>
              </a:lnSpc>
              <a:spcBef>
                <a:spcPct val="0"/>
              </a:spcBef>
            </a:pPr>
            <a:r>
              <a:rPr lang="ja-JP" altLang="en-US" sz="3200" dirty="0">
                <a:latin typeface="HGP創英角ｺﾞｼｯｸUB" panose="020B0900000000000000" pitchFamily="50" charset="-128"/>
                <a:ea typeface="HGP創英角ｺﾞｼｯｸUB" panose="020B0900000000000000" pitchFamily="50" charset="-128"/>
              </a:rPr>
              <a:t>活用方法例＜参考＞</a:t>
            </a:r>
          </a:p>
        </p:txBody>
      </p:sp>
      <p:sp>
        <p:nvSpPr>
          <p:cNvPr id="8" name="コンテンツ プレースホルダー 2"/>
          <p:cNvSpPr txBox="1">
            <a:spLocks/>
          </p:cNvSpPr>
          <p:nvPr/>
        </p:nvSpPr>
        <p:spPr>
          <a:xfrm>
            <a:off x="587142" y="1142116"/>
            <a:ext cx="8191098" cy="5357836"/>
          </a:xfrm>
          <a:prstGeom prst="rect">
            <a:avLst/>
          </a:prstGeom>
          <a:ln w="28575">
            <a:noFill/>
          </a:ln>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120000"/>
              </a:lnSpc>
              <a:spcBef>
                <a:spcPts val="900"/>
              </a:spcBef>
              <a:buClr>
                <a:schemeClr val="accent5"/>
              </a:buClr>
              <a:buSzPct val="80000"/>
              <a:buNone/>
            </a:pPr>
            <a:r>
              <a:rPr lang="ja-JP" altLang="en-US" sz="1600" b="1" dirty="0">
                <a:latin typeface="Meiryo UI" panose="020B0604030504040204" pitchFamily="50" charset="-128"/>
                <a:ea typeface="Meiryo UI" panose="020B0604030504040204" pitchFamily="50" charset="-128"/>
              </a:rPr>
              <a:t>〇高等学校の家庭科等の授業における、補助教材としての活用</a:t>
            </a:r>
          </a:p>
          <a:p>
            <a:pPr marL="0" indent="0">
              <a:lnSpc>
                <a:spcPct val="120000"/>
              </a:lnSpc>
              <a:spcBef>
                <a:spcPts val="900"/>
              </a:spcBef>
              <a:buClr>
                <a:schemeClr val="accent5"/>
              </a:buClr>
              <a:buSzPct val="80000"/>
              <a:buNone/>
            </a:pPr>
            <a:r>
              <a:rPr lang="ja-JP" altLang="en-US" sz="1600" dirty="0">
                <a:latin typeface="Meiryo UI" panose="020B0604030504040204" pitchFamily="50" charset="-128"/>
                <a:ea typeface="Meiryo UI" panose="020B0604030504040204" pitchFamily="50" charset="-128"/>
              </a:rPr>
              <a:t>・単元ごとの導入部分で事例を示すことで、学習に対する興味や理解度を高める。</a:t>
            </a:r>
          </a:p>
          <a:p>
            <a:pPr marL="0" indent="0">
              <a:lnSpc>
                <a:spcPct val="120000"/>
              </a:lnSpc>
              <a:spcBef>
                <a:spcPts val="900"/>
              </a:spcBef>
              <a:buClr>
                <a:schemeClr val="accent5"/>
              </a:buClr>
              <a:buSzPct val="80000"/>
              <a:buNone/>
            </a:pPr>
            <a:r>
              <a:rPr lang="ja-JP" altLang="en-US" sz="1600" dirty="0">
                <a:latin typeface="Meiryo UI" panose="020B0604030504040204" pitchFamily="50" charset="-128"/>
                <a:ea typeface="Meiryo UI" panose="020B0604030504040204" pitchFamily="50" charset="-128"/>
              </a:rPr>
              <a:t>・解決策を掲載しない事例を示すことで、自分でトラブルの回避・解決方法を考え、思考力・判断力を養う題材とする。</a:t>
            </a:r>
          </a:p>
          <a:p>
            <a:pPr marL="0" indent="0">
              <a:lnSpc>
                <a:spcPct val="120000"/>
              </a:lnSpc>
              <a:spcBef>
                <a:spcPts val="900"/>
              </a:spcBef>
              <a:buClr>
                <a:schemeClr val="accent5"/>
              </a:buClr>
              <a:buSzPct val="80000"/>
              <a:buNone/>
            </a:pPr>
            <a:r>
              <a:rPr lang="ja-JP" altLang="en-US" sz="1600" dirty="0">
                <a:latin typeface="Meiryo UI" panose="020B0604030504040204" pitchFamily="50" charset="-128"/>
                <a:ea typeface="Meiryo UI" panose="020B0604030504040204" pitchFamily="50" charset="-128"/>
              </a:rPr>
              <a:t>・「自分は大丈夫だから」と他人事にならないよう、事例を示して身近なところに危険が潜んでいることを伝え、問題意識を持たせる。</a:t>
            </a:r>
          </a:p>
          <a:p>
            <a:pPr marL="0" indent="0">
              <a:lnSpc>
                <a:spcPct val="120000"/>
              </a:lnSpc>
              <a:spcBef>
                <a:spcPts val="900"/>
              </a:spcBef>
              <a:buClr>
                <a:schemeClr val="accent5"/>
              </a:buClr>
              <a:buSzPct val="80000"/>
              <a:buNone/>
            </a:pPr>
            <a:r>
              <a:rPr lang="ja-JP" altLang="en-US" sz="1600" dirty="0">
                <a:latin typeface="Meiryo UI" panose="020B0604030504040204" pitchFamily="50" charset="-128"/>
                <a:ea typeface="Meiryo UI" panose="020B0604030504040204" pitchFamily="50" charset="-128"/>
              </a:rPr>
              <a:t>・消費者庁で作成した「社会への扉」と関連させ、事例集として活用する。</a:t>
            </a:r>
            <a:endParaRPr lang="en-US" altLang="ja-JP" sz="1600" dirty="0">
              <a:latin typeface="Meiryo UI" panose="020B0604030504040204" pitchFamily="50" charset="-128"/>
              <a:ea typeface="Meiryo UI" panose="020B0604030504040204" pitchFamily="50" charset="-128"/>
            </a:endParaRPr>
          </a:p>
          <a:p>
            <a:pPr marL="0" indent="0">
              <a:lnSpc>
                <a:spcPct val="120000"/>
              </a:lnSpc>
              <a:spcBef>
                <a:spcPts val="900"/>
              </a:spcBef>
              <a:buClr>
                <a:schemeClr val="accent5"/>
              </a:buClr>
              <a:buSzPct val="80000"/>
              <a:buNone/>
            </a:pPr>
            <a:r>
              <a:rPr lang="ja-JP" altLang="en-US" sz="1600" b="1" dirty="0">
                <a:latin typeface="Meiryo UI" panose="020B0604030504040204" pitchFamily="50" charset="-128"/>
                <a:ea typeface="Meiryo UI" panose="020B0604030504040204" pitchFamily="50" charset="-128"/>
              </a:rPr>
              <a:t>〇大学生や社会人等の若年者を対象とした活用</a:t>
            </a:r>
          </a:p>
          <a:p>
            <a:pPr marL="0" indent="0">
              <a:lnSpc>
                <a:spcPct val="120000"/>
              </a:lnSpc>
              <a:spcBef>
                <a:spcPts val="900"/>
              </a:spcBef>
              <a:buClr>
                <a:schemeClr val="accent5"/>
              </a:buClr>
              <a:buSzPct val="80000"/>
              <a:buNone/>
            </a:pPr>
            <a:r>
              <a:rPr lang="ja-JP" altLang="en-US" sz="1600" dirty="0">
                <a:latin typeface="Meiryo UI" panose="020B0604030504040204" pitchFamily="50" charset="-128"/>
                <a:ea typeface="Meiryo UI" panose="020B0604030504040204" pitchFamily="50" charset="-128"/>
              </a:rPr>
              <a:t>・大学の講義の中で資料として利用。</a:t>
            </a:r>
          </a:p>
          <a:p>
            <a:pPr marL="0" indent="0">
              <a:lnSpc>
                <a:spcPct val="120000"/>
              </a:lnSpc>
              <a:spcBef>
                <a:spcPts val="900"/>
              </a:spcBef>
              <a:buClr>
                <a:schemeClr val="accent5"/>
              </a:buClr>
              <a:buSzPct val="80000"/>
              <a:buNone/>
            </a:pPr>
            <a:r>
              <a:rPr lang="ja-JP" altLang="en-US" sz="1600" dirty="0">
                <a:latin typeface="Meiryo UI" panose="020B0604030504040204" pitchFamily="50" charset="-128"/>
                <a:ea typeface="Meiryo UI" panose="020B0604030504040204" pitchFamily="50" charset="-128"/>
              </a:rPr>
              <a:t>・オリエンテーションや企業研修の場などでの講義資料として利用。</a:t>
            </a:r>
            <a:endParaRPr lang="en-US" altLang="ja-JP" sz="1600" dirty="0">
              <a:latin typeface="Meiryo UI" panose="020B0604030504040204" pitchFamily="50" charset="-128"/>
              <a:ea typeface="Meiryo UI" panose="020B0604030504040204" pitchFamily="50" charset="-128"/>
            </a:endParaRPr>
          </a:p>
          <a:p>
            <a:pPr marL="0" indent="0">
              <a:lnSpc>
                <a:spcPct val="120000"/>
              </a:lnSpc>
              <a:spcBef>
                <a:spcPts val="900"/>
              </a:spcBef>
              <a:buClr>
                <a:schemeClr val="accent5"/>
              </a:buClr>
              <a:buSzPct val="80000"/>
              <a:buNone/>
            </a:pPr>
            <a:r>
              <a:rPr lang="ja-JP" altLang="en-US" sz="1600" b="1" dirty="0">
                <a:latin typeface="Meiryo UI" panose="020B0604030504040204" pitchFamily="50" charset="-128"/>
                <a:ea typeface="Meiryo UI" panose="020B0604030504040204" pitchFamily="50" charset="-128"/>
              </a:rPr>
              <a:t>〇幅広い世代の消費者による利用促進</a:t>
            </a:r>
          </a:p>
          <a:p>
            <a:pPr marL="0" indent="0">
              <a:buNone/>
            </a:pPr>
            <a:r>
              <a:rPr lang="ja-JP" altLang="en-US" sz="1600" dirty="0">
                <a:latin typeface="Meiryo UI" panose="020B0604030504040204" pitchFamily="50" charset="-128"/>
                <a:ea typeface="Meiryo UI" panose="020B0604030504040204" pitchFamily="50" charset="-128"/>
              </a:rPr>
              <a:t>・</a:t>
            </a:r>
            <a:r>
              <a:rPr lang="ja-JP" altLang="ja-JP" sz="1600" dirty="0" smtClean="0">
                <a:latin typeface="Meiryo UI" panose="020B0604030504040204" pitchFamily="50" charset="-128"/>
                <a:ea typeface="Meiryo UI" panose="020B0604030504040204" pitchFamily="50" charset="-128"/>
              </a:rPr>
              <a:t>消費者</a:t>
            </a:r>
            <a:r>
              <a:rPr lang="ja-JP" altLang="ja-JP" sz="1600" dirty="0">
                <a:latin typeface="Meiryo UI" panose="020B0604030504040204" pitchFamily="50" charset="-128"/>
                <a:ea typeface="Meiryo UI" panose="020B0604030504040204" pitchFamily="50" charset="-128"/>
              </a:rPr>
              <a:t>教育の場における講義資料として利用。</a:t>
            </a:r>
          </a:p>
          <a:p>
            <a:pPr marL="0" indent="0">
              <a:buNone/>
            </a:pPr>
            <a:r>
              <a:rPr lang="ja-JP" altLang="en-US" sz="1600" dirty="0">
                <a:latin typeface="Meiryo UI" panose="020B0604030504040204" pitchFamily="50" charset="-128"/>
                <a:ea typeface="Meiryo UI" panose="020B0604030504040204" pitchFamily="50" charset="-128"/>
              </a:rPr>
              <a:t>・</a:t>
            </a:r>
            <a:r>
              <a:rPr lang="ja-JP" altLang="ja-JP" sz="1600" dirty="0" smtClean="0">
                <a:latin typeface="Meiryo UI" panose="020B0604030504040204" pitchFamily="50" charset="-128"/>
                <a:ea typeface="Meiryo UI" panose="020B0604030504040204" pitchFamily="50" charset="-128"/>
              </a:rPr>
              <a:t>教員向け</a:t>
            </a:r>
            <a:r>
              <a:rPr lang="ja-JP" altLang="ja-JP" sz="1600" dirty="0">
                <a:latin typeface="Meiryo UI" panose="020B0604030504040204" pitchFamily="50" charset="-128"/>
                <a:ea typeface="Meiryo UI" panose="020B0604030504040204" pitchFamily="50" charset="-128"/>
              </a:rPr>
              <a:t>の研修、セミナーなど（オンラインセミナーも含む）で資料として</a:t>
            </a:r>
            <a:r>
              <a:rPr lang="ja-JP" altLang="ja-JP" sz="1600">
                <a:latin typeface="Meiryo UI" panose="020B0604030504040204" pitchFamily="50" charset="-128"/>
                <a:ea typeface="Meiryo UI" panose="020B0604030504040204" pitchFamily="50" charset="-128"/>
              </a:rPr>
              <a:t>利用</a:t>
            </a:r>
            <a:r>
              <a:rPr lang="ja-JP" altLang="ja-JP" sz="1600" smtClean="0">
                <a:latin typeface="Meiryo UI" panose="020B0604030504040204" pitchFamily="50" charset="-128"/>
                <a:ea typeface="Meiryo UI" panose="020B0604030504040204" pitchFamily="50" charset="-128"/>
              </a:rPr>
              <a:t>。</a:t>
            </a:r>
            <a:endParaRPr lang="ja-JP" altLang="ja-JP" sz="16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8427186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正方形/長方形 47"/>
          <p:cNvSpPr/>
          <p:nvPr/>
        </p:nvSpPr>
        <p:spPr>
          <a:xfrm>
            <a:off x="4577919" y="4020590"/>
            <a:ext cx="3171385" cy="265438"/>
          </a:xfrm>
          <a:prstGeom prst="rect">
            <a:avLst/>
          </a:prstGeom>
          <a:solidFill>
            <a:srgbClr val="6FFDEF">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200" b="1" dirty="0">
                <a:solidFill>
                  <a:schemeClr val="tx1"/>
                </a:solidFill>
                <a:latin typeface="Meiryo UI" panose="020B0604030504040204" pitchFamily="50" charset="-128"/>
                <a:ea typeface="Meiryo UI" panose="020B0604030504040204" pitchFamily="50" charset="-128"/>
              </a:rPr>
              <a:t>資料　</a:t>
            </a:r>
            <a:endParaRPr lang="en-US" altLang="ja-JP" sz="1200" b="1" dirty="0">
              <a:solidFill>
                <a:schemeClr val="tx1"/>
              </a:solidFill>
              <a:latin typeface="Meiryo UI" panose="020B0604030504040204" pitchFamily="50" charset="-128"/>
              <a:ea typeface="Meiryo UI" panose="020B0604030504040204" pitchFamily="50" charset="-128"/>
            </a:endParaRPr>
          </a:p>
        </p:txBody>
      </p:sp>
      <p:sp>
        <p:nvSpPr>
          <p:cNvPr id="46" name="正方形/長方形 45"/>
          <p:cNvSpPr/>
          <p:nvPr/>
        </p:nvSpPr>
        <p:spPr>
          <a:xfrm>
            <a:off x="4577053" y="3421889"/>
            <a:ext cx="3223860" cy="265438"/>
          </a:xfrm>
          <a:prstGeom prst="rect">
            <a:avLst/>
          </a:prstGeom>
          <a:solidFill>
            <a:srgbClr val="FFFF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200" b="1" dirty="0">
                <a:solidFill>
                  <a:schemeClr val="tx1"/>
                </a:solidFill>
                <a:latin typeface="Meiryo UI" panose="020B0604030504040204" pitchFamily="50" charset="-128"/>
                <a:ea typeface="Meiryo UI" panose="020B0604030504040204" pitchFamily="50" charset="-128"/>
              </a:rPr>
              <a:t>経済の</a:t>
            </a:r>
            <a:r>
              <a:rPr lang="ja-JP" altLang="en-US" sz="1200" b="1" dirty="0" smtClean="0">
                <a:solidFill>
                  <a:schemeClr val="tx1"/>
                </a:solidFill>
                <a:latin typeface="Meiryo UI" panose="020B0604030504040204" pitchFamily="50" charset="-128"/>
                <a:ea typeface="Meiryo UI" panose="020B0604030504040204" pitchFamily="50" charset="-128"/>
              </a:rPr>
              <a:t>管理や計画</a:t>
            </a:r>
            <a:endParaRPr lang="en-US" altLang="ja-JP" sz="1200" b="1" dirty="0">
              <a:solidFill>
                <a:schemeClr val="tx1"/>
              </a:solidFill>
              <a:latin typeface="Meiryo UI" panose="020B0604030504040204" pitchFamily="50" charset="-128"/>
              <a:ea typeface="Meiryo UI" panose="020B0604030504040204" pitchFamily="50" charset="-128"/>
            </a:endParaRPr>
          </a:p>
        </p:txBody>
      </p:sp>
      <p:sp>
        <p:nvSpPr>
          <p:cNvPr id="43" name="正方形/長方形 42"/>
          <p:cNvSpPr/>
          <p:nvPr/>
        </p:nvSpPr>
        <p:spPr>
          <a:xfrm>
            <a:off x="4577052" y="2580354"/>
            <a:ext cx="3249155" cy="235826"/>
          </a:xfrm>
          <a:prstGeom prst="rect">
            <a:avLst/>
          </a:prstGeom>
          <a:solidFill>
            <a:srgbClr val="B2E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200" b="1" dirty="0">
                <a:solidFill>
                  <a:schemeClr val="tx1"/>
                </a:solidFill>
                <a:latin typeface="Meiryo UI" panose="020B0604030504040204" pitchFamily="50" charset="-128"/>
                <a:ea typeface="Meiryo UI" panose="020B0604030504040204" pitchFamily="50" charset="-128"/>
              </a:rPr>
              <a:t>キャッシュレス決済の利便性と問題点　　　　　　　　</a:t>
            </a:r>
            <a:endParaRPr lang="ja-JP" altLang="en-US" sz="1200" dirty="0">
              <a:solidFill>
                <a:schemeClr val="tx1"/>
              </a:solidFill>
            </a:endParaRPr>
          </a:p>
        </p:txBody>
      </p:sp>
      <p:sp>
        <p:nvSpPr>
          <p:cNvPr id="39" name="正方形/長方形 38"/>
          <p:cNvSpPr/>
          <p:nvPr/>
        </p:nvSpPr>
        <p:spPr>
          <a:xfrm>
            <a:off x="4572000" y="1547834"/>
            <a:ext cx="3240725" cy="265439"/>
          </a:xfrm>
          <a:prstGeom prst="rect">
            <a:avLst/>
          </a:prstGeom>
          <a:solidFill>
            <a:srgbClr val="ACA1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200" b="1" dirty="0">
                <a:solidFill>
                  <a:schemeClr val="tx1"/>
                </a:solidFill>
                <a:latin typeface="Meiryo UI" panose="020B0604030504040204" pitchFamily="50" charset="-128"/>
                <a:ea typeface="Meiryo UI" panose="020B0604030504040204" pitchFamily="50" charset="-128"/>
              </a:rPr>
              <a:t>消費者保護制度と消費者相談窓口の活用　　　　　　　　　　　　　　　</a:t>
            </a:r>
            <a:endParaRPr lang="en-US" altLang="ja-JP" sz="1200" b="1" dirty="0">
              <a:solidFill>
                <a:schemeClr val="tx1"/>
              </a:solidFill>
              <a:latin typeface="Meiryo UI" panose="020B0604030504040204" pitchFamily="50" charset="-128"/>
              <a:ea typeface="Meiryo UI" panose="020B0604030504040204" pitchFamily="50" charset="-128"/>
            </a:endParaRPr>
          </a:p>
        </p:txBody>
      </p:sp>
      <p:sp>
        <p:nvSpPr>
          <p:cNvPr id="36" name="正方形/長方形 35"/>
          <p:cNvSpPr/>
          <p:nvPr/>
        </p:nvSpPr>
        <p:spPr>
          <a:xfrm>
            <a:off x="264875" y="4425829"/>
            <a:ext cx="3240725" cy="265438"/>
          </a:xfrm>
          <a:prstGeom prst="rect">
            <a:avLst/>
          </a:prstGeom>
          <a:solidFill>
            <a:srgbClr val="93AD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200" b="1" dirty="0">
                <a:solidFill>
                  <a:schemeClr val="tx1"/>
                </a:solidFill>
                <a:latin typeface="Meiryo UI" panose="020B0604030504040204" pitchFamily="50" charset="-128"/>
                <a:ea typeface="Meiryo UI" panose="020B0604030504040204" pitchFamily="50" charset="-128"/>
              </a:rPr>
              <a:t>製品事故の予防　　　</a:t>
            </a:r>
            <a:endParaRPr lang="en-US" altLang="ja-JP" sz="2000" b="1" dirty="0">
              <a:solidFill>
                <a:schemeClr val="tx1"/>
              </a:solidFill>
              <a:latin typeface="Meiryo UI" panose="020B0604030504040204" pitchFamily="50" charset="-128"/>
              <a:ea typeface="Meiryo UI" panose="020B0604030504040204" pitchFamily="50" charset="-128"/>
            </a:endParaRPr>
          </a:p>
        </p:txBody>
      </p:sp>
      <p:sp>
        <p:nvSpPr>
          <p:cNvPr id="28" name="正方形/長方形 27"/>
          <p:cNvSpPr/>
          <p:nvPr/>
        </p:nvSpPr>
        <p:spPr>
          <a:xfrm>
            <a:off x="282004" y="3224426"/>
            <a:ext cx="3240721" cy="253074"/>
          </a:xfrm>
          <a:prstGeom prst="rect">
            <a:avLst/>
          </a:prstGeom>
          <a:solidFill>
            <a:srgbClr val="FFB8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200" b="1" dirty="0">
                <a:solidFill>
                  <a:schemeClr val="tx1"/>
                </a:solidFill>
                <a:latin typeface="Meiryo UI" panose="020B0604030504040204" pitchFamily="50" charset="-128"/>
                <a:ea typeface="Meiryo UI" panose="020B0604030504040204" pitchFamily="50" charset="-128"/>
              </a:rPr>
              <a:t>多様な購入方法と契約ルールの理解　　　　　　　　　　</a:t>
            </a:r>
            <a:endParaRPr lang="en-US" altLang="ja-JP" sz="1200" b="1" dirty="0">
              <a:solidFill>
                <a:schemeClr val="tx1"/>
              </a:solidFill>
              <a:latin typeface="Meiryo UI" panose="020B0604030504040204" pitchFamily="50" charset="-128"/>
              <a:ea typeface="Meiryo UI" panose="020B0604030504040204" pitchFamily="50" charset="-128"/>
            </a:endParaRPr>
          </a:p>
        </p:txBody>
      </p:sp>
      <p:sp>
        <p:nvSpPr>
          <p:cNvPr id="16" name="正方形/長方形 15"/>
          <p:cNvSpPr/>
          <p:nvPr/>
        </p:nvSpPr>
        <p:spPr>
          <a:xfrm>
            <a:off x="282012" y="1516900"/>
            <a:ext cx="3240713" cy="301459"/>
          </a:xfrm>
          <a:prstGeom prst="rect">
            <a:avLst/>
          </a:prstGeom>
          <a:solidFill>
            <a:srgbClr val="FF79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200" b="1" dirty="0">
                <a:solidFill>
                  <a:schemeClr val="tx1"/>
                </a:solidFill>
                <a:latin typeface="Meiryo UI" panose="020B0604030504040204" pitchFamily="50" charset="-128"/>
                <a:ea typeface="Meiryo UI" panose="020B0604030504040204" pitchFamily="50" charset="-128"/>
              </a:rPr>
              <a:t>責任ある意思決定・広告や表示への批判的思考　　　　</a:t>
            </a:r>
            <a:endParaRPr lang="en-US" altLang="ja-JP" sz="1200" b="1" dirty="0">
              <a:solidFill>
                <a:schemeClr val="tx1"/>
              </a:solidFill>
              <a:latin typeface="Meiryo UI" panose="020B0604030504040204" pitchFamily="50" charset="-128"/>
              <a:ea typeface="Meiryo UI" panose="020B0604030504040204" pitchFamily="50" charset="-128"/>
            </a:endParaRPr>
          </a:p>
        </p:txBody>
      </p:sp>
      <p:sp>
        <p:nvSpPr>
          <p:cNvPr id="13" name="サブタイトル 2"/>
          <p:cNvSpPr txBox="1">
            <a:spLocks/>
          </p:cNvSpPr>
          <p:nvPr/>
        </p:nvSpPr>
        <p:spPr>
          <a:xfrm>
            <a:off x="4568386" y="2854339"/>
            <a:ext cx="3187899" cy="391429"/>
          </a:xfrm>
          <a:prstGeom prst="rect">
            <a:avLst/>
          </a:prstGeom>
        </p:spPr>
        <p:txBody>
          <a:bodyPr vert="horz" lIns="68580" tIns="34290" rIns="68580" bIns="34290" rtlCol="0">
            <a:no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lnSpc>
                <a:spcPct val="100000"/>
              </a:lnSpc>
              <a:spcBef>
                <a:spcPts val="300"/>
              </a:spcBef>
            </a:pPr>
            <a:r>
              <a:rPr lang="ja-JP" altLang="en-US" sz="1100" dirty="0">
                <a:solidFill>
                  <a:srgbClr val="B2E182"/>
                </a:solidFill>
                <a:latin typeface="Meiryo UI" panose="020B0604030504040204" pitchFamily="50" charset="-128"/>
                <a:ea typeface="Meiryo UI" panose="020B0604030504040204" pitchFamily="50" charset="-128"/>
              </a:rPr>
              <a:t>●</a:t>
            </a:r>
            <a:r>
              <a:rPr lang="ja-JP" altLang="en-US" sz="1100" dirty="0">
                <a:latin typeface="Meiryo UI" panose="020B0604030504040204" pitchFamily="50" charset="-128"/>
                <a:ea typeface="Meiryo UI" panose="020B0604030504040204" pitchFamily="50" charset="-128"/>
              </a:rPr>
              <a:t>電子マネーで・</a:t>
            </a:r>
            <a:r>
              <a:rPr lang="ja-JP" altLang="en-US" sz="1100" dirty="0" smtClean="0">
                <a:latin typeface="Meiryo UI" panose="020B0604030504040204" pitchFamily="50" charset="-128"/>
                <a:ea typeface="Meiryo UI" panose="020B0604030504040204" pitchFamily="50" charset="-128"/>
              </a:rPr>
              <a:t>・・！</a:t>
            </a:r>
            <a:endParaRPr lang="en-US" altLang="ja-JP" sz="1100" dirty="0">
              <a:latin typeface="Meiryo UI" panose="020B0604030504040204" pitchFamily="50" charset="-128"/>
              <a:ea typeface="Meiryo UI" panose="020B0604030504040204" pitchFamily="50" charset="-128"/>
            </a:endParaRPr>
          </a:p>
          <a:p>
            <a:pPr algn="l">
              <a:lnSpc>
                <a:spcPct val="100000"/>
              </a:lnSpc>
              <a:spcBef>
                <a:spcPts val="300"/>
              </a:spcBef>
            </a:pPr>
            <a:r>
              <a:rPr lang="ja-JP" altLang="en-US" sz="1100" dirty="0">
                <a:solidFill>
                  <a:srgbClr val="B2E182"/>
                </a:solidFill>
                <a:latin typeface="Meiryo UI" panose="020B0604030504040204" pitchFamily="50" charset="-128"/>
                <a:ea typeface="Meiryo UI" panose="020B0604030504040204" pitchFamily="50" charset="-128"/>
              </a:rPr>
              <a:t>●</a:t>
            </a:r>
            <a:r>
              <a:rPr lang="ja-JP" altLang="en-US" sz="1100" dirty="0">
                <a:latin typeface="Meiryo UI" panose="020B0604030504040204" pitchFamily="50" charset="-128"/>
                <a:ea typeface="Meiryo UI" panose="020B0604030504040204" pitchFamily="50" charset="-128"/>
              </a:rPr>
              <a:t>クレジットカードで・・</a:t>
            </a:r>
            <a:r>
              <a:rPr lang="ja-JP" altLang="en-US" sz="1100" dirty="0" smtClean="0">
                <a:latin typeface="Meiryo UI" panose="020B0604030504040204" pitchFamily="50" charset="-128"/>
                <a:ea typeface="Meiryo UI" panose="020B0604030504040204" pitchFamily="50" charset="-128"/>
              </a:rPr>
              <a:t>・！</a:t>
            </a:r>
            <a:endParaRPr lang="ja-JP" altLang="en-US" sz="1100" dirty="0"/>
          </a:p>
        </p:txBody>
      </p:sp>
      <p:sp>
        <p:nvSpPr>
          <p:cNvPr id="21" name="正方形/長方形 20"/>
          <p:cNvSpPr/>
          <p:nvPr/>
        </p:nvSpPr>
        <p:spPr>
          <a:xfrm>
            <a:off x="282012" y="2484931"/>
            <a:ext cx="3240716" cy="265438"/>
          </a:xfrm>
          <a:prstGeom prst="rect">
            <a:avLst/>
          </a:prstGeom>
          <a:solidFill>
            <a:srgbClr val="FF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200" b="1" dirty="0">
                <a:solidFill>
                  <a:schemeClr val="tx1"/>
                </a:solidFill>
                <a:latin typeface="Meiryo UI" panose="020B0604030504040204" pitchFamily="50" charset="-128"/>
                <a:ea typeface="Meiryo UI" panose="020B0604030504040204" pitchFamily="50" charset="-128"/>
              </a:rPr>
              <a:t>個人情報流出の予防  　　　　　　　　　　　</a:t>
            </a:r>
            <a:endParaRPr lang="en-US" altLang="ja-JP" sz="1200" b="1" dirty="0">
              <a:solidFill>
                <a:schemeClr val="tx1"/>
              </a:solidFill>
              <a:latin typeface="Meiryo UI" panose="020B0604030504040204" pitchFamily="50" charset="-128"/>
              <a:ea typeface="Meiryo UI" panose="020B0604030504040204" pitchFamily="50" charset="-128"/>
            </a:endParaRPr>
          </a:p>
        </p:txBody>
      </p:sp>
      <p:sp>
        <p:nvSpPr>
          <p:cNvPr id="23" name="サブタイトル 2"/>
          <p:cNvSpPr txBox="1">
            <a:spLocks/>
          </p:cNvSpPr>
          <p:nvPr/>
        </p:nvSpPr>
        <p:spPr>
          <a:xfrm>
            <a:off x="273445" y="2802030"/>
            <a:ext cx="3171382" cy="395464"/>
          </a:xfrm>
          <a:prstGeom prst="rect">
            <a:avLst/>
          </a:prstGeom>
        </p:spPr>
        <p:txBody>
          <a:bodyPr vert="horz" lIns="68580" tIns="34290" rIns="68580" bIns="34290" rtlCol="0">
            <a:no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spcBef>
                <a:spcPts val="300"/>
              </a:spcBef>
            </a:pPr>
            <a:r>
              <a:rPr lang="ja-JP" altLang="en-US" sz="1100" dirty="0">
                <a:solidFill>
                  <a:srgbClr val="FFCCFF"/>
                </a:solidFill>
                <a:latin typeface="Meiryo UI" panose="020B0604030504040204" pitchFamily="50" charset="-128"/>
                <a:ea typeface="Meiryo UI" panose="020B0604030504040204" pitchFamily="50" charset="-128"/>
              </a:rPr>
              <a:t>●</a:t>
            </a:r>
            <a:r>
              <a:rPr lang="ja-JP" altLang="en-US" sz="1100" dirty="0">
                <a:latin typeface="Meiryo UI" panose="020B0604030504040204" pitchFamily="50" charset="-128"/>
                <a:ea typeface="Meiryo UI" panose="020B0604030504040204" pitchFamily="50" charset="-128"/>
              </a:rPr>
              <a:t>プレゼントに当選！</a:t>
            </a:r>
            <a:endParaRPr lang="en-US" altLang="ja-JP" sz="1100" dirty="0">
              <a:latin typeface="Meiryo UI" panose="020B0604030504040204" pitchFamily="50" charset="-128"/>
              <a:ea typeface="Meiryo UI" panose="020B0604030504040204" pitchFamily="50" charset="-128"/>
            </a:endParaRPr>
          </a:p>
          <a:p>
            <a:pPr algn="l">
              <a:spcBef>
                <a:spcPts val="300"/>
              </a:spcBef>
            </a:pPr>
            <a:r>
              <a:rPr lang="ja-JP" altLang="en-US" sz="1100" dirty="0">
                <a:solidFill>
                  <a:srgbClr val="FFCCFF"/>
                </a:solidFill>
                <a:latin typeface="Meiryo UI" panose="020B0604030504040204" pitchFamily="50" charset="-128"/>
                <a:ea typeface="Meiryo UI" panose="020B0604030504040204" pitchFamily="50" charset="-128"/>
              </a:rPr>
              <a:t>●</a:t>
            </a:r>
            <a:r>
              <a:rPr lang="ja-JP" altLang="en-US" sz="1100" dirty="0" smtClean="0">
                <a:latin typeface="Meiryo UI" panose="020B0604030504040204" pitchFamily="50" charset="-128"/>
                <a:ea typeface="Meiryo UI" panose="020B0604030504040204" pitchFamily="50" charset="-128"/>
              </a:rPr>
              <a:t>友</a:t>
            </a:r>
            <a:r>
              <a:rPr lang="ja-JP" altLang="en-US" sz="1100" dirty="0">
                <a:latin typeface="Meiryo UI" panose="020B0604030504040204" pitchFamily="50" charset="-128"/>
                <a:ea typeface="Meiryo UI" panose="020B0604030504040204" pitchFamily="50" charset="-128"/>
              </a:rPr>
              <a:t>達</a:t>
            </a:r>
            <a:r>
              <a:rPr lang="ja-JP" altLang="en-US" sz="1100" dirty="0" smtClean="0">
                <a:latin typeface="Meiryo UI" panose="020B0604030504040204" pitchFamily="50" charset="-128"/>
                <a:ea typeface="Meiryo UI" panose="020B0604030504040204" pitchFamily="50" charset="-128"/>
              </a:rPr>
              <a:t>だと</a:t>
            </a:r>
            <a:r>
              <a:rPr lang="ja-JP" altLang="en-US" sz="1100" dirty="0">
                <a:latin typeface="Meiryo UI" panose="020B0604030504040204" pitchFamily="50" charset="-128"/>
                <a:ea typeface="Meiryo UI" panose="020B0604030504040204" pitchFamily="50" charset="-128"/>
              </a:rPr>
              <a:t>思ったら・・・</a:t>
            </a:r>
            <a:endParaRPr lang="en-US" altLang="ja-JP" sz="1100" dirty="0">
              <a:latin typeface="Meiryo UI" panose="020B0604030504040204" pitchFamily="50" charset="-128"/>
              <a:ea typeface="Meiryo UI" panose="020B0604030504040204" pitchFamily="50" charset="-128"/>
            </a:endParaRPr>
          </a:p>
        </p:txBody>
      </p:sp>
      <p:sp>
        <p:nvSpPr>
          <p:cNvPr id="25" name="サブタイトル 2"/>
          <p:cNvSpPr txBox="1">
            <a:spLocks/>
          </p:cNvSpPr>
          <p:nvPr/>
        </p:nvSpPr>
        <p:spPr>
          <a:xfrm>
            <a:off x="282004" y="3521163"/>
            <a:ext cx="3171376" cy="856239"/>
          </a:xfrm>
          <a:prstGeom prst="rect">
            <a:avLst/>
          </a:prstGeom>
        </p:spPr>
        <p:txBody>
          <a:bodyPr vert="horz" lIns="68580" tIns="34290" rIns="68580" bIns="34290" rtlCol="0">
            <a:no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lnSpc>
                <a:spcPct val="100000"/>
              </a:lnSpc>
              <a:spcBef>
                <a:spcPts val="300"/>
              </a:spcBef>
            </a:pPr>
            <a:r>
              <a:rPr lang="ja-JP" altLang="en-US" sz="1100" dirty="0" smtClean="0">
                <a:solidFill>
                  <a:srgbClr val="FFB84F"/>
                </a:solidFill>
                <a:latin typeface="Meiryo UI" panose="020B0604030504040204" pitchFamily="50" charset="-128"/>
                <a:ea typeface="Meiryo UI" panose="020B0604030504040204" pitchFamily="50" charset="-128"/>
              </a:rPr>
              <a:t>●</a:t>
            </a:r>
            <a:r>
              <a:rPr lang="ja-JP" altLang="en-US" sz="1100" dirty="0">
                <a:latin typeface="Meiryo UI" panose="020B0604030504040204" pitchFamily="50" charset="-128"/>
                <a:ea typeface="Meiryo UI" panose="020B0604030504040204" pitchFamily="50" charset="-128"/>
              </a:rPr>
              <a:t>１</a:t>
            </a:r>
            <a:r>
              <a:rPr lang="ja-JP" altLang="en-US" sz="1100" dirty="0" smtClean="0">
                <a:latin typeface="Meiryo UI" panose="020B0604030504040204" pitchFamily="50" charset="-128"/>
                <a:ea typeface="Meiryo UI" panose="020B0604030504040204" pitchFamily="50" charset="-128"/>
              </a:rPr>
              <a:t>回</a:t>
            </a:r>
            <a:r>
              <a:rPr lang="ja-JP" altLang="en-US" sz="1100" dirty="0">
                <a:latin typeface="Meiryo UI" panose="020B0604030504040204" pitchFamily="50" charset="-128"/>
                <a:ea typeface="Meiryo UI" panose="020B0604030504040204" pitchFamily="50" charset="-128"/>
              </a:rPr>
              <a:t>だけのつもりが・・・　</a:t>
            </a:r>
            <a:endParaRPr lang="en-US" altLang="ja-JP" sz="1100" dirty="0">
              <a:latin typeface="Meiryo UI" panose="020B0604030504040204" pitchFamily="50" charset="-128"/>
              <a:ea typeface="Meiryo UI" panose="020B0604030504040204" pitchFamily="50" charset="-128"/>
            </a:endParaRPr>
          </a:p>
          <a:p>
            <a:pPr algn="l">
              <a:lnSpc>
                <a:spcPct val="100000"/>
              </a:lnSpc>
              <a:spcBef>
                <a:spcPts val="300"/>
              </a:spcBef>
            </a:pPr>
            <a:r>
              <a:rPr lang="ja-JP" altLang="en-US" sz="1100" dirty="0">
                <a:solidFill>
                  <a:srgbClr val="FFB84F"/>
                </a:solidFill>
                <a:latin typeface="Meiryo UI" panose="020B0604030504040204" pitchFamily="50" charset="-128"/>
                <a:ea typeface="Meiryo UI" panose="020B0604030504040204" pitchFamily="50" charset="-128"/>
              </a:rPr>
              <a:t>●</a:t>
            </a:r>
            <a:r>
              <a:rPr lang="ja-JP" altLang="en-US" sz="1100" dirty="0">
                <a:latin typeface="Meiryo UI" panose="020B0604030504040204" pitchFamily="50" charset="-128"/>
                <a:ea typeface="Meiryo UI" panose="020B0604030504040204" pitchFamily="50" charset="-128"/>
              </a:rPr>
              <a:t>お得なセール品だったけど・</a:t>
            </a:r>
            <a:r>
              <a:rPr lang="ja-JP" altLang="en-US" sz="1100" dirty="0" smtClean="0">
                <a:latin typeface="Meiryo UI" panose="020B0604030504040204" pitchFamily="50" charset="-128"/>
                <a:ea typeface="Meiryo UI" panose="020B0604030504040204" pitchFamily="50" charset="-128"/>
              </a:rPr>
              <a:t>・・</a:t>
            </a:r>
            <a:endParaRPr lang="en-US" altLang="ja-JP" sz="1100" dirty="0">
              <a:latin typeface="Meiryo UI" panose="020B0604030504040204" pitchFamily="50" charset="-128"/>
              <a:ea typeface="Meiryo UI" panose="020B0604030504040204" pitchFamily="50" charset="-128"/>
            </a:endParaRPr>
          </a:p>
          <a:p>
            <a:pPr algn="l">
              <a:lnSpc>
                <a:spcPct val="100000"/>
              </a:lnSpc>
              <a:spcBef>
                <a:spcPts val="300"/>
              </a:spcBef>
            </a:pPr>
            <a:r>
              <a:rPr lang="ja-JP" altLang="en-US" sz="1100" dirty="0">
                <a:solidFill>
                  <a:srgbClr val="FFB84F"/>
                </a:solidFill>
                <a:latin typeface="Meiryo UI" panose="020B0604030504040204" pitchFamily="50" charset="-128"/>
                <a:ea typeface="Meiryo UI" panose="020B0604030504040204" pitchFamily="50" charset="-128"/>
              </a:rPr>
              <a:t>●</a:t>
            </a:r>
            <a:r>
              <a:rPr lang="ja-JP" altLang="en-US" sz="1100" dirty="0">
                <a:latin typeface="Meiryo UI" panose="020B0604030504040204" pitchFamily="50" charset="-128"/>
                <a:ea typeface="Meiryo UI" panose="020B0604030504040204" pitchFamily="50" charset="-128"/>
              </a:rPr>
              <a:t>激安広告につられたら・・・</a:t>
            </a:r>
            <a:endParaRPr lang="en-US" altLang="ja-JP" sz="1100" dirty="0">
              <a:latin typeface="Meiryo UI" panose="020B0604030504040204" pitchFamily="50" charset="-128"/>
              <a:ea typeface="Meiryo UI" panose="020B0604030504040204" pitchFamily="50" charset="-128"/>
            </a:endParaRPr>
          </a:p>
          <a:p>
            <a:pPr algn="l">
              <a:lnSpc>
                <a:spcPct val="100000"/>
              </a:lnSpc>
              <a:spcBef>
                <a:spcPts val="300"/>
              </a:spcBef>
            </a:pPr>
            <a:r>
              <a:rPr lang="ja-JP" altLang="en-US" sz="1100" dirty="0">
                <a:solidFill>
                  <a:srgbClr val="FFB84F"/>
                </a:solidFill>
                <a:latin typeface="Meiryo UI" panose="020B0604030504040204" pitchFamily="50" charset="-128"/>
                <a:ea typeface="Meiryo UI" panose="020B0604030504040204" pitchFamily="50" charset="-128"/>
              </a:rPr>
              <a:t>●</a:t>
            </a:r>
            <a:r>
              <a:rPr lang="ja-JP" altLang="en-US" sz="1100" dirty="0">
                <a:latin typeface="Meiryo UI" panose="020B0604030504040204" pitchFamily="50" charset="-128"/>
                <a:ea typeface="Meiryo UI" panose="020B0604030504040204" pitchFamily="50" charset="-128"/>
              </a:rPr>
              <a:t>出品者が指定する方法で支払ったら・・・</a:t>
            </a:r>
            <a:endParaRPr lang="ja-JP" altLang="en-US" sz="1100" dirty="0"/>
          </a:p>
        </p:txBody>
      </p:sp>
      <p:sp>
        <p:nvSpPr>
          <p:cNvPr id="26" name="サブタイトル 2"/>
          <p:cNvSpPr txBox="1">
            <a:spLocks/>
          </p:cNvSpPr>
          <p:nvPr/>
        </p:nvSpPr>
        <p:spPr>
          <a:xfrm>
            <a:off x="282004" y="4766928"/>
            <a:ext cx="3192820" cy="389020"/>
          </a:xfrm>
          <a:prstGeom prst="rect">
            <a:avLst/>
          </a:prstGeom>
        </p:spPr>
        <p:txBody>
          <a:bodyPr vert="horz" lIns="68580" tIns="34290" rIns="68580" bIns="34290" rtlCol="0">
            <a:no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lnSpc>
                <a:spcPct val="100000"/>
              </a:lnSpc>
              <a:spcBef>
                <a:spcPts val="300"/>
              </a:spcBef>
            </a:pPr>
            <a:r>
              <a:rPr lang="ja-JP" altLang="en-US" sz="1100" dirty="0">
                <a:solidFill>
                  <a:srgbClr val="93ADDD"/>
                </a:solidFill>
                <a:latin typeface="Meiryo UI" panose="020B0604030504040204" pitchFamily="50" charset="-128"/>
                <a:ea typeface="Meiryo UI" panose="020B0604030504040204" pitchFamily="50" charset="-128"/>
              </a:rPr>
              <a:t>●</a:t>
            </a:r>
            <a:r>
              <a:rPr lang="ja-JP" altLang="en-US" sz="1100" dirty="0">
                <a:latin typeface="Meiryo UI" panose="020B0604030504040204" pitchFamily="50" charset="-128"/>
                <a:ea typeface="Meiryo UI" panose="020B0604030504040204" pitchFamily="50" charset="-128"/>
              </a:rPr>
              <a:t>その商品！大丈夫？</a:t>
            </a:r>
            <a:r>
              <a:rPr lang="ja-JP" altLang="en-US" sz="900" dirty="0">
                <a:latin typeface="Meiryo UI" panose="020B0604030504040204" pitchFamily="50" charset="-128"/>
                <a:ea typeface="Meiryo UI" panose="020B0604030504040204" pitchFamily="50" charset="-128"/>
              </a:rPr>
              <a:t>　「激安」に惹かれて買ったけど・・・①</a:t>
            </a:r>
            <a:endParaRPr lang="en-US" altLang="ja-JP" sz="1100" dirty="0">
              <a:latin typeface="Meiryo UI" panose="020B0604030504040204" pitchFamily="50" charset="-128"/>
              <a:ea typeface="Meiryo UI" panose="020B0604030504040204" pitchFamily="50" charset="-128"/>
            </a:endParaRPr>
          </a:p>
          <a:p>
            <a:pPr algn="l">
              <a:lnSpc>
                <a:spcPct val="100000"/>
              </a:lnSpc>
              <a:spcBef>
                <a:spcPts val="300"/>
              </a:spcBef>
            </a:pPr>
            <a:r>
              <a:rPr lang="ja-JP" altLang="en-US" sz="1100" dirty="0">
                <a:solidFill>
                  <a:srgbClr val="93ADDD"/>
                </a:solidFill>
                <a:latin typeface="Meiryo UI" panose="020B0604030504040204" pitchFamily="50" charset="-128"/>
                <a:ea typeface="Meiryo UI" panose="020B0604030504040204" pitchFamily="50" charset="-128"/>
              </a:rPr>
              <a:t>●</a:t>
            </a:r>
            <a:r>
              <a:rPr lang="ja-JP" altLang="en-US" sz="1100" dirty="0">
                <a:latin typeface="Meiryo UI" panose="020B0604030504040204" pitchFamily="50" charset="-128"/>
                <a:ea typeface="Meiryo UI" panose="020B0604030504040204" pitchFamily="50" charset="-128"/>
              </a:rPr>
              <a:t>その商品！大丈夫？</a:t>
            </a:r>
            <a:r>
              <a:rPr lang="ja-JP" altLang="en-US" sz="900" dirty="0">
                <a:latin typeface="Meiryo UI" panose="020B0604030504040204" pitchFamily="50" charset="-128"/>
                <a:ea typeface="Meiryo UI" panose="020B0604030504040204" pitchFamily="50" charset="-128"/>
              </a:rPr>
              <a:t>　「激安」に惹かれて買ったけど・・・②</a:t>
            </a:r>
            <a:endParaRPr lang="ja-JP" altLang="en-US" sz="1100" dirty="0"/>
          </a:p>
        </p:txBody>
      </p:sp>
      <p:sp>
        <p:nvSpPr>
          <p:cNvPr id="32" name="サブタイトル 2"/>
          <p:cNvSpPr txBox="1">
            <a:spLocks/>
          </p:cNvSpPr>
          <p:nvPr/>
        </p:nvSpPr>
        <p:spPr>
          <a:xfrm>
            <a:off x="4539841" y="1827008"/>
            <a:ext cx="3179635" cy="340845"/>
          </a:xfrm>
          <a:prstGeom prst="rect">
            <a:avLst/>
          </a:prstGeom>
        </p:spPr>
        <p:txBody>
          <a:bodyPr vert="horz" lIns="68580" tIns="34290" rIns="68580" bIns="34290" rtlCol="0">
            <a:no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defTabSz="589331">
              <a:lnSpc>
                <a:spcPct val="100000"/>
              </a:lnSpc>
              <a:spcBef>
                <a:spcPts val="0"/>
              </a:spcBef>
            </a:pPr>
            <a:r>
              <a:rPr lang="ja-JP" altLang="en-US" sz="1100" dirty="0">
                <a:solidFill>
                  <a:srgbClr val="ACA1FD"/>
                </a:solidFill>
                <a:latin typeface="Meiryo UI" panose="020B0604030504040204" pitchFamily="50" charset="-128"/>
                <a:ea typeface="Meiryo UI" panose="020B0604030504040204" pitchFamily="50" charset="-128"/>
              </a:rPr>
              <a:t>●</a:t>
            </a:r>
            <a:r>
              <a:rPr lang="ja-JP" altLang="en-US" sz="1100" dirty="0">
                <a:latin typeface="Meiryo UI" panose="020B0604030504040204" pitchFamily="50" charset="-128"/>
                <a:ea typeface="Meiryo UI" panose="020B0604030504040204" pitchFamily="50" charset="-128"/>
              </a:rPr>
              <a:t>思わずタップしてしまったら・・・</a:t>
            </a:r>
            <a:r>
              <a:rPr lang="ja-JP" altLang="en-US" sz="1100" dirty="0" smtClean="0">
                <a:latin typeface="Meiryo UI" panose="020B0604030504040204" pitchFamily="50" charset="-128"/>
                <a:ea typeface="Meiryo UI" panose="020B0604030504040204" pitchFamily="50" charset="-128"/>
              </a:rPr>
              <a:t>①</a:t>
            </a:r>
            <a:endParaRPr lang="en-US" altLang="ja-JP" sz="1100" dirty="0">
              <a:latin typeface="Meiryo UI" panose="020B0604030504040204" pitchFamily="50" charset="-128"/>
              <a:ea typeface="Meiryo UI" panose="020B0604030504040204" pitchFamily="50" charset="-128"/>
            </a:endParaRPr>
          </a:p>
          <a:p>
            <a:pPr algn="l" defTabSz="589331">
              <a:lnSpc>
                <a:spcPct val="100000"/>
              </a:lnSpc>
              <a:spcBef>
                <a:spcPts val="0"/>
              </a:spcBef>
            </a:pPr>
            <a:r>
              <a:rPr lang="ja-JP" altLang="en-US" sz="1100" dirty="0">
                <a:solidFill>
                  <a:srgbClr val="ACA1FD"/>
                </a:solidFill>
                <a:latin typeface="Meiryo UI" panose="020B0604030504040204" pitchFamily="50" charset="-128"/>
                <a:ea typeface="Meiryo UI" panose="020B0604030504040204" pitchFamily="50" charset="-128"/>
              </a:rPr>
              <a:t>●</a:t>
            </a:r>
            <a:r>
              <a:rPr lang="ja-JP" altLang="en-US" sz="1100" dirty="0">
                <a:latin typeface="Meiryo UI" panose="020B0604030504040204" pitchFamily="50" charset="-128"/>
                <a:ea typeface="Meiryo UI" panose="020B0604030504040204" pitchFamily="50" charset="-128"/>
              </a:rPr>
              <a:t>思わずタップしてしまったら・・・</a:t>
            </a:r>
            <a:r>
              <a:rPr lang="ja-JP" altLang="en-US" sz="1100" dirty="0" smtClean="0">
                <a:latin typeface="Meiryo UI" panose="020B0604030504040204" pitchFamily="50" charset="-128"/>
                <a:ea typeface="Meiryo UI" panose="020B0604030504040204" pitchFamily="50" charset="-128"/>
              </a:rPr>
              <a:t>②</a:t>
            </a:r>
            <a:endParaRPr lang="en-US" altLang="ja-JP" sz="1100" dirty="0">
              <a:latin typeface="Meiryo UI" panose="020B0604030504040204" pitchFamily="50" charset="-128"/>
              <a:ea typeface="Meiryo UI" panose="020B0604030504040204" pitchFamily="50" charset="-128"/>
            </a:endParaRPr>
          </a:p>
        </p:txBody>
      </p:sp>
      <p:sp>
        <p:nvSpPr>
          <p:cNvPr id="33" name="サブタイトル 2"/>
          <p:cNvSpPr txBox="1">
            <a:spLocks/>
          </p:cNvSpPr>
          <p:nvPr/>
        </p:nvSpPr>
        <p:spPr>
          <a:xfrm>
            <a:off x="4577053" y="3753335"/>
            <a:ext cx="3142423" cy="154123"/>
          </a:xfrm>
          <a:prstGeom prst="rect">
            <a:avLst/>
          </a:prstGeom>
        </p:spPr>
        <p:txBody>
          <a:bodyPr vert="horz" lIns="68580" tIns="34290" rIns="68580" bIns="34290" rtlCol="0">
            <a:no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lnSpc>
                <a:spcPct val="100000"/>
              </a:lnSpc>
              <a:spcBef>
                <a:spcPts val="300"/>
              </a:spcBef>
            </a:pPr>
            <a:r>
              <a:rPr lang="ja-JP" altLang="en-US" sz="1100" dirty="0" smtClean="0">
                <a:solidFill>
                  <a:srgbClr val="FFFF97"/>
                </a:solidFill>
                <a:latin typeface="Meiryo UI" panose="020B0604030504040204" pitchFamily="50" charset="-128"/>
                <a:ea typeface="Meiryo UI" panose="020B0604030504040204" pitchFamily="50" charset="-128"/>
              </a:rPr>
              <a:t>●</a:t>
            </a:r>
            <a:r>
              <a:rPr lang="ja-JP" altLang="en-US" sz="1100" dirty="0" smtClean="0">
                <a:latin typeface="Meiryo UI" panose="020B0604030504040204" pitchFamily="50" charset="-128"/>
                <a:ea typeface="Meiryo UI" panose="020B0604030504040204" pitchFamily="50" charset="-128"/>
              </a:rPr>
              <a:t>バイトよりも簡単！</a:t>
            </a:r>
            <a:r>
              <a:rPr lang="ja-JP" altLang="en-US" sz="1100" dirty="0">
                <a:latin typeface="Meiryo UI" panose="020B0604030504040204" pitchFamily="50" charset="-128"/>
                <a:ea typeface="Meiryo UI" panose="020B0604030504040204" pitchFamily="50" charset="-128"/>
              </a:rPr>
              <a:t>？</a:t>
            </a:r>
            <a:endParaRPr lang="ja-JP" altLang="en-US" sz="1100" dirty="0"/>
          </a:p>
        </p:txBody>
      </p:sp>
      <p:sp>
        <p:nvSpPr>
          <p:cNvPr id="41" name="正方形/長方形 40"/>
          <p:cNvSpPr/>
          <p:nvPr/>
        </p:nvSpPr>
        <p:spPr>
          <a:xfrm>
            <a:off x="0" y="0"/>
            <a:ext cx="9144000" cy="7874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accent1">
                  <a:lumMod val="40000"/>
                  <a:lumOff val="60000"/>
                </a:schemeClr>
              </a:solidFill>
            </a:endParaRPr>
          </a:p>
        </p:txBody>
      </p:sp>
      <p:sp>
        <p:nvSpPr>
          <p:cNvPr id="3" name="サブタイトル 2"/>
          <p:cNvSpPr>
            <a:spLocks noGrp="1"/>
          </p:cNvSpPr>
          <p:nvPr>
            <p:ph type="subTitle" idx="1"/>
          </p:nvPr>
        </p:nvSpPr>
        <p:spPr>
          <a:xfrm>
            <a:off x="231812" y="1794990"/>
            <a:ext cx="3162815" cy="621183"/>
          </a:xfrm>
        </p:spPr>
        <p:txBody>
          <a:bodyPr>
            <a:noAutofit/>
          </a:bodyPr>
          <a:lstStyle/>
          <a:p>
            <a:pPr algn="l">
              <a:lnSpc>
                <a:spcPct val="100000"/>
              </a:lnSpc>
              <a:spcBef>
                <a:spcPts val="300"/>
              </a:spcBef>
            </a:pPr>
            <a:r>
              <a:rPr lang="ja-JP" altLang="en-US" sz="1100" dirty="0">
                <a:solidFill>
                  <a:srgbClr val="FF7979"/>
                </a:solidFill>
                <a:latin typeface="Meiryo UI" panose="020B0604030504040204" pitchFamily="50" charset="-128"/>
                <a:ea typeface="Meiryo UI" panose="020B0604030504040204" pitchFamily="50" charset="-128"/>
              </a:rPr>
              <a:t>●</a:t>
            </a:r>
            <a:r>
              <a:rPr lang="ja-JP" altLang="en-US" sz="1100" dirty="0">
                <a:latin typeface="Meiryo UI" panose="020B0604030504040204" pitchFamily="50" charset="-128"/>
                <a:ea typeface="Meiryo UI" panose="020B0604030504040204" pitchFamily="50" charset="-128"/>
              </a:rPr>
              <a:t>無料のライブ配信で・・・　</a:t>
            </a:r>
            <a:endParaRPr lang="en-US" altLang="ja-JP" sz="1100" dirty="0">
              <a:latin typeface="Meiryo UI" panose="020B0604030504040204" pitchFamily="50" charset="-128"/>
              <a:ea typeface="Meiryo UI" panose="020B0604030504040204" pitchFamily="50" charset="-128"/>
            </a:endParaRPr>
          </a:p>
          <a:p>
            <a:pPr algn="l">
              <a:lnSpc>
                <a:spcPct val="100000"/>
              </a:lnSpc>
              <a:spcBef>
                <a:spcPts val="300"/>
              </a:spcBef>
            </a:pPr>
            <a:r>
              <a:rPr lang="ja-JP" altLang="en-US" sz="1100" dirty="0">
                <a:solidFill>
                  <a:srgbClr val="FF7979"/>
                </a:solidFill>
                <a:latin typeface="Meiryo UI" panose="020B0604030504040204" pitchFamily="50" charset="-128"/>
                <a:ea typeface="Meiryo UI" panose="020B0604030504040204" pitchFamily="50" charset="-128"/>
              </a:rPr>
              <a:t>●</a:t>
            </a:r>
            <a:r>
              <a:rPr lang="en-US" altLang="ja-JP" sz="1100" dirty="0">
                <a:latin typeface="Meiryo UI" panose="020B0604030504040204" pitchFamily="50" charset="-128"/>
                <a:ea typeface="Meiryo UI" panose="020B0604030504040204" pitchFamily="50" charset="-128"/>
              </a:rPr>
              <a:t>SNS</a:t>
            </a:r>
            <a:r>
              <a:rPr lang="ja-JP" altLang="en-US" sz="1100" dirty="0">
                <a:latin typeface="Meiryo UI" panose="020B0604030504040204" pitchFamily="50" charset="-128"/>
                <a:ea typeface="Meiryo UI" panose="020B0604030504040204" pitchFamily="50" charset="-128"/>
              </a:rPr>
              <a:t>でイチオシの商品が・・・！</a:t>
            </a:r>
            <a:endParaRPr lang="en-US" altLang="ja-JP" sz="1100" dirty="0">
              <a:latin typeface="Meiryo UI" panose="020B0604030504040204" pitchFamily="50" charset="-128"/>
              <a:ea typeface="Meiryo UI" panose="020B0604030504040204" pitchFamily="50" charset="-128"/>
            </a:endParaRPr>
          </a:p>
          <a:p>
            <a:pPr algn="l">
              <a:lnSpc>
                <a:spcPct val="100000"/>
              </a:lnSpc>
              <a:spcBef>
                <a:spcPts val="300"/>
              </a:spcBef>
            </a:pPr>
            <a:r>
              <a:rPr lang="ja-JP" altLang="en-US" sz="1100" dirty="0">
                <a:solidFill>
                  <a:srgbClr val="FF7979"/>
                </a:solidFill>
                <a:latin typeface="Meiryo UI" panose="020B0604030504040204" pitchFamily="50" charset="-128"/>
                <a:ea typeface="Meiryo UI" panose="020B0604030504040204" pitchFamily="50" charset="-128"/>
              </a:rPr>
              <a:t>●</a:t>
            </a:r>
            <a:r>
              <a:rPr lang="ja-JP" altLang="en-US" sz="1100" dirty="0">
                <a:latin typeface="Meiryo UI" panose="020B0604030504040204" pitchFamily="50" charset="-128"/>
                <a:ea typeface="Meiryo UI" panose="020B0604030504040204" pitchFamily="50" charset="-128"/>
              </a:rPr>
              <a:t>ネット広告で人気№１だったのに・・・！</a:t>
            </a:r>
            <a:endParaRPr lang="ja-JP" altLang="en-US" sz="1100" dirty="0"/>
          </a:p>
        </p:txBody>
      </p:sp>
      <p:sp>
        <p:nvSpPr>
          <p:cNvPr id="2" name="角丸四角形 1"/>
          <p:cNvSpPr/>
          <p:nvPr/>
        </p:nvSpPr>
        <p:spPr>
          <a:xfrm>
            <a:off x="3589158" y="1533981"/>
            <a:ext cx="388089" cy="2752048"/>
          </a:xfrm>
          <a:prstGeom prst="roundRect">
            <a:avLst/>
          </a:prstGeom>
          <a:solidFill>
            <a:srgbClr val="FF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契約</a:t>
            </a:r>
          </a:p>
        </p:txBody>
      </p:sp>
      <p:sp>
        <p:nvSpPr>
          <p:cNvPr id="4" name="角丸四角形 3"/>
          <p:cNvSpPr/>
          <p:nvPr/>
        </p:nvSpPr>
        <p:spPr>
          <a:xfrm>
            <a:off x="3589157" y="4425829"/>
            <a:ext cx="388089" cy="814413"/>
          </a:xfrm>
          <a:prstGeom prst="roundRect">
            <a:avLst/>
          </a:prstGeom>
          <a:solidFill>
            <a:srgbClr val="99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安全</a:t>
            </a:r>
          </a:p>
        </p:txBody>
      </p:sp>
      <p:sp>
        <p:nvSpPr>
          <p:cNvPr id="27" name="角丸四角形 26"/>
          <p:cNvSpPr/>
          <p:nvPr/>
        </p:nvSpPr>
        <p:spPr>
          <a:xfrm>
            <a:off x="7892902" y="1547834"/>
            <a:ext cx="388089" cy="952614"/>
          </a:xfrm>
          <a:prstGeom prst="roundRect">
            <a:avLst/>
          </a:prstGeom>
          <a:solidFill>
            <a:srgbClr val="99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安全</a:t>
            </a:r>
          </a:p>
        </p:txBody>
      </p:sp>
      <p:sp>
        <p:nvSpPr>
          <p:cNvPr id="29" name="角丸四角形 28"/>
          <p:cNvSpPr/>
          <p:nvPr/>
        </p:nvSpPr>
        <p:spPr>
          <a:xfrm>
            <a:off x="8347424" y="1547835"/>
            <a:ext cx="388089" cy="924890"/>
          </a:xfrm>
          <a:prstGeom prst="roundRect">
            <a:avLst/>
          </a:prstGeom>
          <a:solidFill>
            <a:srgbClr val="CC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solidFill>
                  <a:schemeClr val="tx1"/>
                </a:solidFill>
              </a:rPr>
              <a:t>相談</a:t>
            </a:r>
            <a:endParaRPr kumimoji="1" lang="ja-JP" altLang="en-US" dirty="0">
              <a:solidFill>
                <a:schemeClr val="tx1"/>
              </a:solidFill>
            </a:endParaRPr>
          </a:p>
        </p:txBody>
      </p:sp>
      <p:sp>
        <p:nvSpPr>
          <p:cNvPr id="6" name="角丸四角形 5"/>
          <p:cNvSpPr/>
          <p:nvPr/>
        </p:nvSpPr>
        <p:spPr>
          <a:xfrm>
            <a:off x="7892902" y="2582914"/>
            <a:ext cx="388089" cy="1437676"/>
          </a:xfrm>
          <a:prstGeom prst="roundRect">
            <a:avLst/>
          </a:prstGeom>
          <a:solidFill>
            <a:srgbClr val="CC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お金</a:t>
            </a:r>
          </a:p>
        </p:txBody>
      </p:sp>
      <p:grpSp>
        <p:nvGrpSpPr>
          <p:cNvPr id="9" name="グループ化 8"/>
          <p:cNvGrpSpPr/>
          <p:nvPr/>
        </p:nvGrpSpPr>
        <p:grpSpPr>
          <a:xfrm>
            <a:off x="4585748" y="1050763"/>
            <a:ext cx="4149765" cy="342000"/>
            <a:chOff x="4585748" y="1059525"/>
            <a:chExt cx="4149765" cy="342000"/>
          </a:xfrm>
        </p:grpSpPr>
        <p:sp>
          <p:nvSpPr>
            <p:cNvPr id="35" name="角丸四角形 34"/>
            <p:cNvSpPr/>
            <p:nvPr/>
          </p:nvSpPr>
          <p:spPr>
            <a:xfrm>
              <a:off x="7766140" y="1059525"/>
              <a:ext cx="969373" cy="342000"/>
            </a:xfrm>
            <a:prstGeom prst="roundRect">
              <a:avLst>
                <a:gd name="adj" fmla="val 0"/>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50" b="1" dirty="0">
                  <a:solidFill>
                    <a:schemeClr val="tx1"/>
                  </a:solidFill>
                </a:rPr>
                <a:t>社会への扉</a:t>
              </a:r>
            </a:p>
          </p:txBody>
        </p:sp>
        <p:sp>
          <p:nvSpPr>
            <p:cNvPr id="38" name="角丸四角形 37"/>
            <p:cNvSpPr/>
            <p:nvPr/>
          </p:nvSpPr>
          <p:spPr>
            <a:xfrm>
              <a:off x="4585748" y="1059525"/>
              <a:ext cx="3179205" cy="341730"/>
            </a:xfrm>
            <a:prstGeom prst="roundRect">
              <a:avLst>
                <a:gd name="adj" fmla="val 0"/>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350" b="1" dirty="0">
                  <a:solidFill>
                    <a:schemeClr val="tx1"/>
                  </a:solidFill>
                </a:rPr>
                <a:t>デジタル消費生活へのスタートライン</a:t>
              </a:r>
            </a:p>
          </p:txBody>
        </p:sp>
      </p:grpSp>
      <p:sp>
        <p:nvSpPr>
          <p:cNvPr id="40" name="タイトル 1"/>
          <p:cNvSpPr txBox="1">
            <a:spLocks/>
          </p:cNvSpPr>
          <p:nvPr/>
        </p:nvSpPr>
        <p:spPr>
          <a:xfrm>
            <a:off x="116114" y="6431295"/>
            <a:ext cx="4790083" cy="269799"/>
          </a:xfrm>
          <a:prstGeom prst="rect">
            <a:avLst/>
          </a:prstGeom>
        </p:spPr>
        <p:txBody>
          <a:bodyPr vert="horz" lIns="68580" tIns="34290" rIns="68580" bIns="34290" rtlCol="0" anchor="b">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r>
              <a:rPr lang="ja-JP" altLang="en-US" sz="1200" b="1" dirty="0">
                <a:latin typeface="ＭＳ Ｐゴシック" panose="020B0600070205080204" pitchFamily="50" charset="-128"/>
                <a:ea typeface="ＭＳ Ｐゴシック" panose="020B0600070205080204" pitchFamily="50" charset="-128"/>
              </a:rPr>
              <a:t>（活用時の一例です。ご自由にカスタマイズしてご活用ください！）</a:t>
            </a:r>
          </a:p>
        </p:txBody>
      </p:sp>
      <p:sp>
        <p:nvSpPr>
          <p:cNvPr id="44" name="角丸四角形 43"/>
          <p:cNvSpPr/>
          <p:nvPr/>
        </p:nvSpPr>
        <p:spPr>
          <a:xfrm>
            <a:off x="231812" y="5333817"/>
            <a:ext cx="7588435" cy="1010391"/>
          </a:xfrm>
          <a:prstGeom prst="roundRect">
            <a:avLst>
              <a:gd name="adj" fmla="val 0"/>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ja-JP" altLang="en-US" sz="1350" b="1" dirty="0">
                <a:solidFill>
                  <a:schemeClr val="tx1"/>
                </a:solidFill>
                <a:latin typeface="HGP創英角ｺﾞｼｯｸUB" panose="020B0900000000000000" pitchFamily="50" charset="-128"/>
                <a:ea typeface="HGP創英角ｺﾞｼｯｸUB" panose="020B0900000000000000" pitchFamily="50" charset="-128"/>
              </a:rPr>
              <a:t>社会への扉　目次</a:t>
            </a:r>
          </a:p>
        </p:txBody>
      </p:sp>
      <p:sp>
        <p:nvSpPr>
          <p:cNvPr id="7" name="正方形/長方形 6"/>
          <p:cNvSpPr/>
          <p:nvPr/>
        </p:nvSpPr>
        <p:spPr>
          <a:xfrm>
            <a:off x="315458" y="5805377"/>
            <a:ext cx="3600000" cy="83469"/>
          </a:xfrm>
          <a:prstGeom prst="rect">
            <a:avLst/>
          </a:prstGeom>
          <a:solidFill>
            <a:srgbClr val="FF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7" name="角丸四角形 46"/>
          <p:cNvSpPr/>
          <p:nvPr/>
        </p:nvSpPr>
        <p:spPr>
          <a:xfrm>
            <a:off x="315458" y="5654846"/>
            <a:ext cx="3600000" cy="234000"/>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ja-JP" altLang="en-US" sz="1350" b="1" dirty="0">
                <a:solidFill>
                  <a:schemeClr val="tx1"/>
                </a:solidFill>
                <a:latin typeface="Meiryo UI" panose="020B0604030504040204" pitchFamily="50" charset="-128"/>
                <a:ea typeface="Meiryo UI" panose="020B0604030504040204" pitchFamily="50" charset="-128"/>
              </a:rPr>
              <a:t>契約について理解しよう！　　　　　　　　３</a:t>
            </a:r>
          </a:p>
        </p:txBody>
      </p:sp>
      <p:sp>
        <p:nvSpPr>
          <p:cNvPr id="53" name="正方形/長方形 52"/>
          <p:cNvSpPr/>
          <p:nvPr/>
        </p:nvSpPr>
        <p:spPr>
          <a:xfrm>
            <a:off x="315458" y="6131105"/>
            <a:ext cx="3600000" cy="83469"/>
          </a:xfrm>
          <a:prstGeom prst="rect">
            <a:avLst/>
          </a:prstGeom>
          <a:solidFill>
            <a:srgbClr val="CC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1" name="角丸四角形 50"/>
          <p:cNvSpPr/>
          <p:nvPr/>
        </p:nvSpPr>
        <p:spPr>
          <a:xfrm>
            <a:off x="315458" y="5982348"/>
            <a:ext cx="3600000" cy="233267"/>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ja-JP" altLang="en-US" sz="1350" b="1" dirty="0">
                <a:solidFill>
                  <a:schemeClr val="tx1"/>
                </a:solidFill>
                <a:latin typeface="Meiryo UI" panose="020B0604030504040204" pitchFamily="50" charset="-128"/>
                <a:ea typeface="Meiryo UI" panose="020B0604030504040204" pitchFamily="50" charset="-128"/>
              </a:rPr>
              <a:t>お金について理解しよう！　　　　　　　　７</a:t>
            </a:r>
          </a:p>
        </p:txBody>
      </p:sp>
      <p:sp>
        <p:nvSpPr>
          <p:cNvPr id="54" name="正方形/長方形 53"/>
          <p:cNvSpPr/>
          <p:nvPr/>
        </p:nvSpPr>
        <p:spPr>
          <a:xfrm>
            <a:off x="4127585" y="5818987"/>
            <a:ext cx="3600000" cy="83469"/>
          </a:xfrm>
          <a:prstGeom prst="rect">
            <a:avLst/>
          </a:prstGeom>
          <a:solidFill>
            <a:srgbClr val="99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 name="角丸四角形 44"/>
          <p:cNvSpPr/>
          <p:nvPr/>
        </p:nvSpPr>
        <p:spPr>
          <a:xfrm>
            <a:off x="4129411" y="5665481"/>
            <a:ext cx="3600000" cy="234000"/>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ja-JP" altLang="en-US" sz="1350" b="1" dirty="0">
                <a:solidFill>
                  <a:schemeClr val="tx1"/>
                </a:solidFill>
                <a:latin typeface="Meiryo UI" panose="020B0604030504040204" pitchFamily="50" charset="-128"/>
                <a:ea typeface="Meiryo UI" panose="020B0604030504040204" pitchFamily="50" charset="-128"/>
              </a:rPr>
              <a:t>暮らしの安全について理解しよう！ 　 　９</a:t>
            </a:r>
          </a:p>
        </p:txBody>
      </p:sp>
      <p:sp>
        <p:nvSpPr>
          <p:cNvPr id="55" name="正方形/長方形 54"/>
          <p:cNvSpPr/>
          <p:nvPr/>
        </p:nvSpPr>
        <p:spPr>
          <a:xfrm>
            <a:off x="4127585" y="6124990"/>
            <a:ext cx="3600000" cy="83469"/>
          </a:xfrm>
          <a:prstGeom prst="rect">
            <a:avLst/>
          </a:prstGeom>
          <a:solidFill>
            <a:srgbClr val="CC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2" name="角丸四角形 51"/>
          <p:cNvSpPr/>
          <p:nvPr/>
        </p:nvSpPr>
        <p:spPr>
          <a:xfrm>
            <a:off x="4127585" y="5971479"/>
            <a:ext cx="3600000" cy="234000"/>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ja-JP" altLang="en-US" sz="1350" b="1" dirty="0">
                <a:solidFill>
                  <a:schemeClr val="tx1"/>
                </a:solidFill>
                <a:latin typeface="Meiryo UI" panose="020B0604030504040204" pitchFamily="50" charset="-128"/>
                <a:ea typeface="Meiryo UI" panose="020B0604030504040204" pitchFamily="50" charset="-128"/>
              </a:rPr>
              <a:t>消費生活センターについて知ろう！       １１</a:t>
            </a:r>
          </a:p>
        </p:txBody>
      </p:sp>
      <p:grpSp>
        <p:nvGrpSpPr>
          <p:cNvPr id="5" name="グループ化 4"/>
          <p:cNvGrpSpPr/>
          <p:nvPr/>
        </p:nvGrpSpPr>
        <p:grpSpPr>
          <a:xfrm>
            <a:off x="273445" y="1050763"/>
            <a:ext cx="4132188" cy="341730"/>
            <a:chOff x="282012" y="1162192"/>
            <a:chExt cx="4132188" cy="341730"/>
          </a:xfrm>
        </p:grpSpPr>
        <p:sp>
          <p:nvSpPr>
            <p:cNvPr id="30" name="角丸四角形 29"/>
            <p:cNvSpPr/>
            <p:nvPr/>
          </p:nvSpPr>
          <p:spPr>
            <a:xfrm>
              <a:off x="282012" y="1162192"/>
              <a:ext cx="3192819" cy="341730"/>
            </a:xfrm>
            <a:prstGeom prst="roundRect">
              <a:avLst>
                <a:gd name="adj" fmla="val 0"/>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350" b="1" dirty="0">
                  <a:solidFill>
                    <a:schemeClr val="tx1"/>
                  </a:solidFill>
                </a:rPr>
                <a:t>デジタル消費生活へのスタートライン</a:t>
              </a:r>
            </a:p>
          </p:txBody>
        </p:sp>
        <p:sp>
          <p:nvSpPr>
            <p:cNvPr id="42" name="角丸四角形 41"/>
            <p:cNvSpPr/>
            <p:nvPr/>
          </p:nvSpPr>
          <p:spPr>
            <a:xfrm>
              <a:off x="3444827" y="1162192"/>
              <a:ext cx="969373" cy="341730"/>
            </a:xfrm>
            <a:prstGeom prst="roundRect">
              <a:avLst>
                <a:gd name="adj" fmla="val 0"/>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50" b="1" dirty="0">
                  <a:solidFill>
                    <a:schemeClr val="tx1"/>
                  </a:solidFill>
                </a:rPr>
                <a:t>社会への扉</a:t>
              </a:r>
            </a:p>
          </p:txBody>
        </p:sp>
      </p:grpSp>
      <p:sp>
        <p:nvSpPr>
          <p:cNvPr id="56" name="テキスト ボックス 55"/>
          <p:cNvSpPr txBox="1"/>
          <p:nvPr/>
        </p:nvSpPr>
        <p:spPr>
          <a:xfrm>
            <a:off x="99977" y="120403"/>
            <a:ext cx="5499378" cy="535531"/>
          </a:xfrm>
          <a:prstGeom prst="rect">
            <a:avLst/>
          </a:prstGeom>
          <a:noFill/>
        </p:spPr>
        <p:txBody>
          <a:bodyPr wrap="square" rtlCol="0">
            <a:spAutoFit/>
          </a:bodyPr>
          <a:lstStyle/>
          <a:p>
            <a:pPr defTabSz="685766">
              <a:lnSpc>
                <a:spcPct val="90000"/>
              </a:lnSpc>
              <a:spcBef>
                <a:spcPct val="0"/>
              </a:spcBef>
            </a:pPr>
            <a:r>
              <a:rPr lang="ja-JP" altLang="en-US" sz="3200" dirty="0">
                <a:latin typeface="HGP創英角ｺﾞｼｯｸUB" panose="020B0900000000000000" pitchFamily="50" charset="-128"/>
                <a:ea typeface="HGP創英角ｺﾞｼｯｸUB" panose="020B0900000000000000" pitchFamily="50" charset="-128"/>
              </a:rPr>
              <a:t>（参考）社会への扉との関連</a:t>
            </a:r>
          </a:p>
        </p:txBody>
      </p:sp>
      <p:sp>
        <p:nvSpPr>
          <p:cNvPr id="49" name="サブタイトル 2"/>
          <p:cNvSpPr txBox="1">
            <a:spLocks/>
          </p:cNvSpPr>
          <p:nvPr/>
        </p:nvSpPr>
        <p:spPr>
          <a:xfrm>
            <a:off x="4577053" y="4377663"/>
            <a:ext cx="3187899" cy="393761"/>
          </a:xfrm>
          <a:prstGeom prst="rect">
            <a:avLst/>
          </a:prstGeom>
        </p:spPr>
        <p:txBody>
          <a:bodyPr vert="horz" lIns="68580" tIns="34290" rIns="68580" bIns="34290" rtlCol="0">
            <a:no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spcBef>
                <a:spcPts val="500"/>
              </a:spcBef>
            </a:pPr>
            <a:r>
              <a:rPr lang="ja-JP" altLang="en-US" sz="1100" b="1" dirty="0">
                <a:solidFill>
                  <a:srgbClr val="B7FEF7"/>
                </a:solidFill>
                <a:latin typeface="Meiryo UI" panose="020B0604030504040204" pitchFamily="50" charset="-128"/>
                <a:ea typeface="Meiryo UI" panose="020B0604030504040204" pitchFamily="50" charset="-128"/>
              </a:rPr>
              <a:t>●</a:t>
            </a:r>
            <a:r>
              <a:rPr lang="ja-JP" altLang="en-US" sz="1100" b="1" dirty="0">
                <a:latin typeface="Meiryo UI" panose="020B0604030504040204" pitchFamily="50" charset="-128"/>
                <a:ea typeface="Meiryo UI" panose="020B0604030504040204" pitchFamily="50" charset="-128"/>
              </a:rPr>
              <a:t>まとめ</a:t>
            </a:r>
          </a:p>
          <a:p>
            <a:pPr algn="l">
              <a:spcBef>
                <a:spcPts val="500"/>
              </a:spcBef>
            </a:pPr>
            <a:r>
              <a:rPr lang="ja-JP" altLang="en-US" sz="1100" b="1" dirty="0">
                <a:solidFill>
                  <a:srgbClr val="B7FEF7"/>
                </a:solidFill>
                <a:latin typeface="Meiryo UI" panose="020B0604030504040204" pitchFamily="50" charset="-128"/>
                <a:ea typeface="Meiryo UI" panose="020B0604030504040204" pitchFamily="50" charset="-128"/>
              </a:rPr>
              <a:t>●</a:t>
            </a:r>
            <a:r>
              <a:rPr lang="ja-JP" altLang="en-US" sz="1100" b="1" dirty="0">
                <a:latin typeface="Meiryo UI" panose="020B0604030504040204" pitchFamily="50" charset="-128"/>
                <a:ea typeface="Meiryo UI" panose="020B0604030504040204" pitchFamily="50" charset="-128"/>
              </a:rPr>
              <a:t>参考にした資料等（出典）</a:t>
            </a:r>
          </a:p>
          <a:p>
            <a:pPr algn="l">
              <a:spcBef>
                <a:spcPts val="500"/>
              </a:spcBef>
            </a:pPr>
            <a:r>
              <a:rPr lang="ja-JP" altLang="en-US" sz="1100" b="1" dirty="0">
                <a:solidFill>
                  <a:srgbClr val="B7FEF7"/>
                </a:solidFill>
                <a:latin typeface="Meiryo UI" panose="020B0604030504040204" pitchFamily="50" charset="-128"/>
                <a:ea typeface="Meiryo UI" panose="020B0604030504040204" pitchFamily="50" charset="-128"/>
              </a:rPr>
              <a:t>●</a:t>
            </a:r>
            <a:r>
              <a:rPr lang="ja-JP" altLang="en-US" sz="1100" b="1" dirty="0">
                <a:latin typeface="Meiryo UI" panose="020B0604030504040204" pitchFamily="50" charset="-128"/>
                <a:ea typeface="Meiryo UI" panose="020B0604030504040204" pitchFamily="50" charset="-128"/>
              </a:rPr>
              <a:t>相談したいときにかける電話番号は</a:t>
            </a:r>
          </a:p>
        </p:txBody>
      </p:sp>
    </p:spTree>
    <p:extLst>
      <p:ext uri="{BB962C8B-B14F-4D97-AF65-F5344CB8AC3E}">
        <p14:creationId xmlns:p14="http://schemas.microsoft.com/office/powerpoint/2010/main" val="369213575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1520</Words>
  <Application>Microsoft Office PowerPoint</Application>
  <PresentationFormat>画面に合わせる (4:3)</PresentationFormat>
  <Paragraphs>120</Paragraphs>
  <Slides>6</Slides>
  <Notes>6</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6</vt:i4>
      </vt:variant>
    </vt:vector>
  </HeadingPairs>
  <TitlesOfParts>
    <vt:vector size="14" baseType="lpstr">
      <vt:lpstr>HGP創英角ｺﾞｼｯｸUB</vt:lpstr>
      <vt:lpstr>Meiryo UI</vt:lpstr>
      <vt:lpstr>ＭＳ Ｐゴシック</vt:lpstr>
      <vt:lpstr>Arial</vt:lpstr>
      <vt:lpstr>Calibri</vt:lpstr>
      <vt:lpstr>Calibri Light</vt:lpstr>
      <vt:lpstr>Wingdings</vt:lpstr>
      <vt:lpstr>Office テーマ</vt:lpstr>
      <vt:lpstr>デジタル消費生活への スタートライン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2021-04-14T00:35:24Z</dcterms:created>
  <dcterms:modified xsi:type="dcterms:W3CDTF">2021-04-19T07:15:50Z</dcterms:modified>
</cp:coreProperties>
</file>